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72" r:id="rId7"/>
    <p:sldId id="273" r:id="rId8"/>
    <p:sldId id="259" r:id="rId9"/>
    <p:sldId id="260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97532579669372E-2"/>
          <c:y val="4.649538807649041E-2"/>
          <c:w val="0.47234762321376539"/>
          <c:h val="0.7245396325459327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Усталость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вегетативный коэфициэнт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Оптимальная работоспособность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вегетативный коэфициэнт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Перевозбуждение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вегетативный коэфициэнт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</c:ser>
        <c:axId val="90214784"/>
        <c:axId val="90216320"/>
      </c:barChart>
      <c:catAx>
        <c:axId val="90214784"/>
        <c:scaling>
          <c:orientation val="minMax"/>
        </c:scaling>
        <c:axPos val="b"/>
        <c:tickLblPos val="nextTo"/>
        <c:crossAx val="90216320"/>
        <c:crosses val="autoZero"/>
        <c:auto val="1"/>
        <c:lblAlgn val="ctr"/>
        <c:lblOffset val="100"/>
      </c:catAx>
      <c:valAx>
        <c:axId val="90216320"/>
        <c:scaling>
          <c:orientation val="minMax"/>
        </c:scaling>
        <c:axPos val="l"/>
        <c:majorGridlines/>
        <c:numFmt formatCode="General" sourceLinked="1"/>
        <c:tickLblPos val="nextTo"/>
        <c:crossAx val="902147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положительное отношение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7</c:v>
                </c:pt>
                <c:pt idx="2">
                  <c:v>11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амбивалентное отношение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</c:v>
                </c:pt>
                <c:pt idx="1">
                  <c:v>12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негативное отношение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axId val="97688576"/>
        <c:axId val="98788096"/>
      </c:barChart>
      <c:catAx>
        <c:axId val="97688576"/>
        <c:scaling>
          <c:orientation val="minMax"/>
        </c:scaling>
        <c:axPos val="b"/>
        <c:tickLblPos val="nextTo"/>
        <c:crossAx val="98788096"/>
        <c:crosses val="autoZero"/>
        <c:auto val="1"/>
        <c:lblAlgn val="ctr"/>
        <c:lblOffset val="100"/>
      </c:catAx>
      <c:valAx>
        <c:axId val="98788096"/>
        <c:scaling>
          <c:orientation val="minMax"/>
        </c:scaling>
        <c:axPos val="l"/>
        <c:majorGridlines/>
        <c:numFmt formatCode="General" sourceLinked="1"/>
        <c:tickLblPos val="nextTo"/>
        <c:crossAx val="9768857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положительное отношение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амбивалентное отношение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негативное отношение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axId val="106092416"/>
        <c:axId val="106093952"/>
      </c:barChart>
      <c:catAx>
        <c:axId val="106092416"/>
        <c:scaling>
          <c:orientation val="minMax"/>
        </c:scaling>
        <c:axPos val="b"/>
        <c:tickLblPos val="nextTo"/>
        <c:crossAx val="106093952"/>
        <c:crosses val="autoZero"/>
        <c:auto val="1"/>
        <c:lblAlgn val="ctr"/>
        <c:lblOffset val="100"/>
      </c:catAx>
      <c:valAx>
        <c:axId val="106093952"/>
        <c:scaling>
          <c:orientation val="minMax"/>
        </c:scaling>
        <c:axPos val="l"/>
        <c:majorGridlines/>
        <c:numFmt formatCode="General" sourceLinked="1"/>
        <c:tickLblPos val="nextTo"/>
        <c:crossAx val="10609241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положительное отношение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амбивалентное отношение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негативное отношение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axId val="106156416"/>
        <c:axId val="106157952"/>
      </c:barChart>
      <c:catAx>
        <c:axId val="106156416"/>
        <c:scaling>
          <c:orientation val="minMax"/>
        </c:scaling>
        <c:axPos val="b"/>
        <c:tickLblPos val="nextTo"/>
        <c:crossAx val="106157952"/>
        <c:crosses val="autoZero"/>
        <c:auto val="1"/>
        <c:lblAlgn val="ctr"/>
        <c:lblOffset val="100"/>
      </c:catAx>
      <c:valAx>
        <c:axId val="106157952"/>
        <c:scaling>
          <c:orientation val="minMax"/>
        </c:scaling>
        <c:axPos val="l"/>
        <c:majorGridlines/>
        <c:numFmt formatCode="General" sourceLinked="1"/>
        <c:tickLblPos val="nextTo"/>
        <c:crossAx val="10615641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8353890404223118E-2"/>
          <c:y val="8.4590626171729175E-2"/>
          <c:w val="0.57256251465298857"/>
          <c:h val="0.5386180727409073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Усталость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вегетативный коэфициэнт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Оптимальная работоспособность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вегетативный коэфициэнт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Перевозбуждение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вегетативный коэфициэнт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83125760"/>
        <c:axId val="83127296"/>
      </c:barChart>
      <c:catAx>
        <c:axId val="83125760"/>
        <c:scaling>
          <c:orientation val="minMax"/>
        </c:scaling>
        <c:axPos val="b"/>
        <c:tickLblPos val="nextTo"/>
        <c:crossAx val="83127296"/>
        <c:crosses val="autoZero"/>
        <c:auto val="1"/>
        <c:lblAlgn val="ctr"/>
        <c:lblOffset val="100"/>
      </c:catAx>
      <c:valAx>
        <c:axId val="83127296"/>
        <c:scaling>
          <c:orientation val="minMax"/>
        </c:scaling>
        <c:axPos val="l"/>
        <c:majorGridlines/>
        <c:numFmt formatCode="General" sourceLinked="1"/>
        <c:tickLblPos val="nextTo"/>
        <c:crossAx val="831257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8353890404223034E-2"/>
          <c:y val="8.4590626171729022E-2"/>
          <c:w val="0.57256251465298857"/>
          <c:h val="0.5386180727409073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Усталость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вегетативный коэфициэнт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Оптимальная работоспособность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вегетативный коэфициэнт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Перевозбуждение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вегетативный коэфициэнт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25</c:v>
                </c:pt>
              </c:numCache>
            </c:numRef>
          </c:val>
        </c:ser>
        <c:axId val="82981632"/>
        <c:axId val="82983168"/>
      </c:barChart>
      <c:catAx>
        <c:axId val="82981632"/>
        <c:scaling>
          <c:orientation val="minMax"/>
        </c:scaling>
        <c:axPos val="b"/>
        <c:tickLblPos val="nextTo"/>
        <c:crossAx val="82983168"/>
        <c:crosses val="autoZero"/>
        <c:auto val="1"/>
        <c:lblAlgn val="ctr"/>
        <c:lblOffset val="100"/>
      </c:catAx>
      <c:valAx>
        <c:axId val="82983168"/>
        <c:scaling>
          <c:orientation val="minMax"/>
        </c:scaling>
        <c:axPos val="l"/>
        <c:majorGridlines/>
        <c:numFmt formatCode="General" sourceLinked="1"/>
        <c:tickLblPos val="nextTo"/>
        <c:crossAx val="829816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8353890404222868E-2"/>
          <c:y val="8.4590626171728744E-2"/>
          <c:w val="0.57256251465298857"/>
          <c:h val="0.5386180727409073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Усталость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вегетативный коэфициэнт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Оптимальная работоспособность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вегетативный коэфициэнт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73.7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Перевозбуждение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вегетативный коэфициэнт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5.2</c:v>
                </c:pt>
              </c:numCache>
            </c:numRef>
          </c:val>
        </c:ser>
        <c:axId val="90377216"/>
        <c:axId val="90383104"/>
      </c:barChart>
      <c:catAx>
        <c:axId val="90377216"/>
        <c:scaling>
          <c:orientation val="minMax"/>
        </c:scaling>
        <c:axPos val="b"/>
        <c:tickLblPos val="nextTo"/>
        <c:crossAx val="90383104"/>
        <c:crosses val="autoZero"/>
        <c:auto val="1"/>
        <c:lblAlgn val="ctr"/>
        <c:lblOffset val="100"/>
      </c:catAx>
      <c:valAx>
        <c:axId val="90383104"/>
        <c:scaling>
          <c:orientation val="minMax"/>
        </c:scaling>
        <c:axPos val="l"/>
        <c:majorGridlines/>
        <c:numFmt formatCode="General" sourceLinked="1"/>
        <c:tickLblPos val="nextTo"/>
        <c:crossAx val="90377216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398573255266169"/>
          <c:y val="8.9717330788197588E-2"/>
          <c:w val="0.55763994885254731"/>
          <c:h val="0.47500071581961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суммарное отклонение в сторону преобладания отрицательных эмоций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аутогенная норма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суммарное отклонение в норме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аутогенная норма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Преобладание положительных эмоций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аутогенная норма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</c:ser>
        <c:axId val="97390976"/>
        <c:axId val="97392512"/>
      </c:barChart>
      <c:catAx>
        <c:axId val="97390976"/>
        <c:scaling>
          <c:orientation val="minMax"/>
        </c:scaling>
        <c:axPos val="b"/>
        <c:numFmt formatCode="General" sourceLinked="1"/>
        <c:tickLblPos val="nextTo"/>
        <c:crossAx val="97392512"/>
        <c:crosses val="autoZero"/>
        <c:auto val="1"/>
        <c:lblAlgn val="ctr"/>
        <c:lblOffset val="100"/>
      </c:catAx>
      <c:valAx>
        <c:axId val="97392512"/>
        <c:scaling>
          <c:orientation val="minMax"/>
        </c:scaling>
        <c:axPos val="l"/>
        <c:majorGridlines/>
        <c:numFmt formatCode="General" sourceLinked="1"/>
        <c:tickLblPos val="nextTo"/>
        <c:crossAx val="973909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8353890404223076E-2"/>
          <c:y val="8.4590626171729091E-2"/>
          <c:w val="0.57256251465298857"/>
          <c:h val="0.5386180727409073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суммарное отклонение в сторону отрицательных эмоций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вегетативный коэфициэнт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суммарное отклонение в норме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вегетативный коэфициэнт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Преобладание положительных эмоции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вегетативный коэфициэнт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97426432"/>
        <c:axId val="97432320"/>
      </c:barChart>
      <c:catAx>
        <c:axId val="97426432"/>
        <c:scaling>
          <c:orientation val="minMax"/>
        </c:scaling>
        <c:axPos val="b"/>
        <c:tickLblPos val="nextTo"/>
        <c:crossAx val="97432320"/>
        <c:crosses val="autoZero"/>
        <c:auto val="1"/>
        <c:lblAlgn val="ctr"/>
        <c:lblOffset val="100"/>
      </c:catAx>
      <c:valAx>
        <c:axId val="97432320"/>
        <c:scaling>
          <c:orientation val="minMax"/>
        </c:scaling>
        <c:axPos val="l"/>
        <c:majorGridlines/>
        <c:numFmt formatCode="General" sourceLinked="1"/>
        <c:tickLblPos val="nextTo"/>
        <c:crossAx val="974264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суммарное отклонение в сторону преобладания отрицательных эмоций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аутогенная норма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суммарное отклонение в норме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аутогенная норма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43.75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аутогенная норма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97436032"/>
        <c:axId val="97437952"/>
      </c:barChart>
      <c:catAx>
        <c:axId val="97436032"/>
        <c:scaling>
          <c:orientation val="minMax"/>
        </c:scaling>
        <c:axPos val="b"/>
        <c:numFmt formatCode="General" sourceLinked="1"/>
        <c:tickLblPos val="nextTo"/>
        <c:crossAx val="97437952"/>
        <c:crosses val="autoZero"/>
        <c:auto val="1"/>
        <c:lblAlgn val="ctr"/>
        <c:lblOffset val="100"/>
      </c:catAx>
      <c:valAx>
        <c:axId val="97437952"/>
        <c:scaling>
          <c:orientation val="minMax"/>
        </c:scaling>
        <c:axPos val="l"/>
        <c:majorGridlines/>
        <c:numFmt formatCode="General" sourceLinked="1"/>
        <c:tickLblPos val="nextTo"/>
        <c:crossAx val="9743603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398573255266169"/>
          <c:y val="8.9717330788197519E-2"/>
          <c:w val="0.55763994885254731"/>
          <c:h val="0.4750007158196161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суммарное отклонение в сторону преобладания отрицательных эмоций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аутогенная норма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суммарное отклонение в норме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аутогенная норма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73.679999999999978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Преобладание положительных эмоций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аутогенная норма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5.2</c:v>
                </c:pt>
              </c:numCache>
            </c:numRef>
          </c:val>
        </c:ser>
        <c:axId val="97573120"/>
        <c:axId val="97607040"/>
      </c:barChart>
      <c:catAx>
        <c:axId val="97573120"/>
        <c:scaling>
          <c:orientation val="minMax"/>
        </c:scaling>
        <c:axPos val="b"/>
        <c:numFmt formatCode="General" sourceLinked="1"/>
        <c:tickLblPos val="nextTo"/>
        <c:crossAx val="97607040"/>
        <c:crosses val="autoZero"/>
        <c:auto val="1"/>
        <c:lblAlgn val="ctr"/>
        <c:lblOffset val="100"/>
      </c:catAx>
      <c:valAx>
        <c:axId val="97607040"/>
        <c:scaling>
          <c:orientation val="minMax"/>
        </c:scaling>
        <c:axPos val="l"/>
        <c:majorGridlines/>
        <c:numFmt formatCode="General" sourceLinked="1"/>
        <c:tickLblPos val="nextTo"/>
        <c:crossAx val="97573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74289698805643"/>
          <c:y val="7.8433535158285883E-2"/>
          <c:w val="0.34725710301194607"/>
          <c:h val="0.87201341709542779"/>
        </c:manualLayout>
      </c:layout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3350094719347483E-2"/>
          <c:y val="9.3969297842541169E-2"/>
          <c:w val="0.63251732822244811"/>
          <c:h val="0.717791131958255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положительное отношение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9</c:v>
                </c:pt>
                <c:pt idx="2">
                  <c:v>11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амбивалентное отношение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негативное отношение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axId val="99148160"/>
        <c:axId val="99149696"/>
      </c:barChart>
      <c:catAx>
        <c:axId val="99148160"/>
        <c:scaling>
          <c:orientation val="minMax"/>
        </c:scaling>
        <c:axPos val="b"/>
        <c:tickLblPos val="nextTo"/>
        <c:crossAx val="99149696"/>
        <c:crosses val="autoZero"/>
        <c:auto val="1"/>
        <c:lblAlgn val="ctr"/>
        <c:lblOffset val="100"/>
      </c:catAx>
      <c:valAx>
        <c:axId val="99149696"/>
        <c:scaling>
          <c:orientation val="minMax"/>
        </c:scaling>
        <c:axPos val="l"/>
        <c:majorGridlines/>
        <c:numFmt formatCode="General" sourceLinked="1"/>
        <c:tickLblPos val="nextTo"/>
        <c:crossAx val="9914816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0.12381</cdr:x>
      <cdr:y>0.7237</cdr:y>
    </cdr:from>
    <cdr:to>
      <cdr:x>0.85631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36104" y="1800200"/>
          <a:ext cx="5538314" cy="514665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C3FC6-D1B3-4F2E-81D9-8106BB046F5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548680"/>
            <a:ext cx="70567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solidFill>
                  <a:srgbClr val="7030A0"/>
                </a:solidFill>
                <a:latin typeface="Monotype Corsiva" pitchFamily="66" charset="0"/>
              </a:rPr>
              <a:t>Отчет  </a:t>
            </a:r>
            <a:r>
              <a:rPr lang="ru-RU" sz="2800" b="1" cap="all" dirty="0">
                <a:solidFill>
                  <a:srgbClr val="7030A0"/>
                </a:solidFill>
                <a:latin typeface="Monotype Corsiva" pitchFamily="66" charset="0"/>
              </a:rPr>
              <a:t>по </a:t>
            </a:r>
            <a:r>
              <a:rPr lang="ru-RU" sz="2800" b="1" cap="all" dirty="0" smtClean="0">
                <a:solidFill>
                  <a:srgbClr val="7030A0"/>
                </a:solidFill>
                <a:latin typeface="Monotype Corsiva" pitchFamily="66" charset="0"/>
              </a:rPr>
              <a:t> результатам проведения </a:t>
            </a:r>
            <a:r>
              <a:rPr lang="ru-RU" sz="2800" b="1" cap="all" dirty="0">
                <a:solidFill>
                  <a:srgbClr val="7030A0"/>
                </a:solidFill>
                <a:latin typeface="Monotype Corsiva" pitchFamily="66" charset="0"/>
              </a:rPr>
              <a:t>исследования особенностей </a:t>
            </a:r>
            <a:r>
              <a:rPr lang="ru-RU" sz="2800" b="1" cap="all" dirty="0" smtClean="0">
                <a:solidFill>
                  <a:srgbClr val="7030A0"/>
                </a:solidFill>
                <a:latin typeface="Monotype Corsiva" pitchFamily="66" charset="0"/>
              </a:rPr>
              <a:t>адаптации  </a:t>
            </a:r>
            <a:r>
              <a:rPr lang="ru-RU" sz="2800" b="1" cap="all" dirty="0">
                <a:solidFill>
                  <a:srgbClr val="7030A0"/>
                </a:solidFill>
                <a:latin typeface="Monotype Corsiva" pitchFamily="66" charset="0"/>
              </a:rPr>
              <a:t>учащихся </a:t>
            </a:r>
            <a:endParaRPr lang="ru-RU" sz="2800" b="1" cap="all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ctr"/>
            <a:r>
              <a:rPr lang="ru-RU" sz="2800" b="1" cap="all" dirty="0" smtClean="0">
                <a:solidFill>
                  <a:srgbClr val="7030A0"/>
                </a:solidFill>
                <a:latin typeface="Monotype Corsiva" pitchFamily="66" charset="0"/>
              </a:rPr>
              <a:t>1–Х  классов </a:t>
            </a:r>
            <a:endParaRPr lang="ru-RU" sz="28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0719c57fea2fa61efed4444fa2c-e13706053413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068960"/>
            <a:ext cx="4632176" cy="28951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6309320"/>
            <a:ext cx="5388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Подготовила педагог-психолог </a:t>
            </a:r>
            <a:r>
              <a:rPr lang="ru-RU" sz="2400" b="1" dirty="0" err="1" smtClean="0">
                <a:solidFill>
                  <a:srgbClr val="7030A0"/>
                </a:solidFill>
                <a:latin typeface="Monotype Corsiva" pitchFamily="66" charset="0"/>
              </a:rPr>
              <a:t>Квоалёва</a:t>
            </a: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 Н.В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Эмоциональное отношение детей к школьной деятельности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1 «А» класс </a:t>
            </a: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Е-Коленовская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СОШ №1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1 «Б» </a:t>
            </a: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Е-Коленовская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СОШ №2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47664" y="2204864"/>
          <a:ext cx="5832648" cy="18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907704" y="4437112"/>
          <a:ext cx="5616624" cy="17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Эмоциональное отношение детей к школьной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1 класс ,</a:t>
            </a: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Бороздиновская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СОШ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1 класс ,Березовская ООШ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15616" y="4221088"/>
          <a:ext cx="6569149" cy="2037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755576" y="2132856"/>
          <a:ext cx="5623520" cy="15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Сводная таблица адаптации первоклассников по школам Новохоперского района</a:t>
            </a:r>
            <a:endParaRPr lang="ru-RU" sz="3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1512168"/>
                <a:gridCol w="1224136"/>
                <a:gridCol w="1440160"/>
                <a:gridCol w="1368152"/>
                <a:gridCol w="166652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</a:p>
                    <a:p>
                      <a:r>
                        <a:rPr lang="ru-RU" dirty="0" smtClean="0"/>
                        <a:t>показателей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«А»</a:t>
                      </a:r>
                    </a:p>
                    <a:p>
                      <a:r>
                        <a:rPr lang="ru-RU" dirty="0" err="1" smtClean="0"/>
                        <a:t>Е-Коленовская</a:t>
                      </a:r>
                      <a:r>
                        <a:rPr lang="ru-RU" dirty="0" smtClean="0"/>
                        <a:t> 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«Б»</a:t>
                      </a:r>
                    </a:p>
                    <a:p>
                      <a:r>
                        <a:rPr lang="ru-RU" dirty="0" err="1" smtClean="0"/>
                        <a:t>Е-Коленовская</a:t>
                      </a:r>
                      <a:r>
                        <a:rPr lang="ru-RU" dirty="0" smtClean="0"/>
                        <a:t> 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класс</a:t>
                      </a:r>
                    </a:p>
                    <a:p>
                      <a:r>
                        <a:rPr lang="ru-RU" dirty="0" smtClean="0"/>
                        <a:t>Березовская ООШ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класс</a:t>
                      </a:r>
                    </a:p>
                    <a:p>
                      <a:r>
                        <a:rPr lang="ru-RU" dirty="0" err="1" smtClean="0"/>
                        <a:t>Бороздиновская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Вегетативный </a:t>
                      </a:r>
                      <a:r>
                        <a:rPr lang="ru-RU" dirty="0" err="1" smtClean="0"/>
                        <a:t>коэфициент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Усталость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------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Оптимально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Перевозбуждение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-------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Суммарное отклонение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Отрицательное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норме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43,75%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73,68%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--------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Спасибо за внимание!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cvoya-cvobod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052736"/>
            <a:ext cx="7308304" cy="5481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Цель исследования: </a:t>
            </a:r>
            <a: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  <a:t>изучение особенностей адаптации учащихся 1-х классов к школе.</a:t>
            </a:r>
            <a:b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Задачи исследования:</a:t>
            </a:r>
            <a: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-</a:t>
            </a:r>
            <a: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  <a:t> выявить актуальное эмоциональное состояние ребенка,</a:t>
            </a:r>
            <a:b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-</a:t>
            </a:r>
            <a: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  <a:t> выявить ситуации вызывающие затруднения в процессе адаптации,</a:t>
            </a:r>
            <a:b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- </a:t>
            </a:r>
            <a: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  <a:t>выявить уровень мотивации к школе,</a:t>
            </a:r>
            <a:b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- </a:t>
            </a:r>
            <a: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  <a:t>выявить детей нуждающихся в помощи психолога 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       в </a:t>
            </a:r>
            <a: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  <a:t>адаптационный период. 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Методика: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 «Домики»</a:t>
            </a:r>
            <a:b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Автор О.А.Орехова</a:t>
            </a:r>
            <a:r>
              <a:rPr lang="ru-RU" sz="2800" dirty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2800" dirty="0">
                <a:solidFill>
                  <a:srgbClr val="7030A0"/>
                </a:solidFill>
                <a:latin typeface="Monotype Corsiva" pitchFamily="66" charset="0"/>
              </a:rPr>
            </a:br>
            <a:endParaRPr lang="ru-RU" sz="28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437112"/>
            <a:ext cx="3312368" cy="2208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93144" y="692696"/>
            <a:ext cx="92371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Ход проведения методики:</a:t>
            </a: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Задание №1</a:t>
            </a: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Ребенок </a:t>
            </a:r>
            <a:r>
              <a:rPr lang="ru-RU" sz="3200" dirty="0" err="1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ыберает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тот карандаш, который 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ему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приятен </a:t>
            </a: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больше всего и раскрашивает первый прямоугольник. </a:t>
            </a: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Откладывает этот карандаш в сторону. </a:t>
            </a: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Взглянув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на оставшиеся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карандаши,выбирает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какой из них больше нравится?</a:t>
            </a: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Раскрашивает им второй прямоугольник. </a:t>
            </a: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Откладывает карандаш в сторону. И так далее.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3" name="Рисунок 2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5229200"/>
            <a:ext cx="4536504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611560" y="1268761"/>
          <a:ext cx="7920880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67544" y="86435"/>
            <a:ext cx="778610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График вычисления вегетативного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коэфициэнта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1 «А» класс </a:t>
            </a:r>
            <a:r>
              <a:rPr lang="ru-RU" sz="3200" dirty="0" err="1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Е-Коленовская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СОШ №1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835696" y="4437112"/>
          <a:ext cx="5524500" cy="180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75656" y="3244334"/>
            <a:ext cx="6912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1класс ,</a:t>
            </a:r>
            <a:r>
              <a:rPr lang="ru-RU" sz="3200" dirty="0" err="1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Бороздиновская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СОШ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График вычисления вегетативного </a:t>
            </a:r>
            <a:r>
              <a:rPr lang="ru-RU" sz="4000" b="1" dirty="0" err="1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коэфициэнта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1 класс ,Березовская ООШ</a:t>
            </a:r>
            <a:br>
              <a:rPr lang="ru-RU" sz="3100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63688" y="2348880"/>
          <a:ext cx="5596508" cy="1368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0" y="3717032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               </a:t>
            </a:r>
            <a:endParaRPr lang="ru-RU" sz="28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683568" y="4293096"/>
          <a:ext cx="7560840" cy="1862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График суммарного отклонения от аутогенной нормы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1 класс Березовская ООШ</a:t>
            </a:r>
          </a:p>
          <a:p>
            <a:pPr algn="ctr"/>
            <a:endParaRPr lang="ru-RU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endParaRPr lang="ru-RU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endParaRPr lang="ru-RU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1 класс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Бороздиновская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СОШ</a:t>
            </a:r>
          </a:p>
          <a:p>
            <a:pPr algn="ctr">
              <a:buNone/>
            </a:pPr>
            <a:endParaRPr lang="ru-RU" sz="28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331640" y="2105025"/>
          <a:ext cx="5407297" cy="1828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691680" y="4221088"/>
          <a:ext cx="5524500" cy="1980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График суммарного отклонения от аутогенной нормы</a:t>
            </a:r>
            <a:b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1«А» </a:t>
            </a:r>
            <a:r>
              <a:rPr lang="ru-RU" sz="3200" dirty="0" err="1" smtClean="0">
                <a:solidFill>
                  <a:srgbClr val="002060"/>
                </a:solidFill>
                <a:latin typeface="Monotype Corsiva" pitchFamily="66" charset="0"/>
              </a:rPr>
              <a:t>класс,Е-Коленовская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 СОШ №1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700808"/>
          <a:ext cx="5343525" cy="210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23528" y="4509120"/>
          <a:ext cx="3312368" cy="213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91680" y="3717032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1«Б»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класс,Е-Коленовская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СОШ №1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404664"/>
            <a:ext cx="8160008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4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задание №2</a:t>
            </a:r>
          </a:p>
          <a:p>
            <a:pPr marL="0" marR="0" lvl="0" indent="144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Во второй строчке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целая улица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домиков.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них живут  чувства.</a:t>
            </a:r>
          </a:p>
          <a:p>
            <a:pPr marL="0" marR="0" lvl="0" indent="144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Психолог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называет чувства, а дети подбирают</a:t>
            </a:r>
          </a:p>
          <a:p>
            <a:pPr marL="0" marR="0" lvl="0" indent="144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 ним подходящий цвет и раскрашивают. Карандаши откладывать не надо. Можно раскрашивать тем цветом, который подходит. </a:t>
            </a:r>
          </a:p>
          <a:p>
            <a:pPr marL="0" marR="0" lvl="0" indent="144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Домиков много, их хозяева могут отличаться и могут быть похожими, а значит, и цвет может быть похожим.</a:t>
            </a:r>
          </a:p>
          <a:p>
            <a:pPr marL="0" marR="0" lvl="0" indent="144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Список слов: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счастье, горе, справедливость, обида, дружба, ссора, доброта, злоба, скука, восхищение.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1444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Если детям непонятно, что обозначает слово, нужно его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бъяснить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, используя глагольные предикаты и наречия.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3" name="Рисунок 2" descr="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293096"/>
            <a:ext cx="3025874" cy="2140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13031" y="332656"/>
            <a:ext cx="861004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44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адание №3. </a:t>
            </a:r>
          </a:p>
          <a:p>
            <a:pPr marL="0" marR="0" lvl="0" indent="1444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 этих домиках жильцы  необычные. </a:t>
            </a:r>
          </a:p>
          <a:p>
            <a:pPr marL="0" marR="0" lvl="0" indent="1444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 первом домике живет твоя душа.</a:t>
            </a:r>
          </a:p>
          <a:p>
            <a:pPr marL="0" marR="0" lvl="0" indent="1444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Какой цвет ей подходит? </a:t>
            </a:r>
          </a:p>
          <a:p>
            <a:pPr marL="0" marR="0" lvl="0" indent="1444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Раскрашивание.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1444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Обозначения домиков: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1444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№2 – твое настроение, когда ты </a:t>
            </a:r>
          </a:p>
          <a:p>
            <a:pPr marL="0" marR="0" lvl="0" indent="1444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идешь в школу,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№3 – твое настроение на уроке чтения,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№4 – твое настроение на уроке письма,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№5 – твое настроение на уроке математики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№6 – твое настроение, когда ты разговариваешь с учителем,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№7 – твое настроение, когда ты общаешься со своими одноклассниками,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№8 – твое настроение, когда ты находишься дома,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№9 – твое настроение, когда ты делаешь уроки,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№10 – придумайте сами, кто живет и что делает в этом домике. </a:t>
            </a:r>
          </a:p>
        </p:txBody>
      </p:sp>
      <p:pic>
        <p:nvPicPr>
          <p:cNvPr id="3" name="Рисунок 2" descr="nisskaya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88640"/>
            <a:ext cx="3921206" cy="3284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399</Words>
  <Application>Microsoft Office PowerPoint</Application>
  <PresentationFormat>Экран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Цель исследования: изучение особенностей адаптации учащихся 1-х классов к школе. Задачи исследования: - выявить актуальное эмоциональное состояние ребенка, - выявить ситуации вызывающие затруднения в процессе адаптации, - выявить уровень мотивации к школе, - выявить детей нуждающихся в помощи психолога        в адаптационный период.  Методика: «Домики» Автор О.А.Орехова </vt:lpstr>
      <vt:lpstr>Слайд 3</vt:lpstr>
      <vt:lpstr>Слайд 4</vt:lpstr>
      <vt:lpstr>    График вычисления вегетативного коэфициэнта 1 класс ,Березовская ООШ  </vt:lpstr>
      <vt:lpstr>График суммарного отклонения от аутогенной нормы</vt:lpstr>
      <vt:lpstr>График суммарного отклонения от аутогенной нормы 1«А» класс,Е-Коленовская СОШ №1</vt:lpstr>
      <vt:lpstr>Слайд 8</vt:lpstr>
      <vt:lpstr>Слайд 9</vt:lpstr>
      <vt:lpstr>Эмоциональное отношение детей к школьной деятельности</vt:lpstr>
      <vt:lpstr>Эмоциональное отношение детей к школьной деятельности</vt:lpstr>
      <vt:lpstr>Сводная таблица адаптации первоклассников по школам Новохоперского района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RePack by SPecialiST</cp:lastModifiedBy>
  <cp:revision>26</cp:revision>
  <dcterms:created xsi:type="dcterms:W3CDTF">2014-11-02T18:03:27Z</dcterms:created>
  <dcterms:modified xsi:type="dcterms:W3CDTF">2014-11-18T18:24:09Z</dcterms:modified>
</cp:coreProperties>
</file>