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21"/>
  </p:notesMasterIdLst>
  <p:sldIdLst>
    <p:sldId id="310" r:id="rId2"/>
    <p:sldId id="327" r:id="rId3"/>
    <p:sldId id="311" r:id="rId4"/>
    <p:sldId id="328" r:id="rId5"/>
    <p:sldId id="289" r:id="rId6"/>
    <p:sldId id="312" r:id="rId7"/>
    <p:sldId id="315" r:id="rId8"/>
    <p:sldId id="313" r:id="rId9"/>
    <p:sldId id="314" r:id="rId10"/>
    <p:sldId id="320" r:id="rId11"/>
    <p:sldId id="317" r:id="rId12"/>
    <p:sldId id="329" r:id="rId13"/>
    <p:sldId id="319" r:id="rId14"/>
    <p:sldId id="326" r:id="rId15"/>
    <p:sldId id="287" r:id="rId16"/>
    <p:sldId id="296" r:id="rId17"/>
    <p:sldId id="330" r:id="rId18"/>
    <p:sldId id="324" r:id="rId19"/>
    <p:sldId id="32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B83"/>
    <a:srgbClr val="CC0000"/>
    <a:srgbClr val="990000"/>
    <a:srgbClr val="FF0000"/>
    <a:srgbClr val="FF3300"/>
    <a:srgbClr val="EC46C1"/>
    <a:srgbClr val="CC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48659D-9AE7-4714-B880-DA1034A7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A249D-822B-4974-B5C6-2DD363ED0A81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11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6B5CEC7F-01A3-41C0-986F-4C2CF254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13624-BCB5-432B-9332-87D128C9F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40E4-C33C-4E4E-8B30-6FB552813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6D708-69F7-433A-842F-8D778A34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D6A1-D55D-4425-9B97-28C4F5C8A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94E2-81D8-4DD9-A6D8-119F7A99E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AF12D-11AB-4A06-A5D7-4EA98AD09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A327-0985-4E90-BE7E-5527BFC7E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D00A-F0E3-451C-AF59-5C01DCB93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010D3-404C-4DB3-9076-4607F187B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8DED-A462-44A7-93D4-ACC4CCAA3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D116F68-E4E9-419F-91FB-FB8F5932A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>
    <p:wheel spokes="8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475656" y="1844824"/>
            <a:ext cx="6336704" cy="136879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spc="100" dirty="0" smtClean="0">
                <a:ln w="18000">
                  <a:solidFill>
                    <a:srgbClr val="FFBD95"/>
                  </a:solidFill>
                  <a:round/>
                  <a:headEnd/>
                  <a:tailEnd/>
                </a:ln>
                <a:solidFill>
                  <a:srgbClr val="1C0B83"/>
                </a:solidFill>
                <a:effectLst>
                  <a:outerShdw dist="20000" dir="16019955" algn="tl" rotWithShape="0">
                    <a:srgbClr val="190B01">
                      <a:alpha val="59998"/>
                    </a:srgbClr>
                  </a:outerShdw>
                </a:effectLst>
                <a:latin typeface="Impact"/>
              </a:rPr>
              <a:t>Урок </a:t>
            </a:r>
          </a:p>
          <a:p>
            <a:pPr algn="ctr"/>
            <a:r>
              <a:rPr lang="ru-RU" sz="3600" b="1" kern="10" spc="100" dirty="0" smtClean="0">
                <a:ln w="18000">
                  <a:solidFill>
                    <a:srgbClr val="FFBD95"/>
                  </a:solidFill>
                  <a:round/>
                  <a:headEnd/>
                  <a:tailEnd/>
                </a:ln>
                <a:solidFill>
                  <a:srgbClr val="1C0B83"/>
                </a:solidFill>
                <a:effectLst>
                  <a:outerShdw dist="20000" dir="16019955" algn="tl" rotWithShape="0">
                    <a:srgbClr val="190B01">
                      <a:alpha val="59998"/>
                    </a:srgbClr>
                  </a:outerShdw>
                </a:effectLst>
                <a:latin typeface="Impact"/>
              </a:rPr>
              <a:t>русского </a:t>
            </a:r>
            <a:r>
              <a:rPr lang="ru-RU" sz="3600" b="1" kern="10" spc="100" dirty="0">
                <a:ln w="18000">
                  <a:solidFill>
                    <a:srgbClr val="FFBD95"/>
                  </a:solidFill>
                  <a:round/>
                  <a:headEnd/>
                  <a:tailEnd/>
                </a:ln>
                <a:solidFill>
                  <a:srgbClr val="1C0B83"/>
                </a:solidFill>
                <a:effectLst>
                  <a:outerShdw dist="20000" dir="16019955" algn="tl" rotWithShape="0">
                    <a:srgbClr val="190B01">
                      <a:alpha val="59998"/>
                    </a:srgbClr>
                  </a:outerShdw>
                </a:effectLst>
                <a:latin typeface="Impact"/>
              </a:rPr>
              <a:t>языка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275856" y="3429000"/>
            <a:ext cx="2808288" cy="504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spc="100" dirty="0">
                <a:ln w="18000">
                  <a:solidFill>
                    <a:srgbClr val="FFBD95"/>
                  </a:solidFill>
                  <a:round/>
                  <a:headEnd/>
                  <a:tailEnd/>
                </a:ln>
                <a:solidFill>
                  <a:srgbClr val="1C0B83"/>
                </a:solidFill>
                <a:effectLst>
                  <a:outerShdw dist="20000" dir="16019955" algn="tl" rotWithShape="0">
                    <a:srgbClr val="190B01">
                      <a:alpha val="59998"/>
                    </a:srgbClr>
                  </a:outerShdw>
                </a:effectLst>
                <a:latin typeface="Impact"/>
              </a:rPr>
              <a:t>В 4 классе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7478752" y="765175"/>
            <a:ext cx="968375" cy="72072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я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7308304" y="3717032"/>
            <a:ext cx="936625" cy="79216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ты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884383" y="642918"/>
            <a:ext cx="936625" cy="71913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вы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3131840" y="4365104"/>
            <a:ext cx="968375" cy="7397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мы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1142976" y="3643314"/>
            <a:ext cx="936625" cy="7397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она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3571868" y="928670"/>
            <a:ext cx="969962" cy="7397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он</a:t>
            </a:r>
          </a:p>
        </p:txBody>
      </p:sp>
      <p:sp>
        <p:nvSpPr>
          <p:cNvPr id="13" name="WordArt 9"/>
          <p:cNvSpPr>
            <a:spLocks noChangeArrowheads="1" noChangeShapeType="1" noTextEdit="1"/>
          </p:cNvSpPr>
          <p:nvPr/>
        </p:nvSpPr>
        <p:spPr bwMode="auto">
          <a:xfrm>
            <a:off x="1979712" y="4869160"/>
            <a:ext cx="936625" cy="7397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оно</a:t>
            </a:r>
          </a:p>
        </p:txBody>
      </p:sp>
      <p:sp>
        <p:nvSpPr>
          <p:cNvPr id="14" name="WordArt 9"/>
          <p:cNvSpPr>
            <a:spLocks noChangeArrowheads="1" noChangeShapeType="1" noTextEdit="1"/>
          </p:cNvSpPr>
          <p:nvPr/>
        </p:nvSpPr>
        <p:spPr bwMode="auto">
          <a:xfrm>
            <a:off x="5786446" y="642918"/>
            <a:ext cx="1143009" cy="7397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они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2120" y="5373216"/>
            <a:ext cx="3188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1C0B83"/>
                </a:solidFill>
              </a:rPr>
              <a:t>Презентацию выполнила</a:t>
            </a:r>
          </a:p>
          <a:p>
            <a:r>
              <a:rPr lang="ru-RU" sz="1800" b="1" dirty="0" smtClean="0">
                <a:solidFill>
                  <a:srgbClr val="1C0B83"/>
                </a:solidFill>
              </a:rPr>
              <a:t> учитель начальных классов</a:t>
            </a:r>
          </a:p>
          <a:p>
            <a:r>
              <a:rPr lang="ru-RU" sz="1800" b="1" dirty="0" smtClean="0">
                <a:solidFill>
                  <a:srgbClr val="1C0B83"/>
                </a:solidFill>
              </a:rPr>
              <a:t>МБОУ </a:t>
            </a:r>
            <a:r>
              <a:rPr lang="ru-RU" sz="1800" b="1" dirty="0" err="1" smtClean="0">
                <a:solidFill>
                  <a:srgbClr val="1C0B83"/>
                </a:solidFill>
              </a:rPr>
              <a:t>Алешковская</a:t>
            </a:r>
            <a:r>
              <a:rPr lang="ru-RU" sz="1800" b="1" dirty="0" smtClean="0">
                <a:solidFill>
                  <a:srgbClr val="1C0B83"/>
                </a:solidFill>
              </a:rPr>
              <a:t> СОШ</a:t>
            </a:r>
          </a:p>
          <a:p>
            <a:r>
              <a:rPr lang="ru-RU" sz="1800" b="1" dirty="0" smtClean="0">
                <a:solidFill>
                  <a:srgbClr val="1C0B83"/>
                </a:solidFill>
              </a:rPr>
              <a:t>Попкова Т.В.</a:t>
            </a:r>
            <a:endParaRPr lang="ru-RU" sz="1800" b="1" dirty="0">
              <a:solidFill>
                <a:srgbClr val="1C0B83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1928813"/>
          <a:ext cx="7643866" cy="4572032"/>
        </p:xfrm>
        <a:graphic>
          <a:graphicData uri="http://schemas.openxmlformats.org/drawingml/2006/table">
            <a:tbl>
              <a:tblPr/>
              <a:tblGrid>
                <a:gridCol w="1000132"/>
                <a:gridCol w="3840394"/>
                <a:gridCol w="2803340"/>
              </a:tblGrid>
              <a:tr h="1087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Мн.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лицо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2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лицо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лицо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4" name="TextBox 5"/>
          <p:cNvSpPr txBox="1">
            <a:spLocks noChangeArrowheads="1"/>
          </p:cNvSpPr>
          <p:nvPr/>
        </p:nvSpPr>
        <p:spPr bwMode="auto">
          <a:xfrm>
            <a:off x="1571625" y="500063"/>
            <a:ext cx="6572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3300"/>
                </a:solidFill>
              </a:rPr>
              <a:t>Личные местоимения</a:t>
            </a:r>
          </a:p>
          <a:p>
            <a:r>
              <a:rPr lang="ru-RU" sz="3200" b="1">
                <a:solidFill>
                  <a:srgbClr val="FF3300"/>
                </a:solidFill>
              </a:rPr>
              <a:t> </a:t>
            </a:r>
            <a:r>
              <a:rPr lang="ru-RU" sz="4800" b="1">
                <a:solidFill>
                  <a:srgbClr val="FF3300"/>
                </a:solidFill>
              </a:rPr>
              <a:t>               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00250" y="2428875"/>
            <a:ext cx="571500" cy="78581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715125" y="2214563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МЫ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071938" y="2286000"/>
            <a:ext cx="100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ТЫ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857875" y="2428875"/>
            <a:ext cx="9286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ВЫ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357563" y="2428875"/>
            <a:ext cx="928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ОН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57438" y="214312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ОНА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786313" y="2428875"/>
            <a:ext cx="12144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ОНО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7643813" y="2428875"/>
            <a:ext cx="12144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3200" b="1" kern="0" dirty="0">
                <a:latin typeface="+mj-lt"/>
                <a:ea typeface="+mj-ea"/>
                <a:cs typeface="+mj-cs"/>
              </a:rPr>
              <a:t>ОНИ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5747 0.1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L -0.08663 0.293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14618 0.44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09306 0.487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1094 0.44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2118 0.1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08437 0.267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11024 0.430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1571625" y="500063"/>
            <a:ext cx="6572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FF3300"/>
                </a:solidFill>
              </a:rPr>
              <a:t>Личные </a:t>
            </a:r>
            <a:r>
              <a:rPr lang="ru-RU" sz="4800" b="1" dirty="0" smtClean="0">
                <a:solidFill>
                  <a:srgbClr val="FF3300"/>
                </a:solidFill>
              </a:rPr>
              <a:t>местоимения</a:t>
            </a:r>
            <a:endParaRPr lang="ru-RU" sz="4800" b="1" dirty="0">
              <a:solidFill>
                <a:srgbClr val="FF3300"/>
              </a:solidFill>
            </a:endParaRPr>
          </a:p>
        </p:txBody>
      </p:sp>
      <p:pic>
        <p:nvPicPr>
          <p:cNvPr id="11267" name="Picture 4" descr="{50A015BA-8DD5-4A04-B848-FB0070199EBA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2000250"/>
            <a:ext cx="58578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1813" y="607218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м.р.      ж.р.     с.р.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Дополни…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844824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Местоимения – часть…</a:t>
            </a:r>
          </a:p>
          <a:p>
            <a:r>
              <a:rPr lang="ru-RU" sz="3200" dirty="0" smtClean="0"/>
              <a:t>Она указывает на предметы, но …</a:t>
            </a:r>
          </a:p>
          <a:p>
            <a:r>
              <a:rPr lang="ru-RU" sz="3200" dirty="0" smtClean="0"/>
              <a:t>Личные местоимения – это…</a:t>
            </a:r>
          </a:p>
          <a:p>
            <a:r>
              <a:rPr lang="ru-RU" sz="3200" dirty="0" smtClean="0"/>
              <a:t>Они бывают ….лица , …..числа.</a:t>
            </a:r>
          </a:p>
          <a:p>
            <a:r>
              <a:rPr lang="ru-RU" sz="3200" dirty="0" smtClean="0"/>
              <a:t>В 3 лице имеют…</a:t>
            </a:r>
          </a:p>
          <a:p>
            <a:r>
              <a:rPr lang="ru-RU" sz="3200" dirty="0" smtClean="0"/>
              <a:t>В предложении бывают….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0" y="642938"/>
            <a:ext cx="4929188" cy="1116012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rgbClr val="FF0000"/>
                </a:solidFill>
              </a:rPr>
              <a:t>    </a:t>
            </a:r>
            <a:r>
              <a:rPr lang="ru-RU" sz="3200" b="1" i="1" smtClean="0">
                <a:solidFill>
                  <a:srgbClr val="FF0000"/>
                </a:solidFill>
                <a:latin typeface="Comic Sans MS" pitchFamily="66" charset="0"/>
              </a:rPr>
              <a:t>Упражнение </a:t>
            </a:r>
            <a:br>
              <a:rPr lang="ru-RU" sz="3200" b="1" i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i="1" smtClean="0">
                <a:solidFill>
                  <a:srgbClr val="FF0000"/>
                </a:solidFill>
                <a:latin typeface="Comic Sans MS" pitchFamily="66" charset="0"/>
              </a:rPr>
              <a:t>«Четвертое - лишнее»</a:t>
            </a:r>
            <a:br>
              <a:rPr lang="ru-RU" sz="3200" b="1" i="1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3200" b="1" i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71625" y="1857375"/>
            <a:ext cx="6019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/>
            </a:pPr>
            <a:r>
              <a:rPr kumimoji="1" lang="ru-RU" sz="4800" b="1" i="1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Palatino Linotype" pitchFamily="18" charset="0"/>
              </a:rPr>
              <a:t>1) он, она, оно, 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71625" y="3143250"/>
            <a:ext cx="6019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/>
            </a:pPr>
            <a:r>
              <a:rPr kumimoji="1" lang="ru-RU" sz="4800" b="1" i="1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Palatino Linotype" pitchFamily="18" charset="0"/>
              </a:rPr>
              <a:t>2) я, ты, они, он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25" y="4500563"/>
            <a:ext cx="4540250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4800" b="1" i="1" dirty="0">
                <a:solidFill>
                  <a:schemeClr val="tx1">
                    <a:lumMod val="90000"/>
                    <a:lumOff val="10000"/>
                  </a:schemeClr>
                </a:solidFill>
                <a:latin typeface="Palatino Linotype" pitchFamily="18" charset="0"/>
              </a:rPr>
              <a:t>3) ты, к, от, за</a:t>
            </a:r>
          </a:p>
        </p:txBody>
      </p:sp>
      <p:pic>
        <p:nvPicPr>
          <p:cNvPr id="13318" name="Picture 5" descr="J0232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57188"/>
            <a:ext cx="1182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724128" y="1916832"/>
            <a:ext cx="720080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4509120"/>
            <a:ext cx="720080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55976" y="3140968"/>
            <a:ext cx="720080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857375"/>
            <a:ext cx="8001000" cy="44084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Когда __ </a:t>
            </a:r>
            <a:r>
              <a:rPr lang="ru-RU" sz="3600" dirty="0" smtClean="0">
                <a:solidFill>
                  <a:srgbClr val="FF0000"/>
                </a:solidFill>
              </a:rPr>
              <a:t>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</a:t>
            </a:r>
            <a:r>
              <a:rPr lang="ru-RU" sz="3600" dirty="0" smtClean="0">
                <a:solidFill>
                  <a:srgbClr val="663300"/>
                </a:solidFill>
              </a:rPr>
              <a:t>приедете?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__ </a:t>
            </a:r>
            <a:r>
              <a:rPr lang="ru-RU" sz="3600" dirty="0" smtClean="0">
                <a:solidFill>
                  <a:srgbClr val="FF0000"/>
                </a:solidFill>
              </a:rPr>
              <a:t>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</a:t>
            </a:r>
            <a:r>
              <a:rPr lang="ru-RU" sz="3600" dirty="0" smtClean="0">
                <a:solidFill>
                  <a:srgbClr val="663300"/>
                </a:solidFill>
              </a:rPr>
              <a:t>нарисую елочку. 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Почему __ </a:t>
            </a:r>
            <a:r>
              <a:rPr lang="ru-RU" sz="3600" dirty="0" smtClean="0">
                <a:solidFill>
                  <a:srgbClr val="FF0000"/>
                </a:solidFill>
              </a:rPr>
              <a:t>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 </a:t>
            </a:r>
            <a:r>
              <a:rPr lang="ru-RU" sz="3600" dirty="0" smtClean="0">
                <a:solidFill>
                  <a:srgbClr val="663300"/>
                </a:solidFill>
              </a:rPr>
              <a:t>улетают?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Куда __ </a:t>
            </a:r>
            <a:r>
              <a:rPr lang="ru-RU" sz="3600" dirty="0" smtClean="0">
                <a:solidFill>
                  <a:srgbClr val="FF0000"/>
                </a:solidFill>
              </a:rPr>
              <a:t>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</a:t>
            </a:r>
            <a:r>
              <a:rPr lang="ru-RU" sz="3600" dirty="0" smtClean="0">
                <a:solidFill>
                  <a:srgbClr val="663300"/>
                </a:solidFill>
              </a:rPr>
              <a:t>идешь?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Завтра __ </a:t>
            </a:r>
            <a:r>
              <a:rPr lang="ru-RU" sz="3600" dirty="0" smtClean="0">
                <a:solidFill>
                  <a:srgbClr val="FF0000"/>
                </a:solidFill>
              </a:rPr>
              <a:t>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</a:t>
            </a:r>
            <a:r>
              <a:rPr lang="ru-RU" sz="3600" dirty="0" smtClean="0">
                <a:solidFill>
                  <a:srgbClr val="663300"/>
                </a:solidFill>
              </a:rPr>
              <a:t>пойдем в кино.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Какую задачу __</a:t>
            </a:r>
            <a:r>
              <a:rPr lang="ru-RU" sz="3600" dirty="0" smtClean="0">
                <a:solidFill>
                  <a:srgbClr val="FF0000"/>
                </a:solidFill>
              </a:rPr>
              <a:t> (_ л., </a:t>
            </a:r>
            <a:r>
              <a:rPr lang="ru-RU" sz="3600" dirty="0" err="1" smtClean="0">
                <a:solidFill>
                  <a:srgbClr val="FF0000"/>
                </a:solidFill>
              </a:rPr>
              <a:t>_.ч</a:t>
            </a:r>
            <a:r>
              <a:rPr lang="ru-RU" sz="3600" dirty="0" smtClean="0">
                <a:solidFill>
                  <a:srgbClr val="FF0000"/>
                </a:solidFill>
              </a:rPr>
              <a:t>) </a:t>
            </a:r>
            <a:r>
              <a:rPr lang="ru-RU" sz="3600" dirty="0" smtClean="0">
                <a:solidFill>
                  <a:srgbClr val="663300"/>
                </a:solidFill>
              </a:rPr>
              <a:t>решает?</a:t>
            </a:r>
            <a:r>
              <a:rPr lang="ru-RU" sz="3600" b="1" dirty="0" smtClean="0">
                <a:solidFill>
                  <a:srgbClr val="663300"/>
                </a:solidFill>
              </a:rPr>
              <a:t>  </a:t>
            </a:r>
          </a:p>
        </p:txBody>
      </p:sp>
      <p:pic>
        <p:nvPicPr>
          <p:cNvPr id="14339" name="Picture 5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357188"/>
            <a:ext cx="1182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8604250" y="6381750"/>
            <a:ext cx="142875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11</a:t>
            </a:r>
          </a:p>
        </p:txBody>
      </p:sp>
      <p:sp>
        <p:nvSpPr>
          <p:cNvPr id="14347" name="Заголовок 11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Самостоятельная работа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857375"/>
            <a:ext cx="8001000" cy="44084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Когда __ </a:t>
            </a:r>
            <a:r>
              <a:rPr lang="ru-RU" sz="3600" dirty="0" smtClean="0">
                <a:solidFill>
                  <a:srgbClr val="FF0000"/>
                </a:solidFill>
              </a:rPr>
              <a:t>(2 л., мн.ч) </a:t>
            </a:r>
            <a:r>
              <a:rPr lang="ru-RU" sz="3600" dirty="0" smtClean="0">
                <a:solidFill>
                  <a:srgbClr val="663300"/>
                </a:solidFill>
              </a:rPr>
              <a:t>приедете?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__ </a:t>
            </a:r>
            <a:r>
              <a:rPr lang="ru-RU" sz="3600" dirty="0" smtClean="0">
                <a:solidFill>
                  <a:srgbClr val="FF0000"/>
                </a:solidFill>
              </a:rPr>
              <a:t>(1 л., ед.ч. ) </a:t>
            </a:r>
            <a:r>
              <a:rPr lang="ru-RU" sz="3600" dirty="0" smtClean="0">
                <a:solidFill>
                  <a:srgbClr val="663300"/>
                </a:solidFill>
              </a:rPr>
              <a:t>нарисую елочку. 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Почему __ </a:t>
            </a:r>
            <a:r>
              <a:rPr lang="ru-RU" sz="3600" dirty="0" smtClean="0">
                <a:solidFill>
                  <a:srgbClr val="FF0000"/>
                </a:solidFill>
              </a:rPr>
              <a:t>(3 л., мн.ч. ) </a:t>
            </a:r>
            <a:r>
              <a:rPr lang="ru-RU" sz="3600" dirty="0" smtClean="0">
                <a:solidFill>
                  <a:srgbClr val="663300"/>
                </a:solidFill>
              </a:rPr>
              <a:t>улетают?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Куда __ </a:t>
            </a:r>
            <a:r>
              <a:rPr lang="ru-RU" sz="3600" dirty="0" smtClean="0">
                <a:solidFill>
                  <a:srgbClr val="FF0000"/>
                </a:solidFill>
              </a:rPr>
              <a:t>(2 л., ед.ч.) </a:t>
            </a:r>
            <a:r>
              <a:rPr lang="ru-RU" sz="3600" dirty="0" smtClean="0">
                <a:solidFill>
                  <a:srgbClr val="663300"/>
                </a:solidFill>
              </a:rPr>
              <a:t>идешь?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Завтра __ </a:t>
            </a:r>
            <a:r>
              <a:rPr lang="ru-RU" sz="3600" dirty="0" smtClean="0">
                <a:solidFill>
                  <a:srgbClr val="FF0000"/>
                </a:solidFill>
              </a:rPr>
              <a:t>(1 л., мн.ч. ) </a:t>
            </a:r>
            <a:r>
              <a:rPr lang="ru-RU" sz="3600" dirty="0" smtClean="0">
                <a:solidFill>
                  <a:srgbClr val="663300"/>
                </a:solidFill>
              </a:rPr>
              <a:t>пойдем в кино.</a:t>
            </a:r>
          </a:p>
          <a:p>
            <a:pPr eaLnBrk="1" hangingPunct="1"/>
            <a:r>
              <a:rPr lang="ru-RU" sz="3600" dirty="0" smtClean="0">
                <a:solidFill>
                  <a:srgbClr val="663300"/>
                </a:solidFill>
              </a:rPr>
              <a:t>Какую задачу __ </a:t>
            </a:r>
            <a:r>
              <a:rPr lang="ru-RU" sz="3600" dirty="0" smtClean="0">
                <a:solidFill>
                  <a:srgbClr val="FF0000"/>
                </a:solidFill>
              </a:rPr>
              <a:t>(3 л., ед.ч. м.р. ) </a:t>
            </a:r>
            <a:r>
              <a:rPr lang="ru-RU" sz="3600" dirty="0" smtClean="0">
                <a:solidFill>
                  <a:srgbClr val="663300"/>
                </a:solidFill>
              </a:rPr>
              <a:t>решает?</a:t>
            </a:r>
            <a:r>
              <a:rPr lang="ru-RU" sz="3600" b="1" dirty="0" smtClean="0">
                <a:solidFill>
                  <a:srgbClr val="663300"/>
                </a:solidFill>
              </a:rPr>
              <a:t>  </a:t>
            </a:r>
          </a:p>
        </p:txBody>
      </p:sp>
      <p:pic>
        <p:nvPicPr>
          <p:cNvPr id="14339" name="Picture 5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357188"/>
            <a:ext cx="1182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8604250" y="6381750"/>
            <a:ext cx="142875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11</a:t>
            </a:r>
          </a:p>
        </p:txBody>
      </p:sp>
      <p:sp>
        <p:nvSpPr>
          <p:cNvPr id="64520" name="WordArt 8"/>
          <p:cNvSpPr>
            <a:spLocks noChangeArrowheads="1" noChangeShapeType="1" noTextEdit="1"/>
          </p:cNvSpPr>
          <p:nvPr/>
        </p:nvSpPr>
        <p:spPr bwMode="auto">
          <a:xfrm>
            <a:off x="2714625" y="2071688"/>
            <a:ext cx="43338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</a:t>
            </a:r>
          </a:p>
        </p:txBody>
      </p:sp>
      <p:sp>
        <p:nvSpPr>
          <p:cNvPr id="64521" name="WordArt 9"/>
          <p:cNvSpPr>
            <a:spLocks noChangeArrowheads="1" noChangeShapeType="1" noTextEdit="1"/>
          </p:cNvSpPr>
          <p:nvPr/>
        </p:nvSpPr>
        <p:spPr bwMode="auto">
          <a:xfrm>
            <a:off x="1643063" y="2643188"/>
            <a:ext cx="215900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я</a:t>
            </a:r>
          </a:p>
        </p:txBody>
      </p:sp>
      <p:sp>
        <p:nvSpPr>
          <p:cNvPr id="64522" name="WordArt 10"/>
          <p:cNvSpPr>
            <a:spLocks noChangeArrowheads="1" noChangeShapeType="1" noTextEdit="1"/>
          </p:cNvSpPr>
          <p:nvPr/>
        </p:nvSpPr>
        <p:spPr bwMode="auto">
          <a:xfrm>
            <a:off x="3000375" y="3357563"/>
            <a:ext cx="503238" cy="336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они</a:t>
            </a:r>
          </a:p>
        </p:txBody>
      </p:sp>
      <p:sp>
        <p:nvSpPr>
          <p:cNvPr id="64523" name="WordArt 11"/>
          <p:cNvSpPr>
            <a:spLocks noChangeArrowheads="1" noChangeShapeType="1" noTextEdit="1"/>
          </p:cNvSpPr>
          <p:nvPr/>
        </p:nvSpPr>
        <p:spPr bwMode="auto">
          <a:xfrm>
            <a:off x="2500313" y="4000500"/>
            <a:ext cx="415925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ты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2857500" y="4643438"/>
            <a:ext cx="4318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мы</a:t>
            </a:r>
          </a:p>
        </p:txBody>
      </p:sp>
      <p:sp>
        <p:nvSpPr>
          <p:cNvPr id="64525" name="WordArt 13"/>
          <p:cNvSpPr>
            <a:spLocks noChangeArrowheads="1" noChangeShapeType="1" noTextEdit="1"/>
          </p:cNvSpPr>
          <p:nvPr/>
        </p:nvSpPr>
        <p:spPr bwMode="auto">
          <a:xfrm>
            <a:off x="4286250" y="5357813"/>
            <a:ext cx="431800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он</a:t>
            </a:r>
          </a:p>
        </p:txBody>
      </p:sp>
      <p:sp>
        <p:nvSpPr>
          <p:cNvPr id="14347" name="Заголовок 11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Проверка + экспресс-опрос</a:t>
            </a: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animBg="1"/>
      <p:bldP spid="64521" grpId="0" animBg="1"/>
      <p:bldP spid="64522" grpId="0" animBg="1"/>
      <p:bldP spid="64523" grpId="0" animBg="1"/>
      <p:bldP spid="64524" grpId="0" animBg="1"/>
      <p:bldP spid="645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765175"/>
            <a:ext cx="7077075" cy="5400675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ru-RU" sz="4800" dirty="0" smtClean="0">
                <a:solidFill>
                  <a:srgbClr val="FF3300"/>
                </a:solidFill>
              </a:rPr>
              <a:t>     Я, ты, он, она</a:t>
            </a:r>
            <a:r>
              <a:rPr lang="ru-RU" sz="4800" dirty="0" smtClean="0"/>
              <a:t>,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sz="4800" dirty="0" smtClean="0"/>
              <a:t>Вместе – целая страна.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sz="4800" dirty="0" smtClean="0"/>
              <a:t>Вместе – дружная семья,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sz="4800" dirty="0" smtClean="0"/>
              <a:t>В слове «</a:t>
            </a:r>
            <a:r>
              <a:rPr lang="ru-RU" sz="4800" dirty="0" smtClean="0">
                <a:solidFill>
                  <a:srgbClr val="FF3300"/>
                </a:solidFill>
              </a:rPr>
              <a:t>мы</a:t>
            </a:r>
            <a:r>
              <a:rPr lang="ru-RU" sz="4800" dirty="0" smtClean="0"/>
              <a:t>» -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sz="4800" dirty="0" smtClean="0"/>
              <a:t>Сто тысяч «</a:t>
            </a:r>
            <a:r>
              <a:rPr lang="ru-RU" sz="4800" dirty="0" smtClean="0">
                <a:solidFill>
                  <a:srgbClr val="FF3300"/>
                </a:solidFill>
              </a:rPr>
              <a:t>я</a:t>
            </a:r>
            <a:r>
              <a:rPr lang="ru-RU" sz="4800" dirty="0" smtClean="0"/>
              <a:t>» !</a:t>
            </a:r>
          </a:p>
        </p:txBody>
      </p:sp>
      <p:pic>
        <p:nvPicPr>
          <p:cNvPr id="15363" name="Picture 4" descr="J0299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088" y="3933825"/>
            <a:ext cx="1604962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ЧТО Я УЗНАЛ ПРО ЛИЧНЫЕ МЕСТОИМЕНИЯ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31746" name="Picture 2" descr="http://900igr.net/datas/russkij-jazyk/Vozvratnye-mestoimenija/0005-005-Lichnye-mestoimenija.jpg"/>
          <p:cNvPicPr>
            <a:picLocks noChangeAspect="1" noChangeArrowheads="1"/>
          </p:cNvPicPr>
          <p:nvPr/>
        </p:nvPicPr>
        <p:blipFill>
          <a:blip r:embed="rId2" cstate="print"/>
          <a:srcRect l="2299" t="13793" r="2299" b="17241"/>
          <a:stretch>
            <a:fillRect/>
          </a:stretch>
        </p:blipFill>
        <p:spPr bwMode="auto">
          <a:xfrm>
            <a:off x="1043608" y="1988840"/>
            <a:ext cx="7437626" cy="4032448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E:\лена\все с флешки 19 апреля 2009 г\шульга защита\рисунки\сердца\59fce074aa24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357188"/>
            <a:ext cx="72866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2"/>
          <p:cNvSpPr>
            <a:spLocks noChangeArrowheads="1" noChangeShapeType="1" noTextEdit="1"/>
          </p:cNvSpPr>
          <p:nvPr/>
        </p:nvSpPr>
        <p:spPr bwMode="auto">
          <a:xfrm>
            <a:off x="3347864" y="2132856"/>
            <a:ext cx="4020467" cy="186079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Я + Я =</a:t>
            </a:r>
          </a:p>
          <a:p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МЫ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Рефлексия «Светофор»</a:t>
            </a: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928688" y="2428875"/>
            <a:ext cx="7669212" cy="2452688"/>
            <a:chOff x="602" y="398"/>
            <a:chExt cx="7783" cy="2247"/>
          </a:xfrm>
        </p:grpSpPr>
        <p:sp>
          <p:nvSpPr>
            <p:cNvPr id="17412" name="AutoShape 3"/>
            <p:cNvSpPr>
              <a:spLocks noChangeArrowheads="1"/>
            </p:cNvSpPr>
            <p:nvPr/>
          </p:nvSpPr>
          <p:spPr bwMode="auto">
            <a:xfrm>
              <a:off x="602" y="398"/>
              <a:ext cx="2345" cy="2247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endParaRPr lang="ru-RU" sz="1100"/>
            </a:p>
            <a:p>
              <a:pPr>
                <a:spcAft>
                  <a:spcPts val="1000"/>
                </a:spcAft>
              </a:pPr>
              <a:endParaRPr lang="ru-RU" sz="2800" b="1">
                <a:solidFill>
                  <a:schemeClr val="bg1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ru-RU" sz="2800" b="1">
                  <a:solidFill>
                    <a:schemeClr val="bg1"/>
                  </a:solidFill>
                  <a:latin typeface="Calibri" pitchFamily="34" charset="0"/>
                </a:rPr>
                <a:t>Не понял</a:t>
              </a:r>
              <a:endParaRPr lang="ru-RU" sz="3600">
                <a:solidFill>
                  <a:schemeClr val="bg1"/>
                </a:solidFill>
              </a:endParaRPr>
            </a:p>
          </p:txBody>
        </p:sp>
        <p:sp>
          <p:nvSpPr>
            <p:cNvPr id="17413" name="AutoShape 4"/>
            <p:cNvSpPr>
              <a:spLocks noChangeArrowheads="1"/>
            </p:cNvSpPr>
            <p:nvPr/>
          </p:nvSpPr>
          <p:spPr bwMode="auto">
            <a:xfrm>
              <a:off x="3357" y="398"/>
              <a:ext cx="2345" cy="2247"/>
            </a:xfrm>
            <a:prstGeom prst="smileyFace">
              <a:avLst>
                <a:gd name="adj" fmla="val 4653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endParaRPr lang="ru-RU" sz="1100" dirty="0"/>
            </a:p>
            <a:p>
              <a:pPr algn="ctr"/>
              <a:endParaRPr lang="ru-RU" sz="14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sz="12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</a:rPr>
                <a:t>Всё запомнил и понял</a:t>
              </a:r>
              <a:endParaRPr lang="ru-RU" sz="1800" dirty="0"/>
            </a:p>
          </p:txBody>
        </p:sp>
        <p:sp>
          <p:nvSpPr>
            <p:cNvPr id="17414" name="AutoShape 5"/>
            <p:cNvSpPr>
              <a:spLocks noChangeArrowheads="1"/>
            </p:cNvSpPr>
            <p:nvPr/>
          </p:nvSpPr>
          <p:spPr bwMode="auto">
            <a:xfrm>
              <a:off x="6040" y="398"/>
              <a:ext cx="2345" cy="2247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endParaRPr lang="ru-RU" sz="1100"/>
            </a:p>
            <a:p>
              <a:pPr algn="ctr"/>
              <a:endParaRPr lang="ru-RU" b="1">
                <a:latin typeface="Calibri" pitchFamily="34" charset="0"/>
              </a:endParaRPr>
            </a:p>
            <a:p>
              <a:pPr algn="ctr"/>
              <a:r>
                <a:rPr lang="ru-RU" b="1">
                  <a:latin typeface="Calibri" pitchFamily="34" charset="0"/>
                </a:rPr>
                <a:t>Немного что-то знаю</a:t>
              </a:r>
              <a:endParaRPr lang="ru-RU" sz="40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07904" y="522920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 р.т. Упр.1,3,5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Попкова Т.В.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Один лишний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988840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4000" b="1" dirty="0" smtClean="0"/>
              <a:t>Я, мы, от</a:t>
            </a:r>
          </a:p>
          <a:p>
            <a:pPr marL="457200" indent="-457200">
              <a:buAutoNum type="arabicParenR"/>
            </a:pPr>
            <a:r>
              <a:rPr lang="ru-RU" sz="4000" b="1" dirty="0" smtClean="0"/>
              <a:t>Ты, вы, около</a:t>
            </a:r>
          </a:p>
          <a:p>
            <a:pPr marL="457200" indent="-457200">
              <a:buAutoNum type="arabicParenR"/>
            </a:pPr>
            <a:r>
              <a:rPr lang="ru-RU" sz="4000" b="1" dirty="0" smtClean="0"/>
              <a:t>Он, она, оно, но, они.</a:t>
            </a:r>
            <a:endParaRPr lang="ru-RU" sz="4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63888" y="2204864"/>
            <a:ext cx="648072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95936" y="2996952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3356992"/>
            <a:ext cx="648072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907704" y="764704"/>
            <a:ext cx="5688632" cy="2511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t="100000" r="100000"/>
                  </a:path>
                </a:gradFill>
                <a:latin typeface="Arial"/>
                <a:cs typeface="Arial"/>
              </a:rPr>
              <a:t> Личные 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t="100000" r="100000"/>
                </a:path>
              </a:gra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t="100000" r="100000"/>
                  </a:path>
                </a:gradFill>
                <a:latin typeface="Arial"/>
                <a:cs typeface="Arial"/>
              </a:rPr>
              <a:t>местоимения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t="100000" r="100000"/>
                </a:path>
              </a:gradFill>
              <a:latin typeface="Arial"/>
              <a:cs typeface="Arial"/>
            </a:endParaRPr>
          </a:p>
        </p:txBody>
      </p:sp>
      <p:pic>
        <p:nvPicPr>
          <p:cNvPr id="16386" name="Picture 2" descr="http://metodka.volsk-sch19.edusite.ru/images/uc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89040"/>
            <a:ext cx="2362200" cy="18669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ЛИЧНЫЕ МЕСТОИМЕНИЯ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2132856"/>
            <a:ext cx="6840760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/>
              <a:t>- Почему так назвали?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 - Зачем нужны?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- На что каждое указывает?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- Можно ли разделить на группы?</a:t>
            </a:r>
            <a:endParaRPr lang="ru-RU" sz="32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4538" y="357188"/>
            <a:ext cx="1722437" cy="1571625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1071563" y="642938"/>
            <a:ext cx="77152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У школы растут красивые б.резы. </a:t>
            </a:r>
          </a:p>
          <a:p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         широко раскинули свои ветви.</a:t>
            </a:r>
          </a:p>
          <a:p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 err="1">
                <a:ea typeface="Calibri" pitchFamily="34" charset="0"/>
                <a:cs typeface="Times New Roman" pitchFamily="18" charset="0"/>
              </a:rPr>
              <a:t>Уч.ник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вошел в спортивный зал.    поздоровался с друзьями.</a:t>
            </a:r>
          </a:p>
          <a:p>
            <a:pPr eaLnBrk="0" hangingPunct="0"/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 err="1">
                <a:ea typeface="Calibri" pitchFamily="34" charset="0"/>
                <a:cs typeface="Times New Roman" pitchFamily="18" charset="0"/>
              </a:rPr>
              <a:t>Дев.чка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ходила в магазин.                купила хлеб .</a:t>
            </a:r>
          </a:p>
          <a:p>
            <a:pPr eaLnBrk="0" hangingPunct="0"/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увидел на окне </a:t>
            </a:r>
            <a:r>
              <a:rPr lang="ru-RU" sz="2800" b="1" i="1" dirty="0" err="1">
                <a:ea typeface="Calibri" pitchFamily="34" charset="0"/>
                <a:cs typeface="Times New Roman" pitchFamily="18" charset="0"/>
              </a:rPr>
              <a:t>п.м.доры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.                       были большие, красные, спелые.</a:t>
            </a:r>
            <a:endParaRPr lang="ru-RU" sz="28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Ранней весной        отправились в </a:t>
            </a:r>
            <a:r>
              <a:rPr lang="ru-RU" sz="2800" b="1" i="1" dirty="0" err="1">
                <a:ea typeface="Calibri" pitchFamily="34" charset="0"/>
                <a:cs typeface="Times New Roman" pitchFamily="18" charset="0"/>
              </a:rPr>
              <a:t>пут.ш.ствие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                     проходило по городам России.</a:t>
            </a:r>
            <a:endParaRPr lang="ru-RU" sz="2800" b="1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43000" y="1071563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ea typeface="Calibri" pitchFamily="34" charset="0"/>
                <a:cs typeface="Times New Roman" pitchFamily="18" charset="0"/>
              </a:rPr>
              <a:t>Б.резы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57938" y="1785938"/>
            <a:ext cx="1385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ea typeface="Calibri" pitchFamily="34" charset="0"/>
                <a:cs typeface="Times New Roman" pitchFamily="18" charset="0"/>
              </a:rPr>
              <a:t>Уч.ник 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214938" y="3000375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ea typeface="Calibri" pitchFamily="34" charset="0"/>
                <a:cs typeface="Times New Roman" pitchFamily="18" charset="0"/>
              </a:rPr>
              <a:t>Дев.чка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572125" y="3714750"/>
            <a:ext cx="176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ea typeface="Calibri" pitchFamily="34" charset="0"/>
                <a:cs typeface="Times New Roman" pitchFamily="18" charset="0"/>
              </a:rPr>
              <a:t>П.м.доры 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00125" y="5286375"/>
            <a:ext cx="234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ea typeface="Calibri" pitchFamily="34" charset="0"/>
                <a:cs typeface="Times New Roman" pitchFamily="18" charset="0"/>
              </a:rPr>
              <a:t>Пут.ш.ствие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14438" y="1071563"/>
            <a:ext cx="1030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endParaRPr kumimoji="1" lang="ru-RU" sz="4000" b="1" kern="0" dirty="0">
              <a:latin typeface="+mn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071563" y="1071563"/>
            <a:ext cx="1428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Они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429375" y="1785938"/>
            <a:ext cx="7858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500688" y="3000375"/>
            <a:ext cx="121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Она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929313" y="3714750"/>
            <a:ext cx="121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Они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071688" y="5286375"/>
            <a:ext cx="121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Оно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43000" y="371475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cs typeface="Times New Roman" pitchFamily="18" charset="0"/>
              </a:rPr>
              <a:t>Я</a:t>
            </a:r>
            <a:endParaRPr lang="ru-RU" sz="2800" b="1" i="1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071563" y="3643313"/>
            <a:ext cx="53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cs typeface="Times New Roman" pitchFamily="18" charset="0"/>
              </a:rPr>
              <a:t>Я</a:t>
            </a:r>
            <a:endParaRPr lang="ru-RU" sz="4000" b="1" i="1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357563" y="4857750"/>
            <a:ext cx="1038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cs typeface="Times New Roman" pitchFamily="18" charset="0"/>
              </a:rPr>
              <a:t> мы   </a:t>
            </a:r>
            <a:endParaRPr lang="ru-RU" sz="2800" b="1" i="1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3357563" y="4929188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МЫ</a:t>
            </a:r>
            <a:endParaRPr lang="ru-RU" sz="2800" b="1" i="1">
              <a:solidFill>
                <a:srgbClr val="FF0000"/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85875" y="428625"/>
            <a:ext cx="7143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Я</a:t>
            </a:r>
            <a:r>
              <a:rPr kumimoji="1" lang="ru-RU" sz="4000" b="1" kern="0" dirty="0">
                <a:latin typeface="+mn-lt"/>
              </a:rPr>
              <a:t> </a:t>
            </a: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и</a:t>
            </a:r>
            <a:r>
              <a:rPr kumimoji="1" lang="ru-RU" sz="4000" b="1" kern="0" dirty="0">
                <a:latin typeface="+mn-lt"/>
              </a:rPr>
              <a:t> 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МЫ</a:t>
            </a:r>
            <a:r>
              <a:rPr kumimoji="1" lang="ru-RU" sz="4000" b="1" kern="0" dirty="0">
                <a:latin typeface="+mn-lt"/>
              </a:rPr>
              <a:t>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ТЫ</a:t>
            </a:r>
            <a:r>
              <a:rPr kumimoji="1" lang="ru-RU" sz="4000" b="1" kern="0" dirty="0">
                <a:latin typeface="+mn-lt"/>
              </a:rPr>
              <a:t> </a:t>
            </a: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и</a:t>
            </a:r>
            <a:r>
              <a:rPr kumimoji="1" lang="ru-RU" sz="4000" b="1" kern="0" dirty="0">
                <a:latin typeface="+mn-lt"/>
              </a:rPr>
              <a:t> 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ВЫ</a:t>
            </a:r>
            <a:r>
              <a:rPr kumimoji="1" lang="ru-RU" sz="4000" b="1" kern="0" dirty="0">
                <a:latin typeface="+mn-lt"/>
              </a:rPr>
              <a:t>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ОН</a:t>
            </a:r>
            <a:r>
              <a:rPr kumimoji="1" lang="ru-RU" sz="4000" b="1" kern="0" dirty="0">
                <a:latin typeface="+mn-lt"/>
              </a:rPr>
              <a:t>, 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ОНА</a:t>
            </a:r>
            <a:r>
              <a:rPr kumimoji="1" lang="ru-RU" sz="4000" b="1" kern="0" dirty="0">
                <a:latin typeface="+mn-lt"/>
              </a:rPr>
              <a:t>, 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ОНО</a:t>
            </a:r>
            <a:r>
              <a:rPr kumimoji="1" lang="ru-RU" sz="4000" b="1" kern="0" dirty="0">
                <a:latin typeface="+mn-lt"/>
              </a:rPr>
              <a:t>, 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ОНИ</a:t>
            </a:r>
            <a:r>
              <a:rPr kumimoji="1" lang="ru-RU" sz="4000" b="1" kern="0" dirty="0">
                <a:latin typeface="+mn-lt"/>
              </a:rPr>
              <a:t> –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endParaRPr kumimoji="1" lang="ru-RU" sz="4000" b="1" kern="0" dirty="0">
              <a:latin typeface="+mn-lt"/>
            </a:endParaRPr>
          </a:p>
          <a:p>
            <a:pPr marL="342900" indent="-342900" algn="ctr">
              <a:spcBef>
                <a:spcPts val="6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Все слова отличные, </a:t>
            </a:r>
          </a:p>
          <a:p>
            <a:pPr marL="342900" indent="-342900" algn="ctr">
              <a:spcBef>
                <a:spcPts val="6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Важные и </a:t>
            </a:r>
            <a:r>
              <a:rPr kumimoji="1" lang="ru-RU" sz="5200" b="1" kern="0" dirty="0">
                <a:solidFill>
                  <a:srgbClr val="FF3300"/>
                </a:solidFill>
                <a:latin typeface="+mn-lt"/>
              </a:rPr>
              <a:t>ЛИЧНЫЕ</a:t>
            </a: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.</a:t>
            </a:r>
          </a:p>
          <a:p>
            <a:pPr marL="342900" indent="-342900" algn="ctr">
              <a:spcBef>
                <a:spcPts val="6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Это, без сомнения,</a:t>
            </a:r>
          </a:p>
          <a:p>
            <a:pPr marL="342900" indent="-342900" algn="ctr">
              <a:spcBef>
                <a:spcPts val="6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4000" b="1" kern="0" dirty="0">
                <a:solidFill>
                  <a:srgbClr val="0000FF"/>
                </a:solidFill>
                <a:latin typeface="+mn-lt"/>
              </a:rPr>
              <a:t>Все </a:t>
            </a:r>
            <a:r>
              <a:rPr kumimoji="1" lang="ru-RU" sz="5200" b="1" kern="0" dirty="0">
                <a:solidFill>
                  <a:srgbClr val="FF3300"/>
                </a:solidFill>
                <a:latin typeface="+mn-lt"/>
              </a:rPr>
              <a:t>МЕСТОИМЕНИЯ</a:t>
            </a:r>
            <a:r>
              <a:rPr kumimoji="1" lang="ru-RU" sz="4000" b="1" kern="0" dirty="0">
                <a:solidFill>
                  <a:srgbClr val="FF3300"/>
                </a:solidFill>
                <a:latin typeface="+mn-lt"/>
              </a:rPr>
              <a:t>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071563" y="642938"/>
            <a:ext cx="7572375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ru-RU" sz="3600" b="1">
                <a:ea typeface="Calibri" pitchFamily="34" charset="0"/>
                <a:cs typeface="Times New Roman" pitchFamily="18" charset="0"/>
              </a:rPr>
              <a:t> "Толковый словарь" Ожегова</a:t>
            </a:r>
          </a:p>
          <a:p>
            <a:pPr indent="228600"/>
            <a:endParaRPr lang="ru-RU" sz="3200" b="1">
              <a:ea typeface="Calibri" pitchFamily="34" charset="0"/>
              <a:cs typeface="Times New Roman" pitchFamily="18" charset="0"/>
            </a:endParaRPr>
          </a:p>
          <a:p>
            <a:pPr indent="228600" algn="just"/>
            <a:endParaRPr lang="ru-RU" sz="1600" b="1">
              <a:ea typeface="Calibri" pitchFamily="34" charset="0"/>
              <a:cs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 sz="2800" b="1"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Личный</a:t>
            </a:r>
            <a:r>
              <a:rPr lang="ru-RU" sz="2800" b="1">
                <a:ea typeface="Calibri" pitchFamily="34" charset="0"/>
                <a:cs typeface="Times New Roman" pitchFamily="18" charset="0"/>
              </a:rPr>
              <a:t> - осуществляемый самим, непосредственно данным лицом, данной личностью (т.е. человеком). Личный пример.</a:t>
            </a:r>
          </a:p>
          <a:p>
            <a:pPr indent="228600" eaLnBrk="0" hangingPunct="0">
              <a:buFontTx/>
              <a:buChar char="•"/>
            </a:pPr>
            <a:endParaRPr lang="ru-RU" sz="20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endParaRPr lang="ru-RU" sz="20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 sz="2800" b="1"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Личный</a:t>
            </a:r>
            <a:r>
              <a:rPr lang="ru-RU" sz="2800" b="1">
                <a:ea typeface="Calibri" pitchFamily="34" charset="0"/>
                <a:cs typeface="Times New Roman" pitchFamily="18" charset="0"/>
              </a:rPr>
              <a:t> - касающийся непосредственно какого-нибудь лица, лиц, принадлежащий какому-нибудь лицу. Личное имущество, личное дело.</a:t>
            </a:r>
            <a:endParaRPr lang="ru-RU" sz="1400" b="1">
              <a:ea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71688" y="2500313"/>
          <a:ext cx="5429288" cy="3133936"/>
        </p:xfrm>
        <a:graphic>
          <a:graphicData uri="http://schemas.openxmlformats.org/drawingml/2006/table">
            <a:tbl>
              <a:tblPr/>
              <a:tblGrid>
                <a:gridCol w="1452019"/>
                <a:gridCol w="2154647"/>
                <a:gridCol w="1822622"/>
              </a:tblGrid>
              <a:tr h="78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1 лицо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2 лицо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3 лицо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6" name="TextBox 5"/>
          <p:cNvSpPr txBox="1">
            <a:spLocks noChangeArrowheads="1"/>
          </p:cNvSpPr>
          <p:nvPr/>
        </p:nvSpPr>
        <p:spPr bwMode="auto">
          <a:xfrm>
            <a:off x="1571625" y="500063"/>
            <a:ext cx="6572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FF3300"/>
                </a:solidFill>
              </a:rPr>
              <a:t>Личные местоимения</a:t>
            </a:r>
          </a:p>
          <a:p>
            <a:endParaRPr lang="ru-RU" sz="4800" b="1" dirty="0">
              <a:solidFill>
                <a:srgbClr val="FF33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0938" y="5643563"/>
            <a:ext cx="571500" cy="785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286375" y="200025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1" lang="ru-RU" sz="4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285875" y="4643438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МЫ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357563" y="4643438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ТЫ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000625" y="5643563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ВЫ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000625" y="4714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ОН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214688" y="5643563"/>
            <a:ext cx="1714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ОНА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214438" y="5643563"/>
            <a:ext cx="1714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ОНО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786563" y="4643438"/>
            <a:ext cx="1714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4400" b="1" kern="0" dirty="0">
                <a:latin typeface="+mj-lt"/>
                <a:ea typeface="+mj-ea"/>
                <a:cs typeface="+mj-cs"/>
              </a:rPr>
              <a:t>ОНИ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000125" y="714375"/>
            <a:ext cx="3929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54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Ед. число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4857750" y="714375"/>
            <a:ext cx="3929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ru-RU" sz="5400" b="1" kern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Мн</a:t>
            </a:r>
            <a:r>
              <a:rPr kumimoji="1" lang="ru-RU" sz="54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число</a:t>
            </a: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Попкова Т.В.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0.51753 -0.4442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4 0.01505 L -0.21302 -0.2972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38594 -0.4516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25 -0.00324 L -0.12327 -0.0032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3704 L 0.00573 -0.2226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221 -0.0861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0.09549 -0.3800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65087 -0.3381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1033</Template>
  <TotalTime>3006</TotalTime>
  <Words>606</Words>
  <Application>Microsoft Office PowerPoint</Application>
  <PresentationFormat>Экран (4:3)</PresentationFormat>
  <Paragraphs>173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Тетрадь</vt:lpstr>
      <vt:lpstr>Слайд 1</vt:lpstr>
      <vt:lpstr>Один лишний</vt:lpstr>
      <vt:lpstr>Слайд 3</vt:lpstr>
      <vt:lpstr>ЛИЧНЫЕ МЕСТОИМЕНИЯ</vt:lpstr>
      <vt:lpstr>Слайд 5</vt:lpstr>
      <vt:lpstr>Слайд 6</vt:lpstr>
      <vt:lpstr>Слайд 7</vt:lpstr>
      <vt:lpstr>Слайд 8</vt:lpstr>
      <vt:lpstr>Я</vt:lpstr>
      <vt:lpstr>Я</vt:lpstr>
      <vt:lpstr>Слайд 11</vt:lpstr>
      <vt:lpstr>Дополни…</vt:lpstr>
      <vt:lpstr>    Упражнение  «Четвертое - лишнее» </vt:lpstr>
      <vt:lpstr>Самостоятельная работа</vt:lpstr>
      <vt:lpstr>Проверка + экспресс-опрос</vt:lpstr>
      <vt:lpstr>Слайд 16</vt:lpstr>
      <vt:lpstr>ЧТО Я УЗНАЛ ПРО ЛИЧНЫЕ МЕСТОИМЕНИЯ</vt:lpstr>
      <vt:lpstr>Слайд 18</vt:lpstr>
      <vt:lpstr>Рефлексия «Светофор»</vt:lpstr>
    </vt:vector>
  </TitlesOfParts>
  <Company>Школа №59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Татьяна</cp:lastModifiedBy>
  <cp:revision>226</cp:revision>
  <dcterms:created xsi:type="dcterms:W3CDTF">2007-01-31T09:25:18Z</dcterms:created>
  <dcterms:modified xsi:type="dcterms:W3CDTF">2014-11-30T13:04:51Z</dcterms:modified>
</cp:coreProperties>
</file>