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7" r:id="rId5"/>
    <p:sldId id="268" r:id="rId6"/>
    <p:sldId id="265" r:id="rId7"/>
    <p:sldId id="266" r:id="rId8"/>
    <p:sldId id="264" r:id="rId9"/>
    <p:sldId id="25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lenaranko.ucoz.ru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55576" y="357166"/>
            <a:ext cx="7776864" cy="2351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ru-RU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</a:t>
            </a:r>
            <a:r>
              <a:rPr kumimoji="0" lang="ru-RU" sz="4400" i="0" u="none" strike="noStrike" kern="1200" cap="none" spc="0" normalizeH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равописание</a:t>
            </a:r>
            <a:r>
              <a:rPr kumimoji="0" lang="ru-RU" sz="440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окончаний имён существительных в творительном падеже. </a:t>
            </a:r>
            <a:r>
              <a:rPr kumimoji="0" lang="ru-RU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ru-RU" sz="44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43306" y="4005064"/>
            <a:ext cx="5000660" cy="172878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Гилева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Наталия Владимировна </a:t>
            </a:r>
          </a:p>
          <a:p>
            <a:pPr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pPr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МКОУ «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Перегрёбинская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СОШ №1»</a:t>
            </a:r>
          </a:p>
          <a:p>
            <a:pPr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Перегрёбное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Октябрьский район </a:t>
            </a:r>
          </a:p>
          <a:p>
            <a:pPr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Тюменская область </a:t>
            </a:r>
          </a:p>
          <a:p>
            <a:pPr>
              <a:spcBef>
                <a:spcPts val="0"/>
              </a:spcBef>
            </a:pP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86050" y="3000372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Урок русского языка 4 класс </a:t>
            </a:r>
          </a:p>
          <a:p>
            <a:pPr algn="ctr"/>
            <a:r>
              <a:rPr lang="ru-RU" dirty="0" smtClean="0"/>
              <a:t>УМК «Школа России» </a:t>
            </a:r>
          </a:p>
          <a:p>
            <a:pPr algn="ctr"/>
            <a:r>
              <a:rPr lang="ru-RU" dirty="0" smtClean="0"/>
              <a:t>Учебник В.П. </a:t>
            </a:r>
            <a:r>
              <a:rPr lang="ru-RU" dirty="0" err="1" smtClean="0"/>
              <a:t>Канакина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5918" y="714356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Проверка домашнего задания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4414" y="1500174"/>
            <a:ext cx="72152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 Как определить падежные окончания имен существительных в родительном и дательном падежах? 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071670" y="4429132"/>
            <a:ext cx="61436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 Устно определи окончания: 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для </a:t>
            </a:r>
            <a:r>
              <a:rPr lang="ru-RU" sz="2800" b="1" dirty="0" err="1" smtClean="0">
                <a:solidFill>
                  <a:srgbClr val="7030A0"/>
                </a:solidFill>
              </a:rPr>
              <a:t>морковк</a:t>
            </a:r>
            <a:r>
              <a:rPr lang="ru-RU" sz="2800" b="1" dirty="0" smtClean="0">
                <a:solidFill>
                  <a:srgbClr val="7030A0"/>
                </a:solidFill>
              </a:rPr>
              <a:t>…, из </a:t>
            </a:r>
            <a:r>
              <a:rPr lang="ru-RU" sz="2800" b="1" dirty="0" err="1" smtClean="0">
                <a:solidFill>
                  <a:srgbClr val="7030A0"/>
                </a:solidFill>
              </a:rPr>
              <a:t>морков</a:t>
            </a:r>
            <a:r>
              <a:rPr lang="ru-RU" sz="2800" b="1" dirty="0" smtClean="0">
                <a:solidFill>
                  <a:srgbClr val="7030A0"/>
                </a:solidFill>
              </a:rPr>
              <a:t>…, к мастер…, от </a:t>
            </a:r>
            <a:r>
              <a:rPr lang="ru-RU" sz="2800" b="1" dirty="0" err="1" smtClean="0">
                <a:solidFill>
                  <a:srgbClr val="7030A0"/>
                </a:solidFill>
              </a:rPr>
              <a:t>печал</a:t>
            </a:r>
            <a:r>
              <a:rPr lang="ru-RU" sz="2800" b="1" dirty="0" smtClean="0">
                <a:solidFill>
                  <a:srgbClr val="7030A0"/>
                </a:solidFill>
              </a:rPr>
              <a:t>…, к </a:t>
            </a:r>
            <a:r>
              <a:rPr lang="ru-RU" sz="2800" b="1" dirty="0" err="1" smtClean="0">
                <a:solidFill>
                  <a:srgbClr val="7030A0"/>
                </a:solidFill>
              </a:rPr>
              <a:t>автомобил</a:t>
            </a:r>
            <a:r>
              <a:rPr lang="ru-RU" sz="2800" b="1" dirty="0" smtClean="0">
                <a:solidFill>
                  <a:srgbClr val="7030A0"/>
                </a:solidFill>
              </a:rPr>
              <a:t>…, без </a:t>
            </a:r>
            <a:r>
              <a:rPr lang="ru-RU" sz="2800" b="1" dirty="0" err="1" smtClean="0">
                <a:solidFill>
                  <a:srgbClr val="7030A0"/>
                </a:solidFill>
              </a:rPr>
              <a:t>книжк</a:t>
            </a:r>
            <a:r>
              <a:rPr lang="ru-RU" sz="2800" b="1" dirty="0" smtClean="0">
                <a:solidFill>
                  <a:srgbClr val="7030A0"/>
                </a:solidFill>
              </a:rPr>
              <a:t>…</a:t>
            </a:r>
            <a:endParaRPr lang="ru-RU" sz="2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1000108"/>
            <a:ext cx="678661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ru-RU" sz="4000" b="1" u="sng" dirty="0" smtClean="0">
                <a:latin typeface="Times New Roman" pitchFamily="18" charset="0"/>
                <a:cs typeface="Times New Roman" pitchFamily="18" charset="0"/>
              </a:rPr>
              <a:t>Письмо по памяти </a:t>
            </a:r>
          </a:p>
          <a:p>
            <a:pPr marL="342900" indent="-342900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Ты видел факельное шествие </a:t>
            </a:r>
          </a:p>
          <a:p>
            <a:pPr marL="342900" indent="-342900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Берёз осенних по Руси.</a:t>
            </a:r>
          </a:p>
          <a:p>
            <a:pPr marL="342900" indent="-342900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Они леса зажгли окрестные – </a:t>
            </a:r>
          </a:p>
          <a:p>
            <a:pPr marL="342900" indent="-342900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Теперь попробуй погаси! </a:t>
            </a:r>
          </a:p>
          <a:p>
            <a:pPr marL="342900" indent="-342900" algn="r"/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Д. Смирнов 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5984" y="4929198"/>
            <a:ext cx="60722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Слова </a:t>
            </a:r>
            <a:r>
              <a:rPr lang="ru-RU" sz="3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окрестные и осенних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разбери по составу 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57224" y="1000108"/>
            <a:ext cx="242889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000100" y="1071546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Кем? Чем? </a:t>
            </a:r>
            <a:endParaRPr lang="ru-RU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43438" y="5000636"/>
            <a:ext cx="371477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значение орудия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28992" y="3929066"/>
            <a:ext cx="300039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где? куда? 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28860" y="3000372"/>
            <a:ext cx="407196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падеж – работяга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43042" y="2000240"/>
            <a:ext cx="414340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с , за , под,  между 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4480" y="500042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О каком падеже мы будем говорить на уроке?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2" y="1397000"/>
          <a:ext cx="8072493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0831"/>
                <a:gridCol w="2690831"/>
                <a:gridCol w="269083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FF0000"/>
                          </a:solidFill>
                        </a:rPr>
                        <a:t>Вопросы</a:t>
                      </a:r>
                      <a:r>
                        <a:rPr lang="ru-RU" sz="2800" b="1" dirty="0" smtClean="0"/>
                        <a:t> 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FF0000"/>
                          </a:solidFill>
                        </a:rPr>
                        <a:t>Предлоги </a:t>
                      </a:r>
                      <a:endParaRPr lang="ru-RU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FF0000"/>
                          </a:solidFill>
                        </a:rPr>
                        <a:t>Окончания </a:t>
                      </a:r>
                      <a:endParaRPr lang="ru-RU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Кем? Чем?</a:t>
                      </a:r>
                      <a:r>
                        <a:rPr lang="ru-RU" sz="2800" b="1" baseline="0" dirty="0" smtClean="0"/>
                        <a:t> </a:t>
                      </a:r>
                    </a:p>
                    <a:p>
                      <a:r>
                        <a:rPr lang="ru-RU" sz="2800" b="1" baseline="0" dirty="0" smtClean="0"/>
                        <a:t>Где? Откуда?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с , за , под,  между </a:t>
                      </a:r>
                    </a:p>
                    <a:p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1 </a:t>
                      </a:r>
                      <a:r>
                        <a:rPr lang="ru-RU" sz="2800" b="1" dirty="0" err="1" smtClean="0"/>
                        <a:t>скл</a:t>
                      </a:r>
                      <a:r>
                        <a:rPr lang="ru-RU" sz="2800" b="1" dirty="0" smtClean="0"/>
                        <a:t>.- 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</a:rPr>
                        <a:t>ой, - </a:t>
                      </a:r>
                      <a:r>
                        <a:rPr lang="ru-RU" sz="2800" b="1" dirty="0" err="1" smtClean="0">
                          <a:solidFill>
                            <a:srgbClr val="7030A0"/>
                          </a:solidFill>
                        </a:rPr>
                        <a:t>ою</a:t>
                      </a:r>
                      <a:endParaRPr lang="ru-RU" sz="2800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sz="2800" b="1" dirty="0" smtClean="0">
                          <a:solidFill>
                            <a:srgbClr val="7030A0"/>
                          </a:solidFill>
                        </a:rPr>
                        <a:t>             -ей</a:t>
                      </a:r>
                      <a:r>
                        <a:rPr lang="ru-RU" sz="2800" b="1" baseline="0" dirty="0" smtClean="0">
                          <a:solidFill>
                            <a:srgbClr val="7030A0"/>
                          </a:solidFill>
                        </a:rPr>
                        <a:t> , - ею</a:t>
                      </a:r>
                    </a:p>
                    <a:p>
                      <a:r>
                        <a:rPr lang="ru-RU" sz="2800" b="1" baseline="0" dirty="0" smtClean="0"/>
                        <a:t>2 </a:t>
                      </a:r>
                      <a:r>
                        <a:rPr lang="ru-RU" sz="2800" b="1" baseline="0" dirty="0" err="1" smtClean="0"/>
                        <a:t>скл</a:t>
                      </a:r>
                      <a:r>
                        <a:rPr lang="ru-RU" sz="2800" b="1" baseline="0" dirty="0" smtClean="0"/>
                        <a:t>. </a:t>
                      </a:r>
                    </a:p>
                    <a:p>
                      <a:r>
                        <a:rPr lang="ru-RU" sz="2800" b="1" baseline="0" dirty="0" smtClean="0"/>
                        <a:t>-</a:t>
                      </a:r>
                      <a:r>
                        <a:rPr lang="ru-RU" sz="2800" b="1" baseline="0" dirty="0" err="1" smtClean="0"/>
                        <a:t>ом</a:t>
                      </a:r>
                      <a:r>
                        <a:rPr lang="ru-RU" sz="2800" b="1" baseline="0" dirty="0" smtClean="0"/>
                        <a:t>, -</a:t>
                      </a:r>
                      <a:r>
                        <a:rPr lang="ru-RU" sz="2800" b="1" baseline="0" dirty="0" smtClean="0">
                          <a:solidFill>
                            <a:srgbClr val="7030A0"/>
                          </a:solidFill>
                        </a:rPr>
                        <a:t>ем, -ём</a:t>
                      </a:r>
                    </a:p>
                    <a:p>
                      <a:endParaRPr lang="ru-RU" sz="2800" b="1" baseline="0" dirty="0" smtClean="0"/>
                    </a:p>
                    <a:p>
                      <a:r>
                        <a:rPr lang="ru-RU" sz="2800" b="1" baseline="0" dirty="0" smtClean="0"/>
                        <a:t>3 </a:t>
                      </a:r>
                      <a:r>
                        <a:rPr lang="ru-RU" sz="2800" b="1" baseline="0" dirty="0" err="1" smtClean="0"/>
                        <a:t>скл</a:t>
                      </a:r>
                      <a:r>
                        <a:rPr lang="ru-RU" sz="2800" b="1" baseline="0" dirty="0" smtClean="0"/>
                        <a:t>. - </a:t>
                      </a:r>
                      <a:r>
                        <a:rPr lang="ru-RU" sz="2800" b="1" baseline="0" dirty="0" err="1" smtClean="0">
                          <a:solidFill>
                            <a:srgbClr val="7030A0"/>
                          </a:solidFill>
                        </a:rPr>
                        <a:t>ю</a:t>
                      </a:r>
                      <a:endParaRPr lang="ru-RU" sz="28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28860" y="500042"/>
            <a:ext cx="4786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Творительный падеж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714356"/>
            <a:ext cx="678661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/>
              <a:t>Упр. </a:t>
            </a:r>
            <a:r>
              <a:rPr lang="ru-RU" sz="4800" b="1" dirty="0" smtClean="0">
                <a:solidFill>
                  <a:srgbClr val="7030A0"/>
                </a:solidFill>
              </a:rPr>
              <a:t>220</a:t>
            </a:r>
            <a:r>
              <a:rPr lang="ru-RU" sz="4800" dirty="0" smtClean="0"/>
              <a:t> </a:t>
            </a:r>
          </a:p>
          <a:p>
            <a:pPr algn="ctr"/>
            <a:r>
              <a:rPr lang="ru-RU" sz="4800" dirty="0" smtClean="0"/>
              <a:t>выполнение</a:t>
            </a:r>
          </a:p>
          <a:p>
            <a:pPr algn="ctr"/>
            <a:r>
              <a:rPr lang="ru-RU" sz="4800" dirty="0" smtClean="0"/>
              <a:t>к</a:t>
            </a:r>
            <a:r>
              <a:rPr lang="ru-RU" sz="4800" dirty="0" smtClean="0"/>
              <a:t>оллективное</a:t>
            </a:r>
          </a:p>
          <a:p>
            <a:pPr algn="ctr"/>
            <a:endParaRPr lang="ru-RU" sz="4800" b="1" dirty="0" smtClean="0">
              <a:solidFill>
                <a:srgbClr val="7030A0"/>
              </a:solidFill>
            </a:endParaRPr>
          </a:p>
          <a:p>
            <a:pPr algn="ctr"/>
            <a:r>
              <a:rPr lang="ru-RU" sz="4800" b="1" dirty="0" smtClean="0">
                <a:solidFill>
                  <a:srgbClr val="7030A0"/>
                </a:solidFill>
              </a:rPr>
              <a:t>Словарная работа</a:t>
            </a:r>
          </a:p>
          <a:p>
            <a:pPr algn="ctr"/>
            <a:r>
              <a:rPr lang="ru-RU" sz="4800" b="1" dirty="0" smtClean="0">
                <a:solidFill>
                  <a:srgbClr val="00B050"/>
                </a:solidFill>
              </a:rPr>
              <a:t>В</a:t>
            </a:r>
            <a:r>
              <a:rPr lang="ru-RU" sz="4800" b="1" dirty="0" smtClean="0"/>
              <a:t>Ч</a:t>
            </a:r>
            <a:r>
              <a:rPr lang="ru-RU" sz="4800" b="1" dirty="0" smtClean="0">
                <a:solidFill>
                  <a:srgbClr val="00B050"/>
                </a:solidFill>
              </a:rPr>
              <a:t>Е</a:t>
            </a:r>
            <a:r>
              <a:rPr lang="ru-RU" sz="4800" b="1" dirty="0" smtClean="0"/>
              <a:t>РА</a:t>
            </a:r>
            <a:r>
              <a:rPr lang="ru-RU" sz="4800" b="1" dirty="0" smtClean="0">
                <a:solidFill>
                  <a:srgbClr val="7030A0"/>
                </a:solidFill>
              </a:rPr>
              <a:t>, </a:t>
            </a:r>
            <a:r>
              <a:rPr lang="ru-RU" sz="4800" b="1" dirty="0" smtClean="0"/>
              <a:t>С</a:t>
            </a:r>
            <a:r>
              <a:rPr lang="ru-RU" sz="4800" b="1" dirty="0" smtClean="0">
                <a:solidFill>
                  <a:srgbClr val="00B050"/>
                </a:solidFill>
              </a:rPr>
              <a:t>Е</a:t>
            </a:r>
            <a:r>
              <a:rPr lang="ru-RU" sz="4800" b="1" dirty="0" smtClean="0"/>
              <a:t>ГОДН</a:t>
            </a:r>
            <a:r>
              <a:rPr lang="ru-RU" sz="4800" b="1" dirty="0" smtClean="0">
                <a:solidFill>
                  <a:srgbClr val="00B050"/>
                </a:solidFill>
              </a:rPr>
              <a:t>Я</a:t>
            </a:r>
          </a:p>
          <a:p>
            <a:pPr algn="ctr"/>
            <a:r>
              <a:rPr lang="ru-RU" sz="2400" b="1" dirty="0" smtClean="0">
                <a:solidFill>
                  <a:srgbClr val="00B050"/>
                </a:solidFill>
              </a:rPr>
              <a:t>ОРФОЭПИЧ. СЕ(ВО)ДНЯ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endParaRPr lang="ru-RU" sz="2400" b="1" dirty="0" smtClean="0">
              <a:solidFill>
                <a:srgbClr val="7030A0"/>
              </a:solidFill>
            </a:endParaRPr>
          </a:p>
          <a:p>
            <a:pPr algn="ctr"/>
            <a:r>
              <a:rPr lang="ru-RU" sz="4800" dirty="0" smtClean="0"/>
              <a:t> </a:t>
            </a:r>
            <a:endParaRPr lang="ru-RU" sz="4800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1142984"/>
            <a:ext cx="78581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Укажи падеж имён существительных,</a:t>
            </a:r>
          </a:p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выдели окончание 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2976" y="3500438"/>
            <a:ext cx="721523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Растёт под берёзой, шагать с песней, сидит с газетой, между яблоней и смородиной, прятался под крылечком, летать над деревом, вьётся лентой, чистит рубанком, ход пешкой.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1500174"/>
            <a:ext cx="68580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Спасибо за работу </a:t>
            </a:r>
          </a:p>
          <a:p>
            <a:r>
              <a:rPr lang="ru-RU" sz="6000" dirty="0" smtClean="0"/>
              <a:t>Д/</a:t>
            </a:r>
            <a:r>
              <a:rPr lang="ru-RU" sz="6000" dirty="0" err="1" smtClean="0"/>
              <a:t>з</a:t>
            </a:r>
            <a:r>
              <a:rPr lang="ru-RU" sz="6000" dirty="0" smtClean="0"/>
              <a:t>. упр. 221  рабочая тетрадь  стр. 63 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83568" y="1052736"/>
            <a:ext cx="7920880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Источники: </a:t>
            </a:r>
          </a:p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400" b="1" i="1" dirty="0" smtClean="0">
                <a:latin typeface="Times New Roman" pitchFamily="18" charset="0"/>
                <a:cs typeface="Arial" pitchFamily="34" charset="0"/>
              </a:rPr>
              <a:t>Т.С. </a:t>
            </a:r>
            <a:r>
              <a:rPr lang="ru-RU" sz="2400" b="1" i="1" dirty="0" err="1" smtClean="0">
                <a:latin typeface="Times New Roman" pitchFamily="18" charset="0"/>
                <a:cs typeface="Arial" pitchFamily="34" charset="0"/>
              </a:rPr>
              <a:t>Ситникова</a:t>
            </a:r>
            <a:r>
              <a:rPr lang="ru-RU" sz="2400" b="1" i="1" dirty="0" smtClean="0">
                <a:latin typeface="Times New Roman" pitchFamily="18" charset="0"/>
                <a:cs typeface="Arial" pitchFamily="34" charset="0"/>
              </a:rPr>
              <a:t>, И.Ф. </a:t>
            </a:r>
            <a:r>
              <a:rPr lang="ru-RU" sz="2400" b="1" i="1" dirty="0" err="1" smtClean="0">
                <a:latin typeface="Times New Roman" pitchFamily="18" charset="0"/>
                <a:cs typeface="Arial" pitchFamily="34" charset="0"/>
              </a:rPr>
              <a:t>Яценко</a:t>
            </a:r>
            <a:r>
              <a:rPr lang="ru-RU" sz="2400" b="1" i="1" dirty="0" smtClean="0">
                <a:latin typeface="Times New Roman" pitchFamily="18" charset="0"/>
                <a:cs typeface="Arial" pitchFamily="34" charset="0"/>
              </a:rPr>
              <a:t> «Поурочные разработки по русскому языку» 4 класс М.: «</a:t>
            </a:r>
            <a:r>
              <a:rPr lang="ru-RU" sz="2400" b="1" i="1" dirty="0" err="1" smtClean="0">
                <a:latin typeface="Times New Roman" pitchFamily="18" charset="0"/>
                <a:cs typeface="Arial" pitchFamily="34" charset="0"/>
              </a:rPr>
              <a:t>Вако</a:t>
            </a:r>
            <a:r>
              <a:rPr lang="ru-RU" sz="2400" b="1" i="1" dirty="0" smtClean="0">
                <a:latin typeface="Times New Roman" pitchFamily="18" charset="0"/>
                <a:cs typeface="Arial" pitchFamily="34" charset="0"/>
              </a:rPr>
              <a:t>» 2014.-496с. (В помощь школьному учителю)</a:t>
            </a:r>
          </a:p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400" b="1" i="1" dirty="0" smtClean="0">
                <a:latin typeface="Times New Roman" pitchFamily="18" charset="0"/>
                <a:cs typeface="Arial" pitchFamily="34" charset="0"/>
              </a:rPr>
              <a:t>В.П. </a:t>
            </a:r>
            <a:r>
              <a:rPr lang="ru-RU" sz="2400" b="1" i="1" dirty="0" err="1" smtClean="0">
                <a:latin typeface="Times New Roman" pitchFamily="18" charset="0"/>
                <a:cs typeface="Arial" pitchFamily="34" charset="0"/>
              </a:rPr>
              <a:t>Канакина</a:t>
            </a:r>
            <a:r>
              <a:rPr lang="ru-RU" sz="2400" b="1" i="1" dirty="0" smtClean="0">
                <a:latin typeface="Times New Roman" pitchFamily="18" charset="0"/>
                <a:cs typeface="Arial" pitchFamily="34" charset="0"/>
              </a:rPr>
              <a:t>, В.Г. Горецкий «Русский язык» учебник М.: «Просвещение» 2014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3.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Автор шаблона: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Ранько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Елена Алексеевна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учитель начальных классов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МАОУ лицей №21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 г. Иваново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Сайт:</a:t>
            </a:r>
            <a:r>
              <a:rPr kumimoji="0" lang="ru-RU" sz="24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Arial" pitchFamily="34" charset="0"/>
                <a:hlinkClick r:id="rId2"/>
              </a:rPr>
              <a:t>http://elenaranko.ucoz.ru/</a:t>
            </a:r>
            <a:r>
              <a:rPr lang="ru-RU" sz="2400" i="1" dirty="0" smtClean="0">
                <a:latin typeface="Times New Roman" pitchFamily="18" charset="0"/>
                <a:cs typeface="Arial" pitchFamily="34" charset="0"/>
              </a:rPr>
              <a:t>   </a:t>
            </a:r>
            <a:endParaRPr kumimoji="0" lang="ru-RU" sz="2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FAC08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339</Words>
  <Application>Microsoft Office PowerPoint</Application>
  <PresentationFormat>Экран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User</cp:lastModifiedBy>
  <cp:revision>9</cp:revision>
  <dcterms:created xsi:type="dcterms:W3CDTF">2013-08-18T07:43:00Z</dcterms:created>
  <dcterms:modified xsi:type="dcterms:W3CDTF">2014-12-02T07:07:05Z</dcterms:modified>
</cp:coreProperties>
</file>