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среда</c:v>
                </c:pt>
                <c:pt idx="3">
                  <c:v>четверг</c:v>
                </c:pt>
                <c:pt idx="4">
                  <c:v>пятница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80</c:v>
                </c:pt>
                <c:pt idx="2">
                  <c:v>100</c:v>
                </c:pt>
                <c:pt idx="3">
                  <c:v>70</c:v>
                </c:pt>
                <c:pt idx="4">
                  <c:v>30</c:v>
                </c:pt>
              </c:numCache>
            </c:numRef>
          </c:val>
        </c:ser>
        <c:axId val="53574656"/>
        <c:axId val="53510144"/>
        <c:axId val="41945280"/>
      </c:line3DChart>
      <c:catAx>
        <c:axId val="53574656"/>
        <c:scaling>
          <c:orientation val="minMax"/>
        </c:scaling>
        <c:axPos val="b"/>
        <c:tickLblPos val="nextTo"/>
        <c:crossAx val="53510144"/>
        <c:crosses val="autoZero"/>
        <c:auto val="1"/>
        <c:lblAlgn val="ctr"/>
        <c:lblOffset val="100"/>
      </c:catAx>
      <c:valAx>
        <c:axId val="53510144"/>
        <c:scaling>
          <c:orientation val="minMax"/>
        </c:scaling>
        <c:axPos val="l"/>
        <c:majorGridlines/>
        <c:numFmt formatCode="General" sourceLinked="1"/>
        <c:tickLblPos val="nextTo"/>
        <c:crossAx val="53574656"/>
        <c:crosses val="autoZero"/>
        <c:crossBetween val="between"/>
      </c:valAx>
      <c:serAx>
        <c:axId val="41945280"/>
        <c:scaling>
          <c:orientation val="minMax"/>
        </c:scaling>
        <c:delete val="1"/>
        <c:axPos val="b"/>
        <c:tickLblPos val="nextTo"/>
        <c:crossAx val="5351014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E766F-0281-4585-90D2-C1F7D68A3B6C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01523-424E-4861-8D65-7F381B81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BD1C120-556A-48B5-800D-7540C465D4CD}" type="datetimeFigureOut">
              <a:rPr lang="ru-RU" smtClean="0"/>
              <a:pPr/>
              <a:t>14.12.2011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C41057-EB9F-4D39-B757-5EB2635C3D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1714511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и здоровье ребенка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500438"/>
            <a:ext cx="5114778" cy="11012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Здоровье учащихся как основа эффективного обучения</a:t>
            </a:r>
          </a:p>
          <a:p>
            <a:endParaRPr lang="ru-RU" dirty="0" smtClean="0"/>
          </a:p>
          <a:p>
            <a:r>
              <a:rPr lang="ru-RU" dirty="0" smtClean="0"/>
              <a:t>Педагог-психолог Машина Л.С.</a:t>
            </a:r>
            <a:endParaRPr lang="ru-RU" dirty="0"/>
          </a:p>
        </p:txBody>
      </p:sp>
    </p:spTree>
  </p:cSld>
  <p:clrMapOvr>
    <a:masterClrMapping/>
  </p:clrMapOvr>
  <p:transition spd="slow" advTm="3640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Индивидуальный подход к учащимся</a:t>
            </a:r>
          </a:p>
          <a:p>
            <a:r>
              <a:rPr lang="ru-RU" dirty="0" smtClean="0"/>
              <a:t>Психотерапия</a:t>
            </a:r>
          </a:p>
          <a:p>
            <a:r>
              <a:rPr lang="ru-RU" dirty="0" err="1" smtClean="0"/>
              <a:t>Фитотерапия</a:t>
            </a:r>
            <a:endParaRPr lang="ru-RU" dirty="0" smtClean="0"/>
          </a:p>
          <a:p>
            <a:r>
              <a:rPr lang="ru-RU" dirty="0" smtClean="0"/>
              <a:t>Физические упражнения с музыкальным сопровождением</a:t>
            </a:r>
          </a:p>
          <a:p>
            <a:r>
              <a:rPr lang="ru-RU" dirty="0" smtClean="0"/>
              <a:t>Массаж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1059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здоровья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714488"/>
            <a:ext cx="7239000" cy="4846320"/>
          </a:xfrm>
        </p:spPr>
        <p:txBody>
          <a:bodyPr/>
          <a:lstStyle/>
          <a:p>
            <a:r>
              <a:rPr lang="ru-RU" dirty="0" smtClean="0"/>
              <a:t>Здоровье физическое</a:t>
            </a:r>
          </a:p>
          <a:p>
            <a:r>
              <a:rPr lang="ru-RU" dirty="0" smtClean="0"/>
              <a:t>Здоровье психическое</a:t>
            </a:r>
          </a:p>
          <a:p>
            <a:r>
              <a:rPr lang="ru-RU" dirty="0" smtClean="0"/>
              <a:t>Здоровье социальное</a:t>
            </a:r>
          </a:p>
          <a:p>
            <a:r>
              <a:rPr lang="ru-RU" dirty="0" smtClean="0"/>
              <a:t>Здоровье нравственное</a:t>
            </a:r>
            <a:endParaRPr lang="ru-RU" dirty="0"/>
          </a:p>
        </p:txBody>
      </p:sp>
    </p:spTree>
  </p:cSld>
  <p:clrMapOvr>
    <a:masterClrMapping/>
  </p:clrMapOvr>
  <p:transition advTm="5328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290"/>
            <a:ext cx="8229600" cy="555466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500" dirty="0"/>
              <a:t>В условиях комплексной информатизации современного учебного процесса для педагогов  определены конкретные функции, направленные на сохранение «соответствующей возрасту и полу психофизиологической устойчивости в условиях постоянного изменения количественных и качественных единиц структурной </a:t>
            </a:r>
            <a:endParaRPr lang="ru-RU" sz="3500" dirty="0" smtClean="0"/>
          </a:p>
          <a:p>
            <a:pPr>
              <a:lnSpc>
                <a:spcPct val="120000"/>
              </a:lnSpc>
              <a:buNone/>
            </a:pPr>
            <a:r>
              <a:rPr lang="ru-RU" sz="3500" dirty="0" smtClean="0"/>
              <a:t>   (</a:t>
            </a:r>
            <a:r>
              <a:rPr lang="ru-RU" sz="3500" dirty="0"/>
              <a:t>на клеточном уровне) и сенсорной информации (зрительная, слуховая, тактильная и </a:t>
            </a:r>
            <a:r>
              <a:rPr lang="ru-RU" sz="3500" dirty="0" smtClean="0"/>
              <a:t>т.д.)» </a:t>
            </a:r>
            <a:r>
              <a:rPr lang="ru-RU" sz="3500" dirty="0"/>
              <a:t>и укрепления здоровья учащихся</a:t>
            </a:r>
            <a:r>
              <a:rPr lang="ru-RU" sz="3500" dirty="0" smtClean="0"/>
              <a:t>.</a:t>
            </a:r>
          </a:p>
          <a:p>
            <a:endParaRPr lang="ru-RU" sz="3500" dirty="0"/>
          </a:p>
          <a:p>
            <a:endParaRPr lang="ru-RU" sz="3500" dirty="0"/>
          </a:p>
          <a:p>
            <a:pPr>
              <a:buNone/>
            </a:pPr>
            <a:r>
              <a:rPr lang="ru-RU" sz="3500" dirty="0"/>
              <a:t>1.обязательное использование данных медицинского осмотра школьников для характеристики здоровья и дифференциации учебного материала на уроках;</a:t>
            </a:r>
          </a:p>
          <a:p>
            <a:pPr>
              <a:buNone/>
            </a:pPr>
            <a:r>
              <a:rPr lang="ru-RU" sz="3500" dirty="0"/>
              <a:t>2. рациональное питание</a:t>
            </a:r>
          </a:p>
          <a:p>
            <a:pPr>
              <a:buNone/>
            </a:pPr>
            <a:r>
              <a:rPr lang="ru-RU" sz="3500" dirty="0"/>
              <a:t>3. оптимальная для организма двигательная активность;</a:t>
            </a:r>
          </a:p>
          <a:p>
            <a:pPr>
              <a:buNone/>
            </a:pPr>
            <a:r>
              <a:rPr lang="ru-RU" sz="3500" dirty="0"/>
              <a:t>4. соблюдение режима дня  (с учетом индивидуальных биоритмов);</a:t>
            </a:r>
          </a:p>
          <a:p>
            <a:pPr>
              <a:buNone/>
            </a:pPr>
            <a:r>
              <a:rPr lang="ru-RU" sz="3500" dirty="0"/>
              <a:t>5. предупреждение вредных привычек (или отказ от них) и формирование полезных привычек; </a:t>
            </a:r>
          </a:p>
          <a:p>
            <a:pPr>
              <a:buNone/>
            </a:pPr>
            <a:r>
              <a:rPr lang="ru-RU" sz="3500" dirty="0"/>
              <a:t>6. повышение психоэмоциональной устойчивости. </a:t>
            </a:r>
          </a:p>
          <a:p>
            <a:endParaRPr lang="ru-RU" dirty="0"/>
          </a:p>
        </p:txBody>
      </p:sp>
    </p:spTree>
  </p:cSld>
  <p:clrMapOvr>
    <a:masterClrMapping/>
  </p:clrMapOvr>
  <p:transition advTm="1028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571500"/>
            <a:ext cx="8229600" cy="5554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Обучение в школе можно рассматривать как  процесс формирования у школьников условных рефлексов (динамических стереотипов), которые могут быть возбуждены или заторможены под воздействием определенных внешних раздражителей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В том числе </a:t>
            </a:r>
            <a:r>
              <a:rPr lang="ru-RU" dirty="0" smtClean="0"/>
              <a:t>:</a:t>
            </a:r>
          </a:p>
          <a:p>
            <a:r>
              <a:rPr lang="ru-RU" b="1" i="1" dirty="0" smtClean="0"/>
              <a:t>стиль </a:t>
            </a:r>
            <a:r>
              <a:rPr lang="ru-RU" b="1" i="1" dirty="0"/>
              <a:t>общения педагога с </a:t>
            </a:r>
            <a:r>
              <a:rPr lang="ru-RU" b="1" i="1" dirty="0" smtClean="0"/>
              <a:t>учащимися,</a:t>
            </a:r>
          </a:p>
          <a:p>
            <a:r>
              <a:rPr lang="ru-RU" b="1" i="1" dirty="0" smtClean="0"/>
              <a:t>дисциплина </a:t>
            </a:r>
            <a:r>
              <a:rPr lang="ru-RU" b="1" i="1" dirty="0"/>
              <a:t>в </a:t>
            </a:r>
            <a:r>
              <a:rPr lang="ru-RU" b="1" i="1" dirty="0" smtClean="0"/>
              <a:t>классе,</a:t>
            </a:r>
          </a:p>
          <a:p>
            <a:r>
              <a:rPr lang="ru-RU" b="1" i="1" dirty="0" smtClean="0"/>
              <a:t>правильное </a:t>
            </a:r>
            <a:r>
              <a:rPr lang="ru-RU" b="1" i="1" dirty="0"/>
              <a:t>использование оценки и отметки в учебно-воспитательном процессе.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advTm="873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высшей нервной деятельности </a:t>
            </a:r>
            <a:r>
              <a:rPr lang="ru-RU" dirty="0" smtClean="0"/>
              <a:t>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1.Сильный</a:t>
            </a:r>
            <a:r>
              <a:rPr lang="ru-RU" dirty="0"/>
              <a:t>, уравновешенный,  оптимально возбудимый. </a:t>
            </a:r>
            <a:endParaRPr lang="ru-RU" dirty="0" smtClean="0"/>
          </a:p>
          <a:p>
            <a:pPr>
              <a:buNone/>
            </a:pPr>
            <a:r>
              <a:rPr lang="ru-RU" dirty="0"/>
              <a:t>2.Сильный, неуравновешенный, тормозной.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3.Сильный</a:t>
            </a:r>
            <a:r>
              <a:rPr lang="ru-RU" dirty="0"/>
              <a:t>, неуравновешенный, возбудимый. </a:t>
            </a:r>
            <a:endParaRPr lang="ru-RU" dirty="0" smtClean="0"/>
          </a:p>
          <a:p>
            <a:pPr>
              <a:buNone/>
            </a:pPr>
            <a:r>
              <a:rPr lang="ru-RU" dirty="0"/>
              <a:t>4.Слабый тип с недостаточной подвижностью процессов возбуждения и торможения. </a:t>
            </a:r>
          </a:p>
        </p:txBody>
      </p:sp>
    </p:spTree>
  </p:cSld>
  <p:clrMapOvr>
    <a:masterClrMapping/>
  </p:clrMapOvr>
  <p:transition advTm="1006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фазы работоспособности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 первой фазе </a:t>
            </a:r>
            <a:r>
              <a:rPr lang="ru-RU" dirty="0" smtClean="0"/>
              <a:t> </a:t>
            </a:r>
            <a:r>
              <a:rPr lang="ru-RU" b="1" i="1" dirty="0" smtClean="0"/>
              <a:t>врабатывание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    организм </a:t>
            </a:r>
            <a:r>
              <a:rPr lang="ru-RU" sz="2400" dirty="0"/>
              <a:t>настраивается , </a:t>
            </a:r>
            <a:r>
              <a:rPr lang="ru-RU" sz="2400" dirty="0" err="1"/>
              <a:t>саморегулирует</a:t>
            </a:r>
            <a:r>
              <a:rPr lang="ru-RU" sz="2400" dirty="0"/>
              <a:t> работу центральной нервной системы</a:t>
            </a:r>
            <a:endParaRPr lang="ru-RU" sz="2400" dirty="0" smtClean="0"/>
          </a:p>
          <a:p>
            <a:r>
              <a:rPr lang="ru-RU" i="1" dirty="0" smtClean="0"/>
              <a:t>Во </a:t>
            </a:r>
            <a:r>
              <a:rPr lang="ru-RU" i="1" dirty="0"/>
              <a:t>второй фазе </a:t>
            </a:r>
            <a:r>
              <a:rPr lang="ru-RU" b="1" i="1" dirty="0" smtClean="0"/>
              <a:t>устойчивое состояние</a:t>
            </a:r>
            <a:r>
              <a:rPr lang="ru-RU" dirty="0" smtClean="0"/>
              <a:t> </a:t>
            </a:r>
            <a:r>
              <a:rPr lang="ru-RU" sz="2400" dirty="0"/>
              <a:t>происходит согласованная деятельность всех систем организма, школьник проявляет оптимальную для него работоспособность</a:t>
            </a:r>
            <a:endParaRPr lang="ru-RU" sz="2400" dirty="0" smtClean="0"/>
          </a:p>
          <a:p>
            <a:r>
              <a:rPr lang="ru-RU" i="1" dirty="0"/>
              <a:t>В третьей фазе </a:t>
            </a:r>
            <a:r>
              <a:rPr lang="ru-RU" b="1" i="1" dirty="0" smtClean="0"/>
              <a:t>утомление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    нужно </a:t>
            </a:r>
            <a:r>
              <a:rPr lang="ru-RU" sz="2400" dirty="0"/>
              <a:t>снизить учебную нагрузку</a:t>
            </a:r>
            <a:endParaRPr lang="ru-RU" sz="2400" dirty="0" smtClean="0"/>
          </a:p>
        </p:txBody>
      </p:sp>
    </p:spTree>
  </p:cSld>
  <p:clrMapOvr>
    <a:masterClrMapping/>
  </p:clrMapOvr>
  <p:transition advTm="534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207168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 педагогической диагностики выделяют 4 группы критериев утомления: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dirty="0"/>
              <a:t>Потеря контроля над собой: ученик трогает лицо, гримасничает, кричит и т. </a:t>
            </a:r>
            <a:r>
              <a:rPr lang="ru-RU" sz="3000" dirty="0" smtClean="0"/>
              <a:t>п.</a:t>
            </a:r>
            <a:endParaRPr lang="ru-RU" sz="3000" dirty="0"/>
          </a:p>
          <a:p>
            <a:pPr lvl="0"/>
            <a:r>
              <a:rPr lang="ru-RU" sz="3000" dirty="0"/>
              <a:t>Потеря интереса к работе: частые отвлечения, разговоры, переключения внимания на другие предметы, отказ от продолжения работы.</a:t>
            </a:r>
          </a:p>
          <a:p>
            <a:pPr lvl="0"/>
            <a:r>
              <a:rPr lang="ru-RU" sz="3000" dirty="0"/>
              <a:t>Полное утомление: склонение туловища на бок, на спинку стула и т. п.</a:t>
            </a:r>
          </a:p>
          <a:p>
            <a:pPr lvl="0"/>
            <a:r>
              <a:rPr lang="ru-RU" sz="3000" dirty="0"/>
              <a:t>Нервно-эмоциональные реакции: крик, подпрыгивание, истерический </a:t>
            </a:r>
            <a:r>
              <a:rPr lang="ru-RU" sz="3000" dirty="0" smtClean="0"/>
              <a:t>смех.</a:t>
            </a:r>
            <a:r>
              <a:rPr lang="ru-RU" sz="30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Tm="1134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Классическая недельная кривая работоспособности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532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751506"/>
          </a:xfrm>
        </p:spPr>
        <p:txBody>
          <a:bodyPr>
            <a:normAutofit/>
          </a:bodyPr>
          <a:lstStyle/>
          <a:p>
            <a:r>
              <a:rPr lang="ru-RU" sz="3600" dirty="0"/>
              <a:t>четыре типа неврозов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786742" cy="4929222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 </a:t>
            </a:r>
            <a:r>
              <a:rPr lang="ru-RU" sz="2400" b="1" i="1" spc="-150" dirty="0"/>
              <a:t>Неврастения</a:t>
            </a:r>
            <a:r>
              <a:rPr lang="ru-RU" sz="2400" b="1" spc="-150" dirty="0"/>
              <a:t> </a:t>
            </a:r>
            <a:r>
              <a:rPr lang="ru-RU" sz="2400" spc="-150" dirty="0"/>
              <a:t>характеризуется повышенной психической и физической </a:t>
            </a:r>
            <a:r>
              <a:rPr lang="ru-RU" sz="2400" spc="-150" dirty="0" smtClean="0"/>
              <a:t> утомляемостью</a:t>
            </a:r>
            <a:r>
              <a:rPr lang="ru-RU" sz="2400" spc="-150" dirty="0"/>
              <a:t>, рассеянностью, снижением работоспособности. </a:t>
            </a:r>
          </a:p>
          <a:p>
            <a:pPr>
              <a:buFont typeface="Wingdings 2" pitchFamily="18" charset="2"/>
              <a:buChar char=""/>
            </a:pPr>
            <a:r>
              <a:rPr lang="ru-RU" sz="2400" b="1" i="1" spc="-150" dirty="0" smtClean="0"/>
              <a:t>Невроз </a:t>
            </a:r>
            <a:r>
              <a:rPr lang="ru-RU" sz="2400" b="1" i="1" spc="-150" dirty="0"/>
              <a:t>навязчивых состояний</a:t>
            </a:r>
            <a:r>
              <a:rPr lang="ru-RU" sz="2400" b="1" spc="-150" dirty="0"/>
              <a:t> </a:t>
            </a:r>
            <a:r>
              <a:rPr lang="ru-RU" sz="2400" spc="-150" dirty="0"/>
              <a:t>характерны боязнь </a:t>
            </a:r>
            <a:r>
              <a:rPr lang="ru-RU" sz="2400" spc="-150" dirty="0" smtClean="0"/>
              <a:t>открытого пространства, страх, неспособность выполнения каких-либо привычных функций.</a:t>
            </a:r>
          </a:p>
          <a:p>
            <a:r>
              <a:rPr lang="ru-RU" sz="2400" b="1" i="1" dirty="0" smtClean="0"/>
              <a:t>Истерия</a:t>
            </a:r>
            <a:r>
              <a:rPr lang="ru-RU" sz="2400" dirty="0" smtClean="0"/>
              <a:t> </a:t>
            </a:r>
            <a:r>
              <a:rPr lang="ru-RU" sz="2400" dirty="0"/>
              <a:t>проявляется двигательными и сенсорными расстройствами.</a:t>
            </a:r>
            <a:r>
              <a:rPr lang="ru-RU" sz="2400" i="1" dirty="0"/>
              <a:t> </a:t>
            </a:r>
            <a:endParaRPr lang="ru-RU" sz="2400" dirty="0"/>
          </a:p>
          <a:p>
            <a:r>
              <a:rPr lang="ru-RU" sz="2400" b="1" i="1" spc="-150" dirty="0" smtClean="0"/>
              <a:t>Переутомление</a:t>
            </a:r>
            <a:r>
              <a:rPr lang="ru-RU" sz="2400" spc="-150" dirty="0" smtClean="0"/>
              <a:t> </a:t>
            </a:r>
            <a:r>
              <a:rPr lang="ru-RU" sz="2400" spc="-150" dirty="0"/>
              <a:t>характеризуется серьезными проблемами  в состоянии </a:t>
            </a:r>
            <a:r>
              <a:rPr lang="ru-RU" sz="2400" spc="-150" dirty="0" smtClean="0"/>
              <a:t>здоровья учащихся</a:t>
            </a:r>
            <a:r>
              <a:rPr lang="ru-RU" sz="2400" spc="-150" dirty="0"/>
              <a:t>, ухудшением нервно-психического и физического состояния, снижением  работоспособности.  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1060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414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Урок и здоровье ребенка</vt:lpstr>
      <vt:lpstr>Компоненты здоровья</vt:lpstr>
      <vt:lpstr>Слайд 3</vt:lpstr>
      <vt:lpstr>Слайд 4</vt:lpstr>
      <vt:lpstr>типы высшей нервной деятельности человека</vt:lpstr>
      <vt:lpstr> фазы работоспособности</vt:lpstr>
      <vt:lpstr>В педагогической диагностики выделяют 4 группы критериев утомления: </vt:lpstr>
      <vt:lpstr>Классическая недельная кривая работоспособности </vt:lpstr>
      <vt:lpstr>четыре типа неврозов</vt:lpstr>
      <vt:lpstr>рекомендации</vt:lpstr>
    </vt:vector>
  </TitlesOfParts>
  <Company>школа № 46 "Центр РиМ"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 здоровье ребенка</dc:title>
  <dc:creator>Любовь Сергеевна</dc:creator>
  <cp:lastModifiedBy>Любовь Сергеевна</cp:lastModifiedBy>
  <cp:revision>15</cp:revision>
  <dcterms:created xsi:type="dcterms:W3CDTF">2011-10-31T10:48:46Z</dcterms:created>
  <dcterms:modified xsi:type="dcterms:W3CDTF">2011-12-14T06:04:30Z</dcterms:modified>
</cp:coreProperties>
</file>