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2" r:id="rId3"/>
    <p:sldId id="259" r:id="rId4"/>
    <p:sldId id="260" r:id="rId5"/>
    <p:sldId id="263" r:id="rId6"/>
    <p:sldId id="265" r:id="rId7"/>
    <p:sldId id="261" r:id="rId8"/>
    <p:sldId id="266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9" r:id="rId18"/>
    <p:sldId id="278" r:id="rId19"/>
    <p:sldId id="281" r:id="rId20"/>
    <p:sldId id="27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1119B75-F5DD-4FDB-8094-84AA18ADE2C9}" type="datetimeFigureOut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9D883DC-38F0-4EB3-8895-E4C5159D6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9947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21811-7F87-4478-A1DE-E775F2807E27}" type="datetime1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E7AE6-88E6-4F5C-B2ED-40680F200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70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07ED5-C4DB-4499-B201-B2CC3FFE7B41}" type="datetime1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1F4CE-2410-4B56-85E8-63135CC843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46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BC926-C36D-4EBE-ACE7-82EE4FE8ED1C}" type="datetime1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08074-BC57-4847-A151-4F191EFF4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96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D1D70-142A-4EF3-918A-64150E21FF49}" type="datetime1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EBA8F-83EE-4C82-A929-B6B4953DB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60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7E2F6-D812-40A0-928F-43583837A328}" type="datetime1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DE5AD-F677-4BF5-8C84-44E6CE982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43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EF0D0-26DD-43C1-9887-8DFF93F8A5A8}" type="datetime1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BBFDF-C757-444F-9F95-F7D71510E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01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5238C-E3BB-435E-8927-6ACE48CBA4BD}" type="datetime1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C2C4E-6DEA-4F83-833F-05DED1FA9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10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63699-BB75-4AB3-B3B1-382EC65851C3}" type="datetime1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CB35C-47A4-449C-85E9-CA50FD72A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72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414BB-620E-42F9-90A4-45D6CA53B270}" type="datetime1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FE57D-85EA-45F7-8E30-0EB672A60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68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0AA76-D935-4E1C-A334-2D32AF67D0F5}" type="datetime1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3D2D7-BD91-4AAF-9AFD-E44FF7AA8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29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A3956-6410-423B-B328-59351DD3432F}" type="datetime1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07CE-EABB-4DAC-B3A3-32351F681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66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980A63-05BA-4C9C-9464-E2A297BB01CC}" type="datetime1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2C4CA1-4B30-4F92-B9B3-D3707A4C1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Documents and Settings\Aida\Рабочий стол\НОвая ГРАФИКА сборник\детские рисунки\03700102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412776"/>
            <a:ext cx="3144451" cy="304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657225" y="4221088"/>
            <a:ext cx="7772400" cy="826382"/>
          </a:xfrm>
        </p:spPr>
        <p:txBody>
          <a:bodyPr/>
          <a:lstStyle/>
          <a:p>
            <a:r>
              <a:rPr lang="ru-RU" altLang="ru-RU" sz="2400" b="1" dirty="0" smtClean="0"/>
              <a:t>Урок русского языка в 4 классе (к учебнику </a:t>
            </a:r>
            <a:r>
              <a:rPr lang="ru-RU" altLang="ru-RU" sz="2400" b="1" dirty="0" err="1" smtClean="0"/>
              <a:t>Бунеева</a:t>
            </a:r>
            <a:r>
              <a:rPr lang="ru-RU" altLang="ru-RU" sz="2400" b="1" dirty="0"/>
              <a:t> </a:t>
            </a:r>
            <a:r>
              <a:rPr lang="ru-RU" altLang="ru-RU" sz="2400" b="1" dirty="0" smtClean="0"/>
              <a:t>Р.Н.)</a:t>
            </a:r>
          </a:p>
        </p:txBody>
      </p:sp>
      <p:sp>
        <p:nvSpPr>
          <p:cNvPr id="4" name="Овал 3"/>
          <p:cNvSpPr/>
          <p:nvPr/>
        </p:nvSpPr>
        <p:spPr>
          <a:xfrm>
            <a:off x="5572125" y="285750"/>
            <a:ext cx="357188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14313" y="6215063"/>
            <a:ext cx="357187" cy="357187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428875" y="285750"/>
            <a:ext cx="357188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429625" y="6357938"/>
            <a:ext cx="357188" cy="357187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572500" y="428625"/>
            <a:ext cx="357188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071563" y="285750"/>
            <a:ext cx="357187" cy="357188"/>
          </a:xfrm>
          <a:prstGeom prst="ellipse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Дата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717FCC-15AD-414A-BDBC-7AF34E0BA9A1}" type="datetime1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C0F46-A013-4A2F-8075-5112CE5E3D7C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607469" y="1196752"/>
            <a:ext cx="4484811" cy="2535743"/>
          </a:xfrm>
          <a:prstGeom prst="rect">
            <a:avLst/>
          </a:prstGeom>
        </p:spPr>
        <p:txBody>
          <a:bodyPr wrap="none">
            <a:prstTxWarp prst="textButton">
              <a:avLst/>
            </a:prstTxWarp>
            <a:spAutoFit/>
          </a:bodyPr>
          <a:lstStyle/>
          <a:p>
            <a:r>
              <a:rPr lang="ru-RU" altLang="ru-RU" sz="11500" b="1" i="1" dirty="0" smtClean="0"/>
              <a:t>Понятие о прямой речи</a:t>
            </a:r>
            <a:endParaRPr lang="ru-RU" sz="115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45840" y="501473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Быкова Татьяна Геннадьевна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МКОУ «СОШ № 19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им.Л.А.Попугаевой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Удачного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Прямая речь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2708920"/>
            <a:ext cx="8075240" cy="26642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точно воспроизведённая чужая речь, переданная от лица того, кто её произнёс или написал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44208" y="908720"/>
            <a:ext cx="17556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Стр. 84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7937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36743"/>
            <a:ext cx="7772400" cy="92211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Прямая речь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4038600" cy="472687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СЛОВА АВТОРА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>
              <a:buNone/>
            </a:pPr>
            <a:r>
              <a:rPr lang="ru-RU" sz="41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Глаголы:</a:t>
            </a:r>
          </a:p>
          <a:p>
            <a:pPr algn="ctr">
              <a:buNone/>
            </a:pPr>
            <a:r>
              <a:rPr lang="ru-RU" sz="4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сказал, проговорил, произнёс, ответил, подумал, воскликнул</a:t>
            </a:r>
            <a:endParaRPr lang="ru-RU" sz="41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8064" y="1916832"/>
            <a:ext cx="3534926" cy="410296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ПРЯМАЯ РЕЧЬ</a:t>
            </a:r>
          </a:p>
          <a:p>
            <a:pPr algn="ctr">
              <a:buNone/>
            </a:pPr>
            <a: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843808" y="1393017"/>
            <a:ext cx="928694" cy="428628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80112" y="1342995"/>
            <a:ext cx="928694" cy="500066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26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96752"/>
            <a:ext cx="6552728" cy="235745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на письме оформляется предложение с прямой речью?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ПРЕЗЕНТАЦИИ и  ШАБЛОНЫ\ОФОРМЛЕНИЕ ПРЕЗЕНТАЦИЙ\ШКольные картинки\school221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801424"/>
            <a:ext cx="2570344" cy="2515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59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admin\моцарт\Bedarev4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9526"/>
            <a:ext cx="4052347" cy="5304118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>
          <a:xfrm>
            <a:off x="4786314" y="214290"/>
            <a:ext cx="4143404" cy="27860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 </a:t>
            </a:r>
            <a:endParaRPr lang="ru-RU" sz="4000" b="1" dirty="0"/>
          </a:p>
        </p:txBody>
      </p:sp>
      <p:sp>
        <p:nvSpPr>
          <p:cNvPr id="8" name="Овальная выноска 7"/>
          <p:cNvSpPr/>
          <p:nvPr/>
        </p:nvSpPr>
        <p:spPr>
          <a:xfrm>
            <a:off x="4143372" y="3000372"/>
            <a:ext cx="5000628" cy="3143272"/>
          </a:xfrm>
          <a:prstGeom prst="wedgeEllipseCallout">
            <a:avLst>
              <a:gd name="adj1" fmla="val -49547"/>
              <a:gd name="adj2" fmla="val 7931"/>
            </a:avLst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Ей с поклоном старик отвечает: «Смилуйся, государыня-рыбка, еще пуще бранит меня старуха!»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429256" y="3714752"/>
            <a:ext cx="242889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500694" y="4143380"/>
            <a:ext cx="242889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43570" y="4572008"/>
            <a:ext cx="2000264" cy="1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143504" y="5072074"/>
            <a:ext cx="3071834" cy="1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643570" y="5929330"/>
            <a:ext cx="2000264" cy="1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286380" y="5500702"/>
            <a:ext cx="2714644" cy="1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ьная выноска 15"/>
          <p:cNvSpPr/>
          <p:nvPr/>
        </p:nvSpPr>
        <p:spPr>
          <a:xfrm>
            <a:off x="4286248" y="438128"/>
            <a:ext cx="4857752" cy="2428892"/>
          </a:xfrm>
          <a:prstGeom prst="wedgeEllipseCallout">
            <a:avLst>
              <a:gd name="adj1" fmla="val -49547"/>
              <a:gd name="adj2" fmla="val 7931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Приплыла к нему рыбка, спросила : «Чего тебе надобно, старче?»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500694" y="1214422"/>
            <a:ext cx="242889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572132" y="1714488"/>
            <a:ext cx="242889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286380" y="2071678"/>
            <a:ext cx="3214710" cy="1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857884" y="2500306"/>
            <a:ext cx="1714512" cy="1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76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35745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 на письме оформляется предложение с прямой речью?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500306"/>
            <a:ext cx="8286808" cy="3482981"/>
          </a:xfrm>
        </p:spPr>
        <p:txBody>
          <a:bodyPr>
            <a:normAutofit/>
          </a:bodyPr>
          <a:lstStyle/>
          <a:p>
            <a:pPr marL="742950" indent="-742950" algn="ctr">
              <a:buAutoNum type="arabicPeriod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Прямая речь заключается в кавычки.</a:t>
            </a:r>
          </a:p>
          <a:p>
            <a:pPr marL="742950" indent="-742950" algn="ctr">
              <a:buAutoNum type="arabicPeriod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 слов автора ставится двоеточие.</a:t>
            </a:r>
          </a:p>
          <a:p>
            <a:pPr marL="742950" indent="-742950" algn="ctr">
              <a:buAutoNum type="arabicPeriod"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Первое слово прямой речи пишется с заглавной буквы.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E:\ПРЕЗЕНТАЦИИ и  ШАБЛОНЫ\ОФОРМЛЕНИЕ ПРЕЗЕНТАЦИЙ\ШКольные картинки\2 (79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581128"/>
            <a:ext cx="1859614" cy="165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95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admin\моцарт\Bedarev4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78367"/>
            <a:ext cx="4125651" cy="5400066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>
          <a:xfrm>
            <a:off x="4786314" y="214290"/>
            <a:ext cx="4143404" cy="27860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 </a:t>
            </a:r>
            <a:endParaRPr lang="ru-RU" sz="4000" b="1" dirty="0"/>
          </a:p>
        </p:txBody>
      </p:sp>
      <p:sp>
        <p:nvSpPr>
          <p:cNvPr id="8" name="Овальная выноска 7"/>
          <p:cNvSpPr/>
          <p:nvPr/>
        </p:nvSpPr>
        <p:spPr>
          <a:xfrm>
            <a:off x="4143372" y="3000372"/>
            <a:ext cx="5000628" cy="3143272"/>
          </a:xfrm>
          <a:prstGeom prst="wedgeEllipseCallout">
            <a:avLst>
              <a:gd name="adj1" fmla="val -49547"/>
              <a:gd name="adj2" fmla="val 7931"/>
            </a:avLst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Ей с поклоном старик отвечает: «Смилуйся, государыня-рыбка, еще пуще бранит меня старуха!»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429256" y="3714752"/>
            <a:ext cx="242889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500694" y="4143380"/>
            <a:ext cx="242889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43570" y="4572008"/>
            <a:ext cx="2000264" cy="1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143504" y="5072074"/>
            <a:ext cx="3071834" cy="1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643570" y="5929330"/>
            <a:ext cx="2000264" cy="1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286380" y="5500702"/>
            <a:ext cx="2714644" cy="1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ьная выноска 15"/>
          <p:cNvSpPr/>
          <p:nvPr/>
        </p:nvSpPr>
        <p:spPr>
          <a:xfrm>
            <a:off x="4286248" y="438128"/>
            <a:ext cx="4857752" cy="2428892"/>
          </a:xfrm>
          <a:prstGeom prst="wedgeEllipseCallout">
            <a:avLst>
              <a:gd name="adj1" fmla="val -49547"/>
              <a:gd name="adj2" fmla="val 7931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Приплыла к нему рыбка, спросила : «Чего тебе надобно, старче?»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500694" y="1214422"/>
            <a:ext cx="242889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572132" y="1714488"/>
            <a:ext cx="242889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286380" y="2071678"/>
            <a:ext cx="3214710" cy="1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857884" y="2500306"/>
            <a:ext cx="1714512" cy="1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64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Наблюдаем по учебнику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стр. 83 упражнение 83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77072"/>
            <a:ext cx="8472518" cy="24237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/>
              <a:t>  </a:t>
            </a:r>
            <a:endParaRPr lang="ru-RU" sz="5400" dirty="0"/>
          </a:p>
        </p:txBody>
      </p:sp>
      <p:pic>
        <p:nvPicPr>
          <p:cNvPr id="16386" name="Picture 2" descr="E:\ПРЕЗЕНТАЦИИ и  ШАБЛОНЫ\ОФОРМЛЕНИЕ ПРЕЗЕНТАЦИЙ\ШКольные картинки\x_d524608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529" y="3645024"/>
            <a:ext cx="2890639" cy="2634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39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607" y="3789040"/>
            <a:ext cx="4759697" cy="121444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К. Паустовский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(русский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писатель)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331640" y="908720"/>
            <a:ext cx="6228184" cy="2121246"/>
          </a:xfrm>
        </p:spPr>
        <p:txBody>
          <a:bodyPr>
            <a:prstTxWarp prst="textCanUp">
              <a:avLst/>
            </a:prstTxWarp>
          </a:bodyPr>
          <a:lstStyle/>
          <a:p>
            <a:pPr algn="ctr">
              <a:buNone/>
            </a:pP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Истинная </a:t>
            </a:r>
            <a:r>
              <a:rPr lang="ru-RU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любовь к своей стране немыслима без любви к своему языку. </a:t>
            </a: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AutoShape 2" descr="&amp;Kcy;.&amp;Pcy;&amp;acy;&amp;ucy;&amp;scy;&amp;tcy;&amp;ocy;&amp;vcy;&amp;scy;&amp;kcy;&amp;icy;&amp;jcy; &quot; &amp;Rcy;&amp;acy;&amp;scy;&amp;scy;&amp;kcy;&amp;acy;&amp;zcy;&amp;ycy; - 5. &amp;Kcy;&amp;ocy;&amp;tcy;-&amp;vcy;&amp;ocy;&amp;rcy;&amp;yucy;&amp;gcy;&amp;acy;.mp3 - 00:09:38, 320 &amp;Kcy;&amp;bcy;&amp;icy;&amp;tcy;, 23.14 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&amp;Kcy;.&amp;Pcy;&amp;acy;&amp;ucy;&amp;scy;&amp;tcy;&amp;ocy;&amp;vcy;&amp;scy;&amp;kcy;&amp;icy;&amp;jcy; &quot; &amp;Rcy;&amp;acy;&amp;scy;&amp;scy;&amp;kcy;&amp;acy;&amp;zcy;&amp;ycy; - 5. &amp;Kcy;&amp;ocy;&amp;tcy;-&amp;vcy;&amp;ocy;&amp;rcy;&amp;yucy;&amp;gcy;&amp;acy;.mp3 - 00:09:38, 320 &amp;Kcy;&amp;bcy;&amp;icy;&amp;tcy;, 23.14 Mb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&amp;Kcy;.&amp;Pcy;&amp;acy;&amp;ucy;&amp;scy;&amp;tcy;&amp;ocy;&amp;vcy;&amp;scy;&amp;kcy;&amp;icy;&amp;jcy; &quot; &amp;Rcy;&amp;acy;&amp;scy;&amp;scy;&amp;kcy;&amp;acy;&amp;zcy;&amp;ycy; - 5. &amp;Kcy;&amp;ocy;&amp;tcy;-&amp;vcy;&amp;ocy;&amp;rcy;&amp;yucy;&amp;gcy;&amp;acy;.mp3 - 00:09:38, 320 &amp;Kcy;&amp;bcy;&amp;icy;&amp;tcy;, 23.14 M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Documents and Settings\3\Мои документы\Мои рисунки\_84d4f775b83391f48ad2e630c4e0d3a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910350"/>
            <a:ext cx="2532310" cy="32603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95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10344" y="1124744"/>
            <a:ext cx="8229600" cy="262530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Русский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писатель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Паустовский 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сказал: 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«Истинная любовь к своей стране немыслима без любви к своему языку».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4077072"/>
            <a:ext cx="336181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ru-RU" sz="7200" b="1" dirty="0" smtClean="0"/>
              <a:t>А: </a:t>
            </a:r>
            <a:r>
              <a:rPr lang="ru-RU" sz="7200" b="1" dirty="0" smtClean="0">
                <a:solidFill>
                  <a:schemeClr val="accent1"/>
                </a:solidFill>
              </a:rPr>
              <a:t>«П».</a:t>
            </a:r>
            <a:endParaRPr lang="ru-RU" sz="7200" b="1" dirty="0">
              <a:solidFill>
                <a:schemeClr val="accent1"/>
              </a:solidFill>
            </a:endParaRPr>
          </a:p>
        </p:txBody>
      </p:sp>
      <p:pic>
        <p:nvPicPr>
          <p:cNvPr id="6" name="Picture 7" descr="C:\Documents and Settings\3\Мои документы\Мои рисунки\_84d4f775b83391f48ad2e630c4e0d3a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100134"/>
            <a:ext cx="2357366" cy="30351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80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175" y="3789040"/>
            <a:ext cx="4670921" cy="121444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К. Паустовский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(русский писатель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331640" y="908720"/>
            <a:ext cx="6228184" cy="2121246"/>
          </a:xfrm>
        </p:spPr>
        <p:txBody>
          <a:bodyPr>
            <a:prstTxWarp prst="textCanUp">
              <a:avLst/>
            </a:prstTxWarp>
          </a:bodyPr>
          <a:lstStyle/>
          <a:p>
            <a:pPr algn="ctr">
              <a:buNone/>
            </a:pP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Истинная </a:t>
            </a:r>
            <a:r>
              <a:rPr lang="ru-RU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любовь к своей стране немыслима без любви к своему языку. </a:t>
            </a: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AutoShape 2" descr="&amp;Kcy;.&amp;Pcy;&amp;acy;&amp;ucy;&amp;scy;&amp;tcy;&amp;ocy;&amp;vcy;&amp;scy;&amp;kcy;&amp;icy;&amp;jcy; &quot; &amp;Rcy;&amp;acy;&amp;scy;&amp;scy;&amp;kcy;&amp;acy;&amp;zcy;&amp;ycy; - 5. &amp;Kcy;&amp;ocy;&amp;tcy;-&amp;vcy;&amp;ocy;&amp;rcy;&amp;yucy;&amp;gcy;&amp;acy;.mp3 - 00:09:38, 320 &amp;Kcy;&amp;bcy;&amp;icy;&amp;tcy;, 23.14 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&amp;Kcy;.&amp;Pcy;&amp;acy;&amp;ucy;&amp;scy;&amp;tcy;&amp;ocy;&amp;vcy;&amp;scy;&amp;kcy;&amp;icy;&amp;jcy; &quot; &amp;Rcy;&amp;acy;&amp;scy;&amp;scy;&amp;kcy;&amp;acy;&amp;zcy;&amp;ycy; - 5. &amp;Kcy;&amp;ocy;&amp;tcy;-&amp;vcy;&amp;ocy;&amp;rcy;&amp;yucy;&amp;gcy;&amp;acy;.mp3 - 00:09:38, 320 &amp;Kcy;&amp;bcy;&amp;icy;&amp;tcy;, 23.14 Mb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&amp;Kcy;.&amp;Pcy;&amp;acy;&amp;ucy;&amp;scy;&amp;tcy;&amp;ocy;&amp;vcy;&amp;scy;&amp;kcy;&amp;icy;&amp;jcy; &quot; &amp;Rcy;&amp;acy;&amp;scy;&amp;scy;&amp;kcy;&amp;acy;&amp;zcy;&amp;ycy; - 5. &amp;Kcy;&amp;ocy;&amp;tcy;-&amp;vcy;&amp;ocy;&amp;rcy;&amp;yucy;&amp;gcy;&amp;acy;.mp3 - 00:09:38, 320 &amp;Kcy;&amp;bcy;&amp;icy;&amp;tcy;, 23.14 M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Documents and Settings\3\Мои документы\Мои рисунки\_84d4f775b83391f48ad2e630c4e0d3a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392" y="2874894"/>
            <a:ext cx="2532310" cy="32603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95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789040"/>
            <a:ext cx="3960440" cy="121444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К. Паустовский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(древнеримский писатель)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331640" y="908720"/>
            <a:ext cx="6228184" cy="2121246"/>
          </a:xfrm>
        </p:spPr>
        <p:txBody>
          <a:bodyPr>
            <a:prstTxWarp prst="textCanUp">
              <a:avLst/>
            </a:prstTxWarp>
          </a:bodyPr>
          <a:lstStyle/>
          <a:p>
            <a:pPr algn="ctr">
              <a:buNone/>
            </a:pPr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Истинная </a:t>
            </a:r>
            <a:r>
              <a:rPr lang="ru-RU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любовь к своей стране немыслима без любви к своему языку. </a:t>
            </a: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AutoShape 2" descr="&amp;Kcy;.&amp;Pcy;&amp;acy;&amp;ucy;&amp;scy;&amp;tcy;&amp;ocy;&amp;vcy;&amp;scy;&amp;kcy;&amp;icy;&amp;jcy; &quot; &amp;Rcy;&amp;acy;&amp;scy;&amp;scy;&amp;kcy;&amp;acy;&amp;zcy;&amp;ycy; - 5. &amp;Kcy;&amp;ocy;&amp;tcy;-&amp;vcy;&amp;ocy;&amp;rcy;&amp;yucy;&amp;gcy;&amp;acy;.mp3 - 00:09:38, 320 &amp;Kcy;&amp;bcy;&amp;icy;&amp;tcy;, 23.14 M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&amp;Kcy;.&amp;Pcy;&amp;acy;&amp;ucy;&amp;scy;&amp;tcy;&amp;ocy;&amp;vcy;&amp;scy;&amp;kcy;&amp;icy;&amp;jcy; &quot; &amp;Rcy;&amp;acy;&amp;scy;&amp;scy;&amp;kcy;&amp;acy;&amp;zcy;&amp;ycy; - 5. &amp;Kcy;&amp;ocy;&amp;tcy;-&amp;vcy;&amp;ocy;&amp;rcy;&amp;yucy;&amp;gcy;&amp;acy;.mp3 - 00:09:38, 320 &amp;Kcy;&amp;bcy;&amp;icy;&amp;tcy;, 23.14 Mb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&amp;Kcy;.&amp;Pcy;&amp;acy;&amp;ucy;&amp;scy;&amp;tcy;&amp;ocy;&amp;vcy;&amp;scy;&amp;kcy;&amp;icy;&amp;jcy; &quot; &amp;Rcy;&amp;acy;&amp;scy;&amp;scy;&amp;kcy;&amp;acy;&amp;zcy;&amp;ycy; - 5. &amp;Kcy;&amp;ocy;&amp;tcy;-&amp;vcy;&amp;ocy;&amp;rcy;&amp;yucy;&amp;gcy;&amp;acy;.mp3 - 00:09:38, 320 &amp;Kcy;&amp;bcy;&amp;icy;&amp;tcy;, 23.14 Mb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Documents and Settings\3\Мои документы\Мои рисунки\_84d4f775b83391f48ad2e630c4e0d3a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910350"/>
            <a:ext cx="2532310" cy="32603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74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стр. 84 упражнение 84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4077072"/>
            <a:ext cx="8472518" cy="24237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/>
              <a:t>  </a:t>
            </a:r>
            <a:endParaRPr lang="ru-RU" sz="5400" dirty="0"/>
          </a:p>
        </p:txBody>
      </p:sp>
      <p:pic>
        <p:nvPicPr>
          <p:cNvPr id="6" name="Picture 4" descr="C:\Users\1\Desktop\Мультяшка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3861048"/>
            <a:ext cx="3206055" cy="320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36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altLang="ru-RU" b="1" i="1" dirty="0" smtClean="0"/>
              <a:t>Словарная работа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827584" y="2132856"/>
            <a:ext cx="2602632" cy="2332856"/>
          </a:xfrm>
        </p:spPr>
        <p:txBody>
          <a:bodyPr/>
          <a:lstStyle/>
          <a:p>
            <a:r>
              <a:rPr lang="ru-RU" altLang="ru-RU" dirty="0" smtClean="0"/>
              <a:t>Сочинять</a:t>
            </a:r>
          </a:p>
          <a:p>
            <a:r>
              <a:rPr lang="ru-RU" altLang="ru-RU" dirty="0" smtClean="0"/>
              <a:t>Решать </a:t>
            </a:r>
          </a:p>
          <a:p>
            <a:r>
              <a:rPr lang="ru-RU" altLang="ru-RU" dirty="0" smtClean="0"/>
              <a:t>выражать</a:t>
            </a:r>
          </a:p>
          <a:p>
            <a:r>
              <a:rPr lang="ru-RU" altLang="ru-RU" dirty="0" smtClean="0"/>
              <a:t>стараться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9C5989-86E6-4878-8C26-06F0E385FB80}" type="datetime1">
              <a:rPr lang="ru-RU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77401-1CCD-45A2-A605-187270539B9F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788024" y="2060848"/>
            <a:ext cx="20553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8E0000"/>
                </a:solidFill>
                <a:latin typeface="Calibri"/>
              </a:rPr>
              <a:t>сочинение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06389" y="2670797"/>
            <a:ext cx="1752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8E0000"/>
                </a:solidFill>
                <a:latin typeface="Calibri"/>
              </a:rPr>
              <a:t>решение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14700" y="3255572"/>
            <a:ext cx="2193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3200" dirty="0">
                <a:solidFill>
                  <a:srgbClr val="8E0000"/>
                </a:solidFill>
                <a:latin typeface="Calibri"/>
              </a:rPr>
              <a:t>выражение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29888" y="3840346"/>
            <a:ext cx="17716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3200" dirty="0">
                <a:solidFill>
                  <a:srgbClr val="8E0000"/>
                </a:solidFill>
                <a:latin typeface="Calibri"/>
              </a:rPr>
              <a:t>старание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64096"/>
          </a:xfrm>
        </p:spPr>
        <p:txBody>
          <a:bodyPr/>
          <a:lstStyle/>
          <a:p>
            <a:r>
              <a:rPr lang="ru-RU" sz="2800" dirty="0" smtClean="0"/>
              <a:t>В каких значениях может употребляться слово </a:t>
            </a:r>
            <a:r>
              <a:rPr lang="ru-RU" sz="2800" b="1" i="1" dirty="0" smtClean="0"/>
              <a:t>РЕШЕНИЕ </a:t>
            </a:r>
            <a:r>
              <a:rPr lang="ru-RU" sz="2800" dirty="0" smtClean="0"/>
              <a:t>?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5"/>
            <a:ext cx="7776864" cy="1008112"/>
          </a:xfrm>
        </p:spPr>
        <p:txBody>
          <a:bodyPr/>
          <a:lstStyle/>
          <a:p>
            <a:pPr marL="0" lvl="0" indent="0">
              <a:buNone/>
            </a:pPr>
            <a:r>
              <a:rPr lang="ru-RU" sz="2400" dirty="0" smtClean="0"/>
              <a:t>Трудно было прийти к окончательному решению. 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D1D70-142A-4EF3-918A-64150E21FF49}" type="datetime1">
              <a:rPr lang="ru-RU" smtClean="0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EBA8F-83EE-4C82-A929-B6B4953DBB58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236296" y="1772816"/>
            <a:ext cx="11109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dirty="0">
                <a:solidFill>
                  <a:srgbClr val="8E0000"/>
                </a:solidFill>
                <a:latin typeface="Calibri"/>
              </a:rPr>
              <a:t>/итогу/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2782669"/>
            <a:ext cx="52383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8E0000"/>
                </a:solidFill>
                <a:latin typeface="Calibri"/>
              </a:rPr>
              <a:t>Наконец-то зачитали решение суда.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2715290"/>
            <a:ext cx="2408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dirty="0">
                <a:solidFill>
                  <a:srgbClr val="8E0000"/>
                </a:solidFill>
                <a:latin typeface="Calibri"/>
              </a:rPr>
              <a:t>/постановление/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99592" y="3789040"/>
            <a:ext cx="65835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dirty="0">
                <a:solidFill>
                  <a:srgbClr val="8E0000"/>
                </a:solidFill>
                <a:latin typeface="Calibri"/>
              </a:rPr>
              <a:t>Ребята правильно оформили решение задачи.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09707" y="4509120"/>
            <a:ext cx="50943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8E0000"/>
                </a:solidFill>
                <a:latin typeface="Calibri"/>
              </a:rPr>
              <a:t>Решение исполнить эту песню было неожиданным для артиста.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87824" y="5445224"/>
            <a:ext cx="3619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dirty="0">
                <a:solidFill>
                  <a:srgbClr val="8E0000"/>
                </a:solidFill>
                <a:latin typeface="Calibri"/>
              </a:rPr>
              <a:t>/осуществление замысла/</a:t>
            </a:r>
          </a:p>
        </p:txBody>
      </p:sp>
    </p:spTree>
    <p:extLst>
      <p:ext uri="{BB962C8B-B14F-4D97-AF65-F5344CB8AC3E}">
        <p14:creationId xmlns:p14="http://schemas.microsoft.com/office/powerpoint/2010/main" val="367678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admin\моцарт\Bedarev4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3674688" cy="480980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>
          <a:xfrm>
            <a:off x="358719" y="5589240"/>
            <a:ext cx="7527209" cy="5794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необычного в этом предложении?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ьная выноска 8"/>
          <p:cNvSpPr/>
          <p:nvPr/>
        </p:nvSpPr>
        <p:spPr>
          <a:xfrm>
            <a:off x="4286248" y="620688"/>
            <a:ext cx="4462216" cy="2246332"/>
          </a:xfrm>
          <a:prstGeom prst="wedgeEllipseCallout">
            <a:avLst>
              <a:gd name="adj1" fmla="val -49547"/>
              <a:gd name="adj2" fmla="val 7931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Приплыла к нему рыбка, спросила : «Чего тебе надобно, старче?»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Живопись 1987 - - История русского искусства"/>
          <p:cNvPicPr>
            <a:picLocks noChangeAspect="1" noChangeArrowheads="1"/>
          </p:cNvPicPr>
          <p:nvPr/>
        </p:nvPicPr>
        <p:blipFill rotWithShape="1">
          <a:blip r:embed="rId3" cstate="print"/>
          <a:srcRect l="11085" t="3850" r="9463" b="4982"/>
          <a:stretch/>
        </p:blipFill>
        <p:spPr bwMode="auto">
          <a:xfrm>
            <a:off x="5039408" y="908720"/>
            <a:ext cx="3351432" cy="44580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0694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276872"/>
            <a:ext cx="7344816" cy="1877070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ПРЯМАЯ РЕЧЬ</a:t>
            </a: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715436" cy="10367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Тема урока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26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653640"/>
            <a:ext cx="8229600" cy="994122"/>
          </a:xfrm>
        </p:spPr>
        <p:txBody>
          <a:bodyPr/>
          <a:lstStyle/>
          <a:p>
            <a:r>
              <a:rPr lang="ru-RU" dirty="0" smtClean="0"/>
              <a:t>Вопросы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772816"/>
            <a:ext cx="5144616" cy="50405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Что такое прямая речь?</a:t>
            </a:r>
          </a:p>
          <a:p>
            <a:pPr marL="0" indent="0">
              <a:buNone/>
            </a:pP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D1D70-142A-4EF3-918A-64150E21FF49}" type="datetime1">
              <a:rPr lang="ru-RU" smtClean="0"/>
              <a:pPr>
                <a:defRPr/>
              </a:pPr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5EBA8F-83EE-4C82-A929-B6B4953DBB5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02868" y="4062790"/>
            <a:ext cx="60304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Как правильно записывать предложения с прямой речью?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02868" y="2636912"/>
            <a:ext cx="64087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Из чего состоят предложения 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прямой речью?</a:t>
            </a:r>
          </a:p>
        </p:txBody>
      </p:sp>
      <p:pic>
        <p:nvPicPr>
          <p:cNvPr id="17410" name="Picture 2" descr="E:\ПРЕЗЕНТАЦИИ и  ШАБЛОНЫ\ОФОРМЛЕНИЕ ПРЕЗЕНТАЦИЙ\ШКольные картинки\2 (79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205" y="842465"/>
            <a:ext cx="1804749" cy="1610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92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admin\моцарт\Bedarev4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836712"/>
            <a:ext cx="3816424" cy="4995319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>
          <a:xfrm>
            <a:off x="187006" y="5661248"/>
            <a:ext cx="8208912" cy="6011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  интересного в этом предложении?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4291462" y="620688"/>
            <a:ext cx="4860032" cy="3143272"/>
          </a:xfrm>
          <a:prstGeom prst="wedgeEllipseCallout">
            <a:avLst>
              <a:gd name="adj1" fmla="val -49547"/>
              <a:gd name="adj2" fmla="val 7931"/>
            </a:avLst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Ей с поклоном старик отвечает: «Смилуйся, государыня-рыбка, еще пуще бранит меня старуха!»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465561" y="1340768"/>
            <a:ext cx="242889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450083" y="1772816"/>
            <a:ext cx="242889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56662" y="2216984"/>
            <a:ext cx="2000264" cy="1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210274" y="2636912"/>
            <a:ext cx="3071834" cy="1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746059" y="3501008"/>
            <a:ext cx="2000264" cy="1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322685" y="3068960"/>
            <a:ext cx="2714644" cy="1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58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admin\моцарт\Bedarev4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4"/>
            <a:ext cx="4221121" cy="5525026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>
          <a:xfrm>
            <a:off x="4786314" y="214290"/>
            <a:ext cx="4143404" cy="27860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 </a:t>
            </a:r>
            <a:endParaRPr lang="ru-RU" sz="4000" b="1" dirty="0"/>
          </a:p>
        </p:txBody>
      </p:sp>
      <p:sp>
        <p:nvSpPr>
          <p:cNvPr id="8" name="Овальная выноска 7"/>
          <p:cNvSpPr/>
          <p:nvPr/>
        </p:nvSpPr>
        <p:spPr>
          <a:xfrm>
            <a:off x="4143372" y="3000372"/>
            <a:ext cx="5000628" cy="3143272"/>
          </a:xfrm>
          <a:prstGeom prst="wedgeEllipseCallout">
            <a:avLst>
              <a:gd name="adj1" fmla="val -49547"/>
              <a:gd name="adj2" fmla="val 7931"/>
            </a:avLst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Ей с поклоном старик отвечает: «Смилуйся, государыня-рыбка, еще пуще бранит меня старуха!»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429256" y="3714752"/>
            <a:ext cx="242889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500694" y="4143380"/>
            <a:ext cx="242889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43570" y="4572008"/>
            <a:ext cx="2000264" cy="1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143504" y="5072074"/>
            <a:ext cx="3071834" cy="1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643570" y="5929330"/>
            <a:ext cx="2000264" cy="1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286380" y="5500702"/>
            <a:ext cx="2714644" cy="1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ьная выноска 15"/>
          <p:cNvSpPr/>
          <p:nvPr/>
        </p:nvSpPr>
        <p:spPr>
          <a:xfrm>
            <a:off x="4286248" y="438128"/>
            <a:ext cx="4857752" cy="2428892"/>
          </a:xfrm>
          <a:prstGeom prst="wedgeEllipseCallout">
            <a:avLst>
              <a:gd name="adj1" fmla="val -49547"/>
              <a:gd name="adj2" fmla="val 7931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Приплыла к нему рыбка, спросила : «Чего тебе надобно, старче?»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5500694" y="1214422"/>
            <a:ext cx="242889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572132" y="1714488"/>
            <a:ext cx="242889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286380" y="2071678"/>
            <a:ext cx="3214710" cy="1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857884" y="2500306"/>
            <a:ext cx="1714512" cy="1588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60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Путешествие">
  <a:themeElements>
    <a:clrScheme name="Другая 47">
      <a:dk1>
        <a:srgbClr val="8E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Путешествие</Template>
  <TotalTime>143</TotalTime>
  <Words>420</Words>
  <Application>Microsoft Office PowerPoint</Application>
  <PresentationFormat>Экран (4:3)</PresentationFormat>
  <Paragraphs>82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Путешествие</vt:lpstr>
      <vt:lpstr>Урок русского языка в 4 классе (к учебнику Бунеева Р.Н.)</vt:lpstr>
      <vt:lpstr>К. Паустовский  (древнеримский писатель)</vt:lpstr>
      <vt:lpstr>Словарная работа</vt:lpstr>
      <vt:lpstr>В каких значениях может употребляться слово РЕШЕНИЕ ?</vt:lpstr>
      <vt:lpstr>Презентация PowerPoint</vt:lpstr>
      <vt:lpstr>ПРЯМАЯ РЕЧЬ</vt:lpstr>
      <vt:lpstr>Вопросы урока</vt:lpstr>
      <vt:lpstr>Презентация PowerPoint</vt:lpstr>
      <vt:lpstr>Презентация PowerPoint</vt:lpstr>
      <vt:lpstr>Прямая речь</vt:lpstr>
      <vt:lpstr>Прямая речь</vt:lpstr>
      <vt:lpstr>Как на письме оформляется предложение с прямой речью?</vt:lpstr>
      <vt:lpstr>Презентация PowerPoint</vt:lpstr>
      <vt:lpstr>Как на письме оформляется предложение с прямой речью?</vt:lpstr>
      <vt:lpstr>Презентация PowerPoint</vt:lpstr>
      <vt:lpstr>Наблюдаем по учебнику  стр. 83 упражнение 83</vt:lpstr>
      <vt:lpstr>К. Паустовский  (русский писатель)</vt:lpstr>
      <vt:lpstr>Презентация PowerPoint</vt:lpstr>
      <vt:lpstr>К. Паустовский  (русский писатель)</vt:lpstr>
      <vt:lpstr>Домашнее задание  стр. 84 упражнение 84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4 классе (к учебнику Бунеева Р.Н.)</dc:title>
  <dc:creator>DNA7 X86</dc:creator>
  <dc:description>http://aida.ucoz.ru</dc:description>
  <cp:lastModifiedBy>3</cp:lastModifiedBy>
  <cp:revision>10</cp:revision>
  <dcterms:created xsi:type="dcterms:W3CDTF">2014-11-10T11:23:28Z</dcterms:created>
  <dcterms:modified xsi:type="dcterms:W3CDTF">2014-12-03T07:28:30Z</dcterms:modified>
  <cp:category>шаблоны к Powerpoint</cp:category>
</cp:coreProperties>
</file>