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62" r:id="rId3"/>
    <p:sldId id="264" r:id="rId4"/>
    <p:sldId id="265" r:id="rId5"/>
    <p:sldId id="257" r:id="rId6"/>
    <p:sldId id="258" r:id="rId7"/>
    <p:sldId id="259" r:id="rId8"/>
    <p:sldId id="260" r:id="rId9"/>
    <p:sldId id="261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075" name="Picture 3" descr="A:\minispir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</p:spPr>
      </p:pic>
      <p:sp>
        <p:nvSpPr>
          <p:cNvPr id="307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077" name="Picture 5" descr="A:\minispir.GIF"/>
          <p:cNvPicPr>
            <a:picLocks noChangeAspect="1" noChangeArrowheads="1"/>
          </p:cNvPicPr>
          <p:nvPr/>
        </p:nvPicPr>
        <p:blipFill>
          <a:blip r:embed="rId3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1117600" y="6115050"/>
            <a:ext cx="19304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endParaRPr 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115050"/>
            <a:ext cx="28448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endParaRPr lang="ru-RU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115050"/>
            <a:ext cx="18288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fld id="{87B840BB-5398-47AD-96FC-17450BE22F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431AE-4EF6-4491-92D1-8C1070342D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96100" y="40005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40005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B690B-8873-4190-823F-F24177381D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A66FA-DC18-4F35-84A4-CF829668F1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00BB4-29BC-44BC-A94E-F00099EDB6D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45EF2-8B3D-4137-BAAA-2AF39CA9B5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6C4DE-49D5-4A47-A580-D938F5DCEF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38736-DD8D-44E3-AE7B-988E1B517E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D6802-CDCE-4D49-BBCA-E8AFE4D70B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D65BF-360F-4326-9B15-C9303EB098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B1F39-E930-40BD-97BD-7E2FDDD1F6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8C735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50800"/>
            <a:ext cx="8926513" cy="6743700"/>
            <a:chOff x="0" y="42"/>
            <a:chExt cx="4217" cy="5664"/>
          </a:xfrm>
        </p:grpSpPr>
        <p:grpSp>
          <p:nvGrpSpPr>
            <p:cNvPr id="2051" name="Group 3"/>
            <p:cNvGrpSpPr>
              <a:grpSpLocks/>
            </p:cNvGrpSpPr>
            <p:nvPr/>
          </p:nvGrpSpPr>
          <p:grpSpPr bwMode="auto">
            <a:xfrm>
              <a:off x="0" y="42"/>
              <a:ext cx="4217" cy="5664"/>
              <a:chOff x="0" y="42"/>
              <a:chExt cx="4217" cy="5664"/>
            </a:xfrm>
          </p:grpSpPr>
          <p:sp>
            <p:nvSpPr>
              <p:cNvPr id="2052" name="Rectangle 4"/>
              <p:cNvSpPr>
                <a:spLocks noChangeArrowheads="1"/>
              </p:cNvSpPr>
              <p:nvPr/>
            </p:nvSpPr>
            <p:spPr bwMode="ltGray">
              <a:xfrm>
                <a:off x="250" y="169"/>
                <a:ext cx="3967" cy="543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2053" name="Picture 5" descr="A:\minispir.GIF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ltGray">
              <a:xfrm>
                <a:off x="0" y="42"/>
                <a:ext cx="558" cy="3600"/>
              </a:xfrm>
              <a:prstGeom prst="rect">
                <a:avLst/>
              </a:prstGeom>
              <a:noFill/>
            </p:spPr>
          </p:pic>
          <p:sp>
            <p:nvSpPr>
              <p:cNvPr id="2054" name="Rectangle 6"/>
              <p:cNvSpPr>
                <a:spLocks noChangeArrowheads="1"/>
              </p:cNvSpPr>
              <p:nvPr/>
            </p:nvSpPr>
            <p:spPr bwMode="ltGray">
              <a:xfrm>
                <a:off x="282" y="3468"/>
                <a:ext cx="492" cy="38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2055" name="Picture 7" descr="A:\minispir.GIF"/>
              <p:cNvPicPr>
                <a:picLocks noChangeAspect="1" noChangeArrowheads="1"/>
              </p:cNvPicPr>
              <p:nvPr/>
            </p:nvPicPr>
            <p:blipFill>
              <a:blip r:embed="rId13"/>
              <a:srcRect t="39999"/>
              <a:stretch>
                <a:fillRect/>
              </a:stretch>
            </p:blipFill>
            <p:spPr bwMode="ltGray">
              <a:xfrm>
                <a:off x="0" y="3546"/>
                <a:ext cx="558" cy="2160"/>
              </a:xfrm>
              <a:prstGeom prst="rect">
                <a:avLst/>
              </a:prstGeom>
              <a:noFill/>
            </p:spPr>
          </p:pic>
        </p:grpSp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543" y="1296"/>
              <a:ext cx="3658" cy="4032"/>
              <a:chOff x="198" y="1296"/>
              <a:chExt cx="3658" cy="4032"/>
            </a:xfrm>
          </p:grpSpPr>
          <p:sp>
            <p:nvSpPr>
              <p:cNvPr id="2057" name="Line 9"/>
              <p:cNvSpPr>
                <a:spLocks noChangeShapeType="1"/>
              </p:cNvSpPr>
              <p:nvPr/>
            </p:nvSpPr>
            <p:spPr bwMode="ltGray">
              <a:xfrm>
                <a:off x="198" y="129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8" name="Line 10"/>
              <p:cNvSpPr>
                <a:spLocks noChangeShapeType="1"/>
              </p:cNvSpPr>
              <p:nvPr/>
            </p:nvSpPr>
            <p:spPr bwMode="ltGray">
              <a:xfrm>
                <a:off x="198" y="148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9" name="Line 11"/>
              <p:cNvSpPr>
                <a:spLocks noChangeShapeType="1"/>
              </p:cNvSpPr>
              <p:nvPr/>
            </p:nvSpPr>
            <p:spPr bwMode="ltGray">
              <a:xfrm>
                <a:off x="198" y="168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0" name="Line 12"/>
              <p:cNvSpPr>
                <a:spLocks noChangeShapeType="1"/>
              </p:cNvSpPr>
              <p:nvPr/>
            </p:nvSpPr>
            <p:spPr bwMode="ltGray">
              <a:xfrm>
                <a:off x="198" y="187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1" name="Line 13"/>
              <p:cNvSpPr>
                <a:spLocks noChangeShapeType="1"/>
              </p:cNvSpPr>
              <p:nvPr/>
            </p:nvSpPr>
            <p:spPr bwMode="ltGray">
              <a:xfrm>
                <a:off x="198" y="206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2" name="Line 14"/>
              <p:cNvSpPr>
                <a:spLocks noChangeShapeType="1"/>
              </p:cNvSpPr>
              <p:nvPr/>
            </p:nvSpPr>
            <p:spPr bwMode="ltGray">
              <a:xfrm>
                <a:off x="198" y="225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3" name="Line 15"/>
              <p:cNvSpPr>
                <a:spLocks noChangeShapeType="1"/>
              </p:cNvSpPr>
              <p:nvPr/>
            </p:nvSpPr>
            <p:spPr bwMode="ltGray">
              <a:xfrm>
                <a:off x="198" y="244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4" name="Line 16"/>
              <p:cNvSpPr>
                <a:spLocks noChangeShapeType="1"/>
              </p:cNvSpPr>
              <p:nvPr/>
            </p:nvSpPr>
            <p:spPr bwMode="ltGray">
              <a:xfrm>
                <a:off x="198" y="264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5" name="Line 17"/>
              <p:cNvSpPr>
                <a:spLocks noChangeShapeType="1"/>
              </p:cNvSpPr>
              <p:nvPr/>
            </p:nvSpPr>
            <p:spPr bwMode="ltGray">
              <a:xfrm>
                <a:off x="198" y="283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6" name="Line 18"/>
              <p:cNvSpPr>
                <a:spLocks noChangeShapeType="1"/>
              </p:cNvSpPr>
              <p:nvPr/>
            </p:nvSpPr>
            <p:spPr bwMode="ltGray">
              <a:xfrm>
                <a:off x="198" y="302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7" name="Line 19"/>
              <p:cNvSpPr>
                <a:spLocks noChangeShapeType="1"/>
              </p:cNvSpPr>
              <p:nvPr/>
            </p:nvSpPr>
            <p:spPr bwMode="ltGray">
              <a:xfrm>
                <a:off x="198" y="321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8" name="Line 20"/>
              <p:cNvSpPr>
                <a:spLocks noChangeShapeType="1"/>
              </p:cNvSpPr>
              <p:nvPr/>
            </p:nvSpPr>
            <p:spPr bwMode="ltGray">
              <a:xfrm>
                <a:off x="198" y="340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9" name="Line 21"/>
              <p:cNvSpPr>
                <a:spLocks noChangeShapeType="1"/>
              </p:cNvSpPr>
              <p:nvPr/>
            </p:nvSpPr>
            <p:spPr bwMode="ltGray">
              <a:xfrm>
                <a:off x="198" y="360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0" name="Line 22"/>
              <p:cNvSpPr>
                <a:spLocks noChangeShapeType="1"/>
              </p:cNvSpPr>
              <p:nvPr/>
            </p:nvSpPr>
            <p:spPr bwMode="ltGray">
              <a:xfrm>
                <a:off x="198" y="379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1" name="Line 23"/>
              <p:cNvSpPr>
                <a:spLocks noChangeShapeType="1"/>
              </p:cNvSpPr>
              <p:nvPr/>
            </p:nvSpPr>
            <p:spPr bwMode="ltGray">
              <a:xfrm>
                <a:off x="198" y="398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2" name="Line 24"/>
              <p:cNvSpPr>
                <a:spLocks noChangeShapeType="1"/>
              </p:cNvSpPr>
              <p:nvPr/>
            </p:nvSpPr>
            <p:spPr bwMode="ltGray">
              <a:xfrm>
                <a:off x="198" y="417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3" name="Line 25"/>
              <p:cNvSpPr>
                <a:spLocks noChangeShapeType="1"/>
              </p:cNvSpPr>
              <p:nvPr/>
            </p:nvSpPr>
            <p:spPr bwMode="ltGray">
              <a:xfrm>
                <a:off x="198" y="436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4" name="Line 26"/>
              <p:cNvSpPr>
                <a:spLocks noChangeShapeType="1"/>
              </p:cNvSpPr>
              <p:nvPr/>
            </p:nvSpPr>
            <p:spPr bwMode="ltGray">
              <a:xfrm>
                <a:off x="198" y="456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5" name="Line 27"/>
              <p:cNvSpPr>
                <a:spLocks noChangeShapeType="1"/>
              </p:cNvSpPr>
              <p:nvPr/>
            </p:nvSpPr>
            <p:spPr bwMode="ltGray">
              <a:xfrm>
                <a:off x="198" y="475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6" name="Line 28"/>
              <p:cNvSpPr>
                <a:spLocks noChangeShapeType="1"/>
              </p:cNvSpPr>
              <p:nvPr/>
            </p:nvSpPr>
            <p:spPr bwMode="ltGray">
              <a:xfrm>
                <a:off x="198" y="494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7" name="Line 29"/>
              <p:cNvSpPr>
                <a:spLocks noChangeShapeType="1"/>
              </p:cNvSpPr>
              <p:nvPr/>
            </p:nvSpPr>
            <p:spPr bwMode="ltGray">
              <a:xfrm>
                <a:off x="198" y="513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8" name="Line 30"/>
              <p:cNvSpPr>
                <a:spLocks noChangeShapeType="1"/>
              </p:cNvSpPr>
              <p:nvPr/>
            </p:nvSpPr>
            <p:spPr bwMode="ltGray">
              <a:xfrm>
                <a:off x="198" y="532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079" name="Rectangle 3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400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2080" name="Rectangle 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716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81" name="Rectangle 3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41400" y="61579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folHlink"/>
                </a:solidFill>
              </a:defRPr>
            </a:lvl1pPr>
          </a:lstStyle>
          <a:p>
            <a:endParaRPr lang="ru-RU"/>
          </a:p>
        </p:txBody>
      </p:sp>
      <p:sp>
        <p:nvSpPr>
          <p:cNvPr id="2082" name="Rectangle 3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1579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folHlink"/>
                </a:solidFill>
              </a:defRPr>
            </a:lvl1pPr>
          </a:lstStyle>
          <a:p>
            <a:endParaRPr lang="ru-RU"/>
          </a:p>
        </p:txBody>
      </p:sp>
      <p:sp>
        <p:nvSpPr>
          <p:cNvPr id="2083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1579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folHlink"/>
                </a:solidFill>
              </a:defRPr>
            </a:lvl1pPr>
          </a:lstStyle>
          <a:p>
            <a:fld id="{5ABD26F3-7653-4B35-A832-49145AE890E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НАЧАЛЬНАЯ ФОРМА ГЛАГОЛА.</a:t>
            </a:r>
            <a:endParaRPr lang="ru-RU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4643446"/>
            <a:ext cx="4375160" cy="1800222"/>
          </a:xfrm>
        </p:spPr>
        <p:txBody>
          <a:bodyPr/>
          <a:lstStyle/>
          <a:p>
            <a:pPr algn="l"/>
            <a:endParaRPr lang="ru-RU" sz="24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908720"/>
            <a:ext cx="64807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Упражнения 417 415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355905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980728"/>
            <a:ext cx="69847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Домашнее задание</a:t>
            </a:r>
          </a:p>
          <a:p>
            <a:r>
              <a:rPr lang="ru-RU" sz="6000" smtClean="0"/>
              <a:t>Словарь ( а, б ), </a:t>
            </a:r>
            <a:r>
              <a:rPr lang="ru-RU" sz="6000" dirty="0" smtClean="0"/>
              <a:t>правило, упр. 419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211565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836712"/>
            <a:ext cx="61926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        </a:t>
            </a:r>
            <a:r>
              <a:rPr lang="ru-RU" sz="6000" dirty="0" smtClean="0">
                <a:solidFill>
                  <a:srgbClr val="FF0000"/>
                </a:solidFill>
              </a:rPr>
              <a:t>чистописание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664" y="2204864"/>
            <a:ext cx="64087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dirty="0" smtClean="0"/>
              <a:t> </a:t>
            </a:r>
            <a:r>
              <a:rPr lang="ru-RU" sz="6000" dirty="0" err="1" smtClean="0"/>
              <a:t>доч</a:t>
            </a:r>
            <a:r>
              <a:rPr lang="ru-RU" sz="6000" dirty="0" smtClean="0"/>
              <a:t>… </a:t>
            </a:r>
            <a:r>
              <a:rPr lang="ru-RU" sz="6000" dirty="0" err="1" smtClean="0"/>
              <a:t>печ</a:t>
            </a:r>
            <a:r>
              <a:rPr lang="ru-RU" sz="6000" dirty="0" smtClean="0"/>
              <a:t>… дач…  </a:t>
            </a:r>
          </a:p>
          <a:p>
            <a:endParaRPr lang="ru-RU" sz="6000" dirty="0"/>
          </a:p>
          <a:p>
            <a:r>
              <a:rPr lang="ru-RU" sz="6000" dirty="0" smtClean="0"/>
              <a:t>меч… задач…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13885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27661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62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63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651" name="Group 16"/>
          <p:cNvGrpSpPr>
            <a:grpSpLocks/>
          </p:cNvGrpSpPr>
          <p:nvPr/>
        </p:nvGrpSpPr>
        <p:grpSpPr bwMode="auto">
          <a:xfrm>
            <a:off x="5500688" y="2636838"/>
            <a:ext cx="1663700" cy="2157412"/>
            <a:chOff x="3465" y="1661"/>
            <a:chExt cx="1048" cy="1359"/>
          </a:xfrm>
        </p:grpSpPr>
        <p:sp>
          <p:nvSpPr>
            <p:cNvPr id="27658" name="Freeform 14"/>
            <p:cNvSpPr>
              <a:spLocks/>
            </p:cNvSpPr>
            <p:nvPr/>
          </p:nvSpPr>
          <p:spPr bwMode="auto">
            <a:xfrm>
              <a:off x="3868" y="1661"/>
              <a:ext cx="645" cy="1359"/>
            </a:xfrm>
            <a:custGeom>
              <a:avLst/>
              <a:gdLst>
                <a:gd name="T0" fmla="*/ 822 w 822"/>
                <a:gd name="T1" fmla="*/ 1038 h 1492"/>
                <a:gd name="T2" fmla="*/ 301 w 822"/>
                <a:gd name="T3" fmla="*/ 1431 h 1492"/>
                <a:gd name="T4" fmla="*/ 21 w 822"/>
                <a:gd name="T5" fmla="*/ 1402 h 1492"/>
                <a:gd name="T6" fmla="*/ 174 w 822"/>
                <a:gd name="T7" fmla="*/ 971 h 1492"/>
                <a:gd name="T8" fmla="*/ 601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22"/>
                <a:gd name="T16" fmla="*/ 0 h 1492"/>
                <a:gd name="T17" fmla="*/ 822 w 822"/>
                <a:gd name="T18" fmla="*/ 1492 h 14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7659" name="Freeform 15"/>
            <p:cNvSpPr>
              <a:spLocks/>
            </p:cNvSpPr>
            <p:nvPr/>
          </p:nvSpPr>
          <p:spPr bwMode="auto">
            <a:xfrm>
              <a:off x="3511" y="1661"/>
              <a:ext cx="763" cy="198"/>
            </a:xfrm>
            <a:custGeom>
              <a:avLst/>
              <a:gdLst>
                <a:gd name="T0" fmla="*/ 0 w 763"/>
                <a:gd name="T1" fmla="*/ 186 h 198"/>
                <a:gd name="T2" fmla="*/ 174 w 763"/>
                <a:gd name="T3" fmla="*/ 21 h 198"/>
                <a:gd name="T4" fmla="*/ 341 w 763"/>
                <a:gd name="T5" fmla="*/ 175 h 198"/>
                <a:gd name="T6" fmla="*/ 503 w 763"/>
                <a:gd name="T7" fmla="*/ 158 h 198"/>
                <a:gd name="T8" fmla="*/ 763 w 763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3"/>
                <a:gd name="T16" fmla="*/ 0 h 198"/>
                <a:gd name="T17" fmla="*/ 763 w 763"/>
                <a:gd name="T18" fmla="*/ 198 h 1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3" h="198">
                  <a:moveTo>
                    <a:pt x="0" y="186"/>
                  </a:moveTo>
                  <a:cubicBezTo>
                    <a:pt x="29" y="160"/>
                    <a:pt x="117" y="23"/>
                    <a:pt x="174" y="21"/>
                  </a:cubicBezTo>
                  <a:cubicBezTo>
                    <a:pt x="231" y="19"/>
                    <a:pt x="286" y="152"/>
                    <a:pt x="341" y="175"/>
                  </a:cubicBezTo>
                  <a:cubicBezTo>
                    <a:pt x="396" y="198"/>
                    <a:pt x="433" y="187"/>
                    <a:pt x="503" y="158"/>
                  </a:cubicBezTo>
                  <a:cubicBezTo>
                    <a:pt x="573" y="129"/>
                    <a:pt x="709" y="33"/>
                    <a:pt x="763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7660" name="AutoShape 11"/>
            <p:cNvSpPr>
              <a:spLocks noChangeArrowheads="1"/>
            </p:cNvSpPr>
            <p:nvPr/>
          </p:nvSpPr>
          <p:spPr bwMode="auto">
            <a:xfrm>
              <a:off x="3465" y="1813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</p:grpSp>
      <p:grpSp>
        <p:nvGrpSpPr>
          <p:cNvPr id="27652" name="Group 17"/>
          <p:cNvGrpSpPr>
            <a:grpSpLocks/>
          </p:cNvGrpSpPr>
          <p:nvPr/>
        </p:nvGrpSpPr>
        <p:grpSpPr bwMode="auto">
          <a:xfrm>
            <a:off x="2174875" y="476250"/>
            <a:ext cx="2468563" cy="4318000"/>
            <a:chOff x="1370" y="300"/>
            <a:chExt cx="1555" cy="2720"/>
          </a:xfrm>
        </p:grpSpPr>
        <p:sp>
          <p:nvSpPr>
            <p:cNvPr id="27654" name="Freeform 12"/>
            <p:cNvSpPr>
              <a:spLocks/>
            </p:cNvSpPr>
            <p:nvPr/>
          </p:nvSpPr>
          <p:spPr bwMode="auto">
            <a:xfrm>
              <a:off x="1416" y="318"/>
              <a:ext cx="1109" cy="1373"/>
            </a:xfrm>
            <a:custGeom>
              <a:avLst/>
              <a:gdLst>
                <a:gd name="T0" fmla="*/ 1109 w 1109"/>
                <a:gd name="T1" fmla="*/ 867 h 1373"/>
                <a:gd name="T2" fmla="*/ 571 w 1109"/>
                <a:gd name="T3" fmla="*/ 1324 h 1373"/>
                <a:gd name="T4" fmla="*/ 312 w 1109"/>
                <a:gd name="T5" fmla="*/ 1160 h 1373"/>
                <a:gd name="T6" fmla="*/ 692 w 1109"/>
                <a:gd name="T7" fmla="*/ 274 h 1373"/>
                <a:gd name="T8" fmla="*/ 638 w 1109"/>
                <a:gd name="T9" fmla="*/ 37 h 1373"/>
                <a:gd name="T10" fmla="*/ 394 w 1109"/>
                <a:gd name="T11" fmla="*/ 66 h 1373"/>
                <a:gd name="T12" fmla="*/ 0 w 1109"/>
                <a:gd name="T13" fmla="*/ 436 h 13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09"/>
                <a:gd name="T22" fmla="*/ 0 h 1373"/>
                <a:gd name="T23" fmla="*/ 1109 w 1109"/>
                <a:gd name="T24" fmla="*/ 1373 h 137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09" h="1373">
                  <a:moveTo>
                    <a:pt x="1109" y="867"/>
                  </a:moveTo>
                  <a:cubicBezTo>
                    <a:pt x="1019" y="943"/>
                    <a:pt x="704" y="1275"/>
                    <a:pt x="571" y="1324"/>
                  </a:cubicBezTo>
                  <a:cubicBezTo>
                    <a:pt x="438" y="1373"/>
                    <a:pt x="292" y="1335"/>
                    <a:pt x="312" y="1160"/>
                  </a:cubicBezTo>
                  <a:cubicBezTo>
                    <a:pt x="332" y="985"/>
                    <a:pt x="638" y="461"/>
                    <a:pt x="692" y="274"/>
                  </a:cubicBezTo>
                  <a:cubicBezTo>
                    <a:pt x="746" y="87"/>
                    <a:pt x="688" y="72"/>
                    <a:pt x="638" y="37"/>
                  </a:cubicBezTo>
                  <a:cubicBezTo>
                    <a:pt x="588" y="2"/>
                    <a:pt x="500" y="0"/>
                    <a:pt x="394" y="66"/>
                  </a:cubicBezTo>
                  <a:cubicBezTo>
                    <a:pt x="288" y="132"/>
                    <a:pt x="82" y="359"/>
                    <a:pt x="0" y="436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7655" name="Freeform 13"/>
            <p:cNvSpPr>
              <a:spLocks/>
            </p:cNvSpPr>
            <p:nvPr/>
          </p:nvSpPr>
          <p:spPr bwMode="auto">
            <a:xfrm>
              <a:off x="1844" y="302"/>
              <a:ext cx="1036" cy="2718"/>
            </a:xfrm>
            <a:custGeom>
              <a:avLst/>
              <a:gdLst>
                <a:gd name="T0" fmla="*/ 834 w 1036"/>
                <a:gd name="T1" fmla="*/ 2200 h 2607"/>
                <a:gd name="T2" fmla="*/ 199 w 1036"/>
                <a:gd name="T3" fmla="*/ 2573 h 2607"/>
                <a:gd name="T4" fmla="*/ 14 w 1036"/>
                <a:gd name="T5" fmla="*/ 2407 h 2607"/>
                <a:gd name="T6" fmla="*/ 284 w 1036"/>
                <a:gd name="T7" fmla="*/ 1667 h 2607"/>
                <a:gd name="T8" fmla="*/ 1036 w 1036"/>
                <a:gd name="T9" fmla="*/ 0 h 26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6"/>
                <a:gd name="T16" fmla="*/ 0 h 2607"/>
                <a:gd name="T17" fmla="*/ 1036 w 1036"/>
                <a:gd name="T18" fmla="*/ 2607 h 26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6" h="2607">
                  <a:moveTo>
                    <a:pt x="834" y="2200"/>
                  </a:moveTo>
                  <a:cubicBezTo>
                    <a:pt x="728" y="2262"/>
                    <a:pt x="336" y="2539"/>
                    <a:pt x="199" y="2573"/>
                  </a:cubicBezTo>
                  <a:cubicBezTo>
                    <a:pt x="62" y="2607"/>
                    <a:pt x="0" y="2558"/>
                    <a:pt x="14" y="2407"/>
                  </a:cubicBezTo>
                  <a:cubicBezTo>
                    <a:pt x="28" y="2256"/>
                    <a:pt x="114" y="2068"/>
                    <a:pt x="284" y="1667"/>
                  </a:cubicBezTo>
                  <a:cubicBezTo>
                    <a:pt x="454" y="1266"/>
                    <a:pt x="879" y="347"/>
                    <a:pt x="10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7656" name="AutoShape 9"/>
            <p:cNvSpPr>
              <a:spLocks noChangeArrowheads="1"/>
            </p:cNvSpPr>
            <p:nvPr/>
          </p:nvSpPr>
          <p:spPr bwMode="auto">
            <a:xfrm>
              <a:off x="1370" y="708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7657" name="AutoShape 10"/>
            <p:cNvSpPr>
              <a:spLocks noChangeArrowheads="1"/>
            </p:cNvSpPr>
            <p:nvPr/>
          </p:nvSpPr>
          <p:spPr bwMode="auto">
            <a:xfrm>
              <a:off x="2834" y="30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</p:grpSp>
      <p:sp>
        <p:nvSpPr>
          <p:cNvPr id="25618" name="AutoShape 18"/>
          <p:cNvSpPr>
            <a:spLocks noChangeArrowheads="1"/>
          </p:cNvSpPr>
          <p:nvPr/>
        </p:nvSpPr>
        <p:spPr bwMode="auto">
          <a:xfrm rot="-8724836">
            <a:off x="2174875" y="1341438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648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46821E-7 C 0.01615 -0.01919 0.07674 -0.10682 0.09653 -0.11491 C 0.11632 -0.12301 0.12848 -0.09896 0.11875 -0.04925 C 0.10903 0.00046 0.04306 0.13919 0.03785 0.18312 C 0.03264 0.22705 0.06424 0.22289 0.08698 0.2148 C 0.10973 0.20671 0.15608 0.15121 0.17431 0.13457 " pathEditMode="relative" rAng="0" ptsTypes="aaaaaa">
                                      <p:cBhvr>
                                        <p:cTn id="6" dur="3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15" y="52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365 -0.10636 C 0.24601 -0.08116 0.23594 -0.04185 0.20764 0.04786 C 0.17934 0.13757 0.10035 0.35399 0.08386 0.4326 C 0.06737 0.51121 0.08733 0.51815 0.10921 0.51931 C 0.13108 0.52046 0.19341 0.45572 0.21563 0.43908 " pathEditMode="relative" rAng="0" ptsTypes="aaaaa">
                                      <p:cBhvr>
                                        <p:cTn id="9" dur="3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23" y="31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0.24671 C 0.3632 0.24116 0.379 0.21225 0.38698 0.21272 C 0.39497 0.21318 0.3974 0.24069 0.40608 0.24879 C 0.41476 0.25688 0.42466 0.26867 0.43941 0.2615 C 0.45417 0.25434 0.48334 0.21804 0.49497 0.20647 " pathEditMode="relative" rAng="0" ptsTypes="aaaaa">
                                      <p:cBhvr>
                                        <p:cTn id="12" dur="3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23" y="-9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9983 0.22335 C 0.48785 0.27191 0.43195 0.46613 0.4283 0.51306 C 0.42466 0.56 0.45955 0.51653 0.47761 0.50451 C 0.49566 0.49249 0.52414 0.45434 0.53629 0.44116 " pathEditMode="relative" rAng="0" ptsTypes="aaaa">
                                      <p:cBhvr>
                                        <p:cTn id="15" dur="3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4" y="16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8" grpId="0" animBg="1"/>
      <p:bldP spid="25618" grpId="1" animBg="1"/>
      <p:bldP spid="25618" grpId="2" animBg="1"/>
      <p:bldP spid="25618" grpId="3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2492896"/>
            <a:ext cx="79563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Выбрались из-под коры жучки, расправили крылышки и полетели в поле.</a:t>
            </a:r>
            <a:endParaRPr lang="ru-RU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1403648" y="692696"/>
            <a:ext cx="75243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dirty="0" smtClean="0"/>
              <a:t> </a:t>
            </a:r>
            <a:r>
              <a:rPr lang="ru-RU" sz="5000" i="1" dirty="0" smtClean="0">
                <a:solidFill>
                  <a:srgbClr val="FF0000"/>
                </a:solidFill>
              </a:rPr>
              <a:t>Разберите предложение</a:t>
            </a:r>
            <a:endParaRPr lang="ru-RU" sz="5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805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1500174"/>
            <a:ext cx="7772400" cy="4386276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БЕГАЛ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БЕЖАТЬ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УБЕЖАЛИ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УБЕГАЮТ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УБЕЖАТЬ</a:t>
            </a:r>
          </a:p>
          <a:p>
            <a:pPr>
              <a:buNone/>
            </a:pPr>
            <a:r>
              <a:rPr lang="ru-RU" b="1" dirty="0" smtClean="0"/>
              <a:t>	РАССКАЖИ  О КАЖДОМ  ГЛАГОЛЕ ВСЁ, ЧТО ВСПОМНИШЬ.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ПОПРОБУЙ  ОТЫСКАТЬ НАЧАЛЬНУЮ ФОРМУ ГЛАГОЛА.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ЗАПОМИНАЙ!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		БЕЖАТЬ      УБЕЖАТЬ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ЧТО ДЕЛАТЬ?     ЧТО СДЕЛАТЬ?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       </a:t>
            </a:r>
          </a:p>
          <a:p>
            <a:pPr>
              <a:buNone/>
            </a:pPr>
            <a:r>
              <a:rPr lang="ru-RU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      ВОПРОСЫ   НАЧАЛЬНОЙ     </a:t>
            </a:r>
          </a:p>
          <a:p>
            <a:pPr>
              <a:buNone/>
            </a:pPr>
            <a:r>
              <a:rPr lang="ru-RU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            ФОРМЫ ГЛАГОЛА.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 bwMode="auto">
          <a:xfrm flipV="1">
            <a:off x="5286380" y="2857496"/>
            <a:ext cx="1357322" cy="78581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Прямая со стрелкой 6"/>
          <p:cNvCxnSpPr/>
          <p:nvPr/>
        </p:nvCxnSpPr>
        <p:spPr bwMode="auto">
          <a:xfrm rot="10800000">
            <a:off x="3071802" y="2786058"/>
            <a:ext cx="1000132" cy="78581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ЗАПОМИНАЙ!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ОСОБЕННОСТЬ  </a:t>
            </a:r>
            <a:r>
              <a:rPr lang="ru-RU" b="1" dirty="0" smtClean="0">
                <a:solidFill>
                  <a:srgbClr val="C00000"/>
                </a:solidFill>
              </a:rPr>
              <a:t>НАЧАЛЬНОЙ ФОМЫ  ГЛАГОЛА</a:t>
            </a:r>
            <a:r>
              <a:rPr lang="ru-RU" b="1" dirty="0" smtClean="0"/>
              <a:t>:</a:t>
            </a:r>
          </a:p>
          <a:p>
            <a:pPr>
              <a:buNone/>
            </a:pPr>
            <a:r>
              <a:rPr lang="ru-RU" b="1" dirty="0" smtClean="0"/>
              <a:t>    НЕЛЬЗЯ ОПРЕДЕЛИТЬ НИ РОД, НИ ВРЕМЯ, НИ ЧИСЛО, НИ ЛИЦО, ПОЭТОМУ ЕЁ ЕЩЁ НАЗЫВАЮТ </a:t>
            </a:r>
            <a:r>
              <a:rPr lang="ru-RU" b="1" dirty="0" smtClean="0">
                <a:solidFill>
                  <a:srgbClr val="C00000"/>
                </a:solidFill>
              </a:rPr>
              <a:t>НЕОПРЕДЕЛЁННОЙ ФОРМОЙ ГЛАГОЛА.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СЛЕДИ: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785926"/>
            <a:ext cx="7696224" cy="411480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ЧТО ДЕЛАТЬ?            ЧТО  </a:t>
            </a:r>
            <a:r>
              <a:rPr lang="ru-RU" b="1" dirty="0" smtClean="0">
                <a:solidFill>
                  <a:srgbClr val="C00000"/>
                </a:solidFill>
              </a:rPr>
              <a:t>С</a:t>
            </a:r>
            <a:r>
              <a:rPr lang="ru-RU" b="1" dirty="0" smtClean="0"/>
              <a:t>ДЕЛАТЬ?</a:t>
            </a:r>
          </a:p>
          <a:p>
            <a:pPr>
              <a:buNone/>
            </a:pPr>
            <a:r>
              <a:rPr lang="ru-RU" b="1" dirty="0" smtClean="0"/>
              <a:t>ХОХОТАТЬ                </a:t>
            </a:r>
            <a:r>
              <a:rPr lang="ru-RU" b="1" dirty="0" smtClean="0">
                <a:solidFill>
                  <a:srgbClr val="C00000"/>
                </a:solidFill>
              </a:rPr>
              <a:t>ЗА</a:t>
            </a:r>
            <a:r>
              <a:rPr lang="ru-RU" b="1" dirty="0" smtClean="0"/>
              <a:t>ХОХОТАТЬ</a:t>
            </a:r>
          </a:p>
          <a:p>
            <a:pPr>
              <a:buNone/>
            </a:pPr>
            <a:r>
              <a:rPr lang="ru-RU" b="1" dirty="0" smtClean="0"/>
              <a:t>ГУБИТЬ                       </a:t>
            </a:r>
            <a:r>
              <a:rPr lang="ru-RU" b="1" dirty="0" smtClean="0">
                <a:solidFill>
                  <a:srgbClr val="C00000"/>
                </a:solidFill>
              </a:rPr>
              <a:t>ПО</a:t>
            </a:r>
            <a:r>
              <a:rPr lang="ru-RU" b="1" dirty="0" smtClean="0"/>
              <a:t>ГУБИТЬ</a:t>
            </a:r>
          </a:p>
          <a:p>
            <a:pPr>
              <a:buNone/>
            </a:pPr>
            <a:r>
              <a:rPr lang="ru-RU" b="1" dirty="0" smtClean="0"/>
              <a:t>РЕЗАТЬ                        </a:t>
            </a:r>
            <a:r>
              <a:rPr lang="ru-RU" b="1" dirty="0" smtClean="0">
                <a:solidFill>
                  <a:srgbClr val="C00000"/>
                </a:solidFill>
              </a:rPr>
              <a:t>ПО</a:t>
            </a:r>
            <a:r>
              <a:rPr lang="ru-RU" b="1" dirty="0" smtClean="0"/>
              <a:t>РЕЗАТЬ</a:t>
            </a:r>
          </a:p>
          <a:p>
            <a:pPr>
              <a:buNone/>
            </a:pPr>
            <a:r>
              <a:rPr lang="ru-RU" b="1" dirty="0" smtClean="0"/>
              <a:t>                        ВЫВОД:</a:t>
            </a:r>
          </a:p>
          <a:p>
            <a:pPr>
              <a:buNone/>
            </a:pPr>
            <a:r>
              <a:rPr lang="ru-RU" b="1" dirty="0" smtClean="0"/>
              <a:t>           СЛЕДИ ЗА ПРИСТАВКОЙ!</a:t>
            </a:r>
            <a:endParaRPr lang="ru-RU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>
            <a:off x="6286512" y="1785926"/>
            <a:ext cx="357190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Прямая соединительная линия 7"/>
          <p:cNvCxnSpPr/>
          <p:nvPr/>
        </p:nvCxnSpPr>
        <p:spPr bwMode="auto">
          <a:xfrm rot="5400000">
            <a:off x="6572264" y="1857364"/>
            <a:ext cx="142876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Прямая соединительная линия 9"/>
          <p:cNvCxnSpPr/>
          <p:nvPr/>
        </p:nvCxnSpPr>
        <p:spPr bwMode="auto">
          <a:xfrm>
            <a:off x="5072066" y="2428868"/>
            <a:ext cx="500066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5500694" y="2500306"/>
            <a:ext cx="142876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Прямая соединительная линия 13"/>
          <p:cNvCxnSpPr/>
          <p:nvPr/>
        </p:nvCxnSpPr>
        <p:spPr bwMode="auto">
          <a:xfrm>
            <a:off x="5072066" y="3000372"/>
            <a:ext cx="714380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5678495" y="3107529"/>
            <a:ext cx="215108" cy="79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Прямая соединительная линия 17"/>
          <p:cNvCxnSpPr/>
          <p:nvPr/>
        </p:nvCxnSpPr>
        <p:spPr bwMode="auto">
          <a:xfrm>
            <a:off x="5143504" y="3571876"/>
            <a:ext cx="642942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Прямая соединительная линия 20"/>
          <p:cNvCxnSpPr/>
          <p:nvPr/>
        </p:nvCxnSpPr>
        <p:spPr bwMode="auto">
          <a:xfrm rot="5400000">
            <a:off x="5715008" y="3643314"/>
            <a:ext cx="142876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400050"/>
            <a:ext cx="8286776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ПРИМЕТЫ НЕОПРЕДЕЛЁННОЙ ФОРМЫ ГЛАГОЛА:</a:t>
            </a: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14488"/>
            <a:ext cx="8786842" cy="4786346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НЕОПРЕДЕЛЁННАЯ ФОРМА ГЛАГОЛА</a:t>
            </a:r>
          </a:p>
          <a:p>
            <a:pPr>
              <a:buNone/>
            </a:pPr>
            <a:r>
              <a:rPr lang="ru-RU" b="1" dirty="0" smtClean="0"/>
              <a:t>    </a:t>
            </a:r>
            <a:r>
              <a:rPr lang="ru-RU" b="1" dirty="0" smtClean="0">
                <a:solidFill>
                  <a:srgbClr val="C00000"/>
                </a:solidFill>
              </a:rPr>
              <a:t>имеет  </a:t>
            </a:r>
            <a:r>
              <a:rPr lang="ru-RU" b="1" dirty="0" smtClean="0"/>
              <a:t>СУФФИКС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 –ТЬ</a:t>
            </a:r>
            <a:r>
              <a:rPr lang="ru-RU" b="1" dirty="0" smtClean="0"/>
              <a:t>, ИЛИ </a:t>
            </a:r>
            <a:r>
              <a:rPr lang="ru-RU" b="1" dirty="0" smtClean="0">
                <a:solidFill>
                  <a:srgbClr val="C00000"/>
                </a:solidFill>
              </a:rPr>
              <a:t>–ТИ</a:t>
            </a:r>
          </a:p>
          <a:p>
            <a:pPr>
              <a:buNone/>
            </a:pPr>
            <a:r>
              <a:rPr lang="ru-RU" b="1" dirty="0" smtClean="0"/>
              <a:t>;  </a:t>
            </a:r>
          </a:p>
          <a:p>
            <a:pPr>
              <a:buNone/>
            </a:pPr>
            <a:r>
              <a:rPr lang="ru-RU" b="1" dirty="0" smtClean="0"/>
              <a:t>    НЕОПРЕДЕЛЁННАЯ ФОРМА ГЛАГОЛА</a:t>
            </a:r>
          </a:p>
          <a:p>
            <a:pPr>
              <a:buNone/>
            </a:pPr>
            <a:r>
              <a:rPr lang="ru-RU" b="1" dirty="0" smtClean="0"/>
              <a:t>    </a:t>
            </a:r>
            <a:r>
              <a:rPr lang="ru-RU" b="1" dirty="0" smtClean="0">
                <a:solidFill>
                  <a:srgbClr val="C00000"/>
                </a:solidFill>
              </a:rPr>
              <a:t>ОКАНЧИВАЕТСЯ НА –ЧЬ;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ЭТИ БУКВЫ ЧАСТЬ КОРНЯ;    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ИГРА</a:t>
            </a:r>
            <a:r>
              <a:rPr lang="ru-RU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-ИД</a:t>
            </a:r>
            <a:r>
              <a:rPr lang="ru-RU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ТИ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    ИСПЕЧЬ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>
              <a:buNone/>
            </a:pP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4" name="Выгнутая вниз стрелка 13"/>
          <p:cNvSpPr/>
          <p:nvPr/>
        </p:nvSpPr>
        <p:spPr bwMode="auto">
          <a:xfrm rot="10800000">
            <a:off x="5580112" y="5157192"/>
            <a:ext cx="1000132" cy="285752"/>
          </a:xfrm>
          <a:prstGeom prst="curvedUpArrow">
            <a:avLst/>
          </a:prstGeom>
          <a:solidFill>
            <a:schemeClr val="tx2">
              <a:lumMod val="90000"/>
              <a:lumOff val="10000"/>
            </a:schemeClr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льбом">
  <a:themeElements>
    <a:clrScheme name="Тема Office 2">
      <a:dk1>
        <a:srgbClr val="000000"/>
      </a:dk1>
      <a:lt1>
        <a:srgbClr val="FFFFFF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FFFFF"/>
      </a:accent3>
      <a:accent4>
        <a:srgbClr val="000000"/>
      </a:accent4>
      <a:accent5>
        <a:srgbClr val="CDDBB9"/>
      </a:accent5>
      <a:accent6>
        <a:srgbClr val="3086A5"/>
      </a:accent6>
      <a:hlink>
        <a:srgbClr val="9191E1"/>
      </a:hlink>
      <a:folHlink>
        <a:srgbClr val="CC9864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66"/>
        </a:dk1>
        <a:lt1>
          <a:srgbClr val="FDEDFD"/>
        </a:lt1>
        <a:dk2>
          <a:srgbClr val="221304"/>
        </a:dk2>
        <a:lt2>
          <a:srgbClr val="F3D9F3"/>
        </a:lt2>
        <a:accent1>
          <a:srgbClr val="A1BD69"/>
        </a:accent1>
        <a:accent2>
          <a:srgbClr val="3694B6"/>
        </a:accent2>
        <a:accent3>
          <a:srgbClr val="FEF4FE"/>
        </a:accent3>
        <a:accent4>
          <a:srgbClr val="000056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EBF6FD"/>
        </a:lt1>
        <a:dk2>
          <a:srgbClr val="221304"/>
        </a:dk2>
        <a:lt2>
          <a:srgbClr val="CCECFF"/>
        </a:lt2>
        <a:accent1>
          <a:srgbClr val="A1BD69"/>
        </a:accent1>
        <a:accent2>
          <a:srgbClr val="3694B6"/>
        </a:accent2>
        <a:accent3>
          <a:srgbClr val="F3FAFE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Альбом</Template>
  <TotalTime>170</TotalTime>
  <Words>150</Words>
  <Application>Microsoft Office PowerPoint</Application>
  <PresentationFormat>Экран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Альбом</vt:lpstr>
      <vt:lpstr>НАЧАЛЬНАЯ ФОРМА ГЛАГОЛА.</vt:lpstr>
      <vt:lpstr>Слайд 2</vt:lpstr>
      <vt:lpstr>Слайд 3</vt:lpstr>
      <vt:lpstr>Слайд 4</vt:lpstr>
      <vt:lpstr>СРАВНИ:</vt:lpstr>
      <vt:lpstr>ЗАПОМИНАЙ!</vt:lpstr>
      <vt:lpstr>ЗАПОМИНАЙ!</vt:lpstr>
      <vt:lpstr>СЛЕДИ:</vt:lpstr>
      <vt:lpstr>ПРИМЕТЫ НЕОПРЕДЕЛЁННОЙ ФОРМЫ ГЛАГОЛА: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НАЧАЛЬНАЯ ФОРМА ГЛАГОЛА.</dc:title>
  <dc:creator>кал</dc:creator>
  <cp:lastModifiedBy>Нач1</cp:lastModifiedBy>
  <cp:revision>15</cp:revision>
  <dcterms:created xsi:type="dcterms:W3CDTF">2009-12-13T11:42:09Z</dcterms:created>
  <dcterms:modified xsi:type="dcterms:W3CDTF">2014-03-06T06:31:21Z</dcterms:modified>
</cp:coreProperties>
</file>