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09" autoAdjust="0"/>
    <p:restoredTop sz="94660"/>
  </p:normalViewPr>
  <p:slideViewPr>
    <p:cSldViewPr>
      <p:cViewPr varScale="1">
        <p:scale>
          <a:sx n="85" d="100"/>
          <a:sy n="85" d="100"/>
        </p:scale>
        <p:origin x="-12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1D0B3B-5E5C-46D9-9066-5A8827549F41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414548-1CEB-49C7-BBF1-99253319A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0"/>
            <a:ext cx="6429420" cy="785818"/>
          </a:xfrm>
        </p:spPr>
        <p:txBody>
          <a:bodyPr/>
          <a:lstStyle/>
          <a:p>
            <a:pPr algn="l"/>
            <a:r>
              <a:rPr lang="uk-UA" sz="27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Хлібодарівська</a:t>
            </a:r>
            <a:r>
              <a:rPr lang="uk-UA" sz="27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</a:t>
            </a:r>
            <a:r>
              <a:rPr lang="en-US" sz="27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uk-UA" sz="27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тупенів</a:t>
            </a:r>
            <a:endParaRPr lang="ru-RU" sz="27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357298"/>
            <a:ext cx="5218086" cy="328381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Самореалізація учнів шляхом розвитку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театрального мистецтва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засіб формування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особистісної компетентності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14678" y="4815970"/>
            <a:ext cx="53578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Вчитель початкових класів, «Старший вчитель»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Фіцуліна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Оксана Степанівна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23672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19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14290"/>
            <a:ext cx="6000792" cy="635798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uk-UA" sz="1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І етапу:</a:t>
            </a:r>
            <a:r>
              <a:rPr lang="uk-UA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uk-UA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 завдання та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перспективи школи «Юний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ляльковод»;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розподілити творчі групи;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навчити п’ятикласників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самостійно працювати з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першокласниками;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скомплектувати групу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ляльководів з учнів 1 класу; 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проводити психокорекцій ну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роботу засобами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театралізованої діяльності; </a:t>
            </a:r>
          </a:p>
          <a:p>
            <a:pPr algn="l"/>
            <a:r>
              <a:rPr lang="uk-UA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створити предметне                                        розвивальне   середовище </a:t>
            </a:r>
            <a:endParaRPr lang="ru-RU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Новая папка\DSCN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2852"/>
            <a:ext cx="2500298" cy="1875096"/>
          </a:xfrm>
          <a:prstGeom prst="rect">
            <a:avLst/>
          </a:prstGeom>
          <a:noFill/>
        </p:spPr>
      </p:pic>
      <p:pic>
        <p:nvPicPr>
          <p:cNvPr id="5123" name="Picture 3" descr="F:\Новая папка\DSCN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840052"/>
            <a:ext cx="2500298" cy="1875096"/>
          </a:xfrm>
          <a:prstGeom prst="rect">
            <a:avLst/>
          </a:prstGeom>
          <a:noFill/>
        </p:spPr>
      </p:pic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857224" y="2071702"/>
            <a:ext cx="1163645" cy="2714620"/>
            <a:chOff x="7168" y="7263"/>
            <a:chExt cx="2356" cy="4909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8" y="7263"/>
              <a:ext cx="2356" cy="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8681" y="8023"/>
              <a:ext cx="843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8887" y="9010"/>
              <a:ext cx="637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8887" y="9607"/>
              <a:ext cx="637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85728"/>
            <a:ext cx="6000792" cy="6286544"/>
          </a:xfrm>
        </p:spPr>
        <p:txBody>
          <a:bodyPr>
            <a:normAutofit/>
          </a:bodyPr>
          <a:lstStyle/>
          <a:p>
            <a:pPr algn="ctr"/>
            <a:r>
              <a:rPr lang="uk-UA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етап – формуючий  </a:t>
            </a:r>
            <a:endParaRPr lang="ru-RU" sz="3600" b="1" u="sng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формування та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вдосконалення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художньо-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мовленнєвих виконавських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навичок;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здібностей до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творчого перевтілення;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набуття вміння виготовляти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атрибути</a:t>
            </a:r>
            <a:r>
              <a:rPr lang="uk-UA" sz="3200" b="1" dirty="0" smtClean="0"/>
              <a:t>.</a:t>
            </a:r>
            <a:endParaRPr lang="ru-RU" sz="3200" dirty="0"/>
          </a:p>
        </p:txBody>
      </p:sp>
      <p:pic>
        <p:nvPicPr>
          <p:cNvPr id="6148" name="Picture 4" descr="F:\Новая папка\ФіцулінаО.С. - фото\DSCN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1" y="142852"/>
            <a:ext cx="2571943" cy="1928826"/>
          </a:xfrm>
          <a:prstGeom prst="rect">
            <a:avLst/>
          </a:prstGeom>
          <a:noFill/>
        </p:spPr>
      </p:pic>
      <p:pic>
        <p:nvPicPr>
          <p:cNvPr id="6149" name="Picture 5" descr="F:\Новая папка\ФіцулінаО.С. - фото\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857760"/>
            <a:ext cx="2500298" cy="1875224"/>
          </a:xfrm>
          <a:prstGeom prst="rect">
            <a:avLst/>
          </a:prstGeom>
          <a:noFill/>
        </p:spPr>
      </p:pic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42910" y="2143116"/>
            <a:ext cx="1357322" cy="2624135"/>
            <a:chOff x="2262" y="7873"/>
            <a:chExt cx="2422" cy="4582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2262" y="7873"/>
              <a:ext cx="2422" cy="4582"/>
              <a:chOff x="2262" y="7873"/>
              <a:chExt cx="2422" cy="4582"/>
            </a:xfrm>
          </p:grpSpPr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62" y="7873"/>
                <a:ext cx="2422" cy="4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4485" y="9874"/>
                <a:ext cx="199" cy="5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262" y="7873"/>
              <a:ext cx="1420" cy="6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14290"/>
            <a:ext cx="6000792" cy="642942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Завдання ІІ етапу: </a:t>
            </a:r>
          </a:p>
          <a:p>
            <a:pPr algn="l"/>
            <a:r>
              <a:rPr lang="uk-UA" sz="2800" b="1" dirty="0" err="1" smtClean="0"/>
              <a:t>-продовжувати</a:t>
            </a:r>
            <a:r>
              <a:rPr lang="uk-UA" sz="2800" b="1" dirty="0" smtClean="0"/>
              <a:t> знайомити учнів з </a:t>
            </a:r>
          </a:p>
          <a:p>
            <a:pPr algn="l"/>
            <a:r>
              <a:rPr lang="uk-UA" sz="2800" b="1" dirty="0" smtClean="0"/>
              <a:t>  роботою театру; </a:t>
            </a:r>
          </a:p>
          <a:p>
            <a:pPr algn="l"/>
            <a:r>
              <a:rPr lang="uk-UA" sz="2800" b="1" dirty="0" err="1" smtClean="0"/>
              <a:t>-вчити</a:t>
            </a:r>
            <a:r>
              <a:rPr lang="uk-UA" sz="2800" b="1" dirty="0" smtClean="0"/>
              <a:t> працювати над </a:t>
            </a:r>
          </a:p>
          <a:p>
            <a:pPr algn="l"/>
            <a:r>
              <a:rPr lang="uk-UA" sz="2800" b="1" dirty="0" smtClean="0"/>
              <a:t>  підготовкою декорацій; </a:t>
            </a:r>
          </a:p>
          <a:p>
            <a:pPr algn="l"/>
            <a:r>
              <a:rPr lang="uk-UA" sz="2800" b="1" dirty="0" err="1" smtClean="0"/>
              <a:t>-спонукати</a:t>
            </a:r>
            <a:r>
              <a:rPr lang="uk-UA" sz="2800" b="1" dirty="0" smtClean="0"/>
              <a:t> до володіння </a:t>
            </a:r>
          </a:p>
          <a:p>
            <a:pPr algn="l"/>
            <a:r>
              <a:rPr lang="uk-UA" sz="2800" b="1" dirty="0" smtClean="0"/>
              <a:t>  сценічним та риторичним </a:t>
            </a:r>
          </a:p>
          <a:p>
            <a:pPr algn="l"/>
            <a:r>
              <a:rPr lang="uk-UA" sz="2800" b="1" dirty="0" smtClean="0"/>
              <a:t>  мистецтвом; </a:t>
            </a:r>
          </a:p>
          <a:p>
            <a:pPr algn="l"/>
            <a:r>
              <a:rPr lang="uk-UA" sz="2800" b="1" dirty="0" err="1" smtClean="0"/>
              <a:t>-підготувати</a:t>
            </a:r>
            <a:r>
              <a:rPr lang="uk-UA" sz="2800" b="1" dirty="0" smtClean="0"/>
              <a:t> виставу з молодшою </a:t>
            </a:r>
          </a:p>
          <a:p>
            <a:pPr algn="l"/>
            <a:r>
              <a:rPr lang="uk-UA" sz="2800" b="1" dirty="0" smtClean="0"/>
              <a:t>  групою ляльководів;  </a:t>
            </a:r>
          </a:p>
          <a:p>
            <a:pPr algn="l"/>
            <a:r>
              <a:rPr lang="uk-UA" sz="2800" b="1" dirty="0" err="1" smtClean="0"/>
              <a:t>-запросити</a:t>
            </a:r>
            <a:r>
              <a:rPr lang="uk-UA" sz="2800" b="1" dirty="0" smtClean="0"/>
              <a:t> на виставу вихованців </a:t>
            </a:r>
          </a:p>
          <a:p>
            <a:pPr algn="l"/>
            <a:r>
              <a:rPr lang="uk-UA" sz="2800" b="1" dirty="0" smtClean="0"/>
              <a:t>  дитячого садочка та учнів.</a:t>
            </a:r>
            <a:endParaRPr lang="ru-RU" sz="2800" dirty="0"/>
          </a:p>
        </p:txBody>
      </p:sp>
      <p:pic>
        <p:nvPicPr>
          <p:cNvPr id="4" name="Picture 2" descr="F:\Новая папка\DSCN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4290"/>
            <a:ext cx="2500298" cy="1875097"/>
          </a:xfrm>
          <a:prstGeom prst="rect">
            <a:avLst/>
          </a:prstGeom>
          <a:noFill/>
        </p:spPr>
      </p:pic>
      <p:pic>
        <p:nvPicPr>
          <p:cNvPr id="5" name="Picture 2" descr="SDC10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902189"/>
            <a:ext cx="2500298" cy="167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42844" y="2285992"/>
            <a:ext cx="2406677" cy="2352671"/>
            <a:chOff x="2398" y="5274"/>
            <a:chExt cx="4844" cy="4844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398" y="5274"/>
              <a:ext cx="4844" cy="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6089" y="5274"/>
              <a:ext cx="1153" cy="10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6439" y="8195"/>
              <a:ext cx="803" cy="1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85728"/>
            <a:ext cx="6072230" cy="621510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роботи лялькового театру «Котигорошко»: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років роботи;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репертуар: казки «Про муху і Зайця»,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«Лісова пригода», «Пригоди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поросятка», «Новий рік у пташиному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царстві», «Лісова школа», «Нові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пригоди Колобка», «У царстві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Брудляндії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виступи в заповіднику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Асканія-Нова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дитячому садочку «Вишенька», на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шкільних святах, батьківських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всеобучах, семінарах; </a:t>
            </a:r>
          </a:p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методичні рекомендації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:\Новая папка\ФіцулінаО.С. - фото\DSCN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840052"/>
            <a:ext cx="2500298" cy="1875096"/>
          </a:xfrm>
          <a:prstGeom prst="rect">
            <a:avLst/>
          </a:prstGeom>
          <a:noFill/>
        </p:spPr>
      </p:pic>
      <p:pic>
        <p:nvPicPr>
          <p:cNvPr id="5" name="Picture 2" descr="SDC10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2852"/>
            <a:ext cx="2500298" cy="16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00034" y="1857364"/>
            <a:ext cx="1714512" cy="2905124"/>
            <a:chOff x="4568" y="2543"/>
            <a:chExt cx="2841" cy="4800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4568" y="2543"/>
              <a:ext cx="2841" cy="4778"/>
              <a:chOff x="4568" y="2543"/>
              <a:chExt cx="2841" cy="4778"/>
            </a:xfrm>
          </p:grpSpPr>
          <p:grpSp>
            <p:nvGrpSpPr>
              <p:cNvPr id="13316" name="Group 4"/>
              <p:cNvGrpSpPr>
                <a:grpSpLocks/>
              </p:cNvGrpSpPr>
              <p:nvPr/>
            </p:nvGrpSpPr>
            <p:grpSpPr bwMode="auto">
              <a:xfrm>
                <a:off x="4568" y="2543"/>
                <a:ext cx="2841" cy="4778"/>
                <a:chOff x="4568" y="2543"/>
                <a:chExt cx="2841" cy="4778"/>
              </a:xfrm>
            </p:grpSpPr>
            <p:grpSp>
              <p:nvGrpSpPr>
                <p:cNvPr id="13317" name="Group 5"/>
                <p:cNvGrpSpPr>
                  <a:grpSpLocks/>
                </p:cNvGrpSpPr>
                <p:nvPr/>
              </p:nvGrpSpPr>
              <p:grpSpPr bwMode="auto">
                <a:xfrm>
                  <a:off x="4568" y="2543"/>
                  <a:ext cx="2841" cy="4778"/>
                  <a:chOff x="4568" y="2543"/>
                  <a:chExt cx="2841" cy="4778"/>
                </a:xfrm>
              </p:grpSpPr>
              <p:grpSp>
                <p:nvGrpSpPr>
                  <p:cNvPr id="1331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568" y="2543"/>
                    <a:ext cx="2841" cy="4778"/>
                    <a:chOff x="4568" y="2543"/>
                    <a:chExt cx="2841" cy="4778"/>
                  </a:xfrm>
                </p:grpSpPr>
                <p:pic>
                  <p:nvPicPr>
                    <p:cNvPr id="13319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 rot="5400000">
                      <a:off x="3587" y="3524"/>
                      <a:ext cx="4778" cy="28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33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66" y="4298"/>
                      <a:ext cx="143" cy="18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32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568" y="2543"/>
                    <a:ext cx="417" cy="3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4568" y="4652"/>
                  <a:ext cx="550" cy="245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3" name="Oval 11"/>
                <p:cNvSpPr>
                  <a:spLocks noChangeArrowheads="1"/>
                </p:cNvSpPr>
                <p:nvPr/>
              </p:nvSpPr>
              <p:spPr bwMode="auto">
                <a:xfrm>
                  <a:off x="4985" y="4652"/>
                  <a:ext cx="265" cy="266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>
                <a:off x="5118" y="5361"/>
                <a:ext cx="398" cy="7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5" name="Oval 13"/>
              <p:cNvSpPr>
                <a:spLocks noChangeArrowheads="1"/>
              </p:cNvSpPr>
              <p:nvPr/>
            </p:nvSpPr>
            <p:spPr bwMode="auto">
              <a:xfrm>
                <a:off x="5118" y="5893"/>
                <a:ext cx="398" cy="7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6" name="Oval 14"/>
              <p:cNvSpPr>
                <a:spLocks noChangeArrowheads="1"/>
              </p:cNvSpPr>
              <p:nvPr/>
            </p:nvSpPr>
            <p:spPr bwMode="auto">
              <a:xfrm>
                <a:off x="5118" y="6335"/>
                <a:ext cx="398" cy="7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4568" y="7133"/>
              <a:ext cx="2841" cy="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85728"/>
            <a:ext cx="5929354" cy="121444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Шановні колеги!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Administrator\Рабочий стол\Новая папка\SDC107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470150" cy="16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tor\Рабочий стол\Новая папка\SDC12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4857760"/>
            <a:ext cx="2464611" cy="164307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00364" y="1500174"/>
            <a:ext cx="5929354" cy="5072098"/>
          </a:xfrm>
          <a:prstGeom prst="rect">
            <a:avLst/>
          </a:prstGeom>
          <a:ln>
            <a:noFill/>
          </a:ln>
        </p:spPr>
        <p:txBody>
          <a:bodyPr vert="horz" lIns="45720" tIns="0" rIns="45720" bIns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Відкрийте у своєму класі ляльковий театр! Він неодмінно принесе і вашим вихованцям, і їхнім батькам, і вам багато цікавого та корисного.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7290" y="2505860"/>
            <a:ext cx="2411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285860"/>
            <a:ext cx="6072230" cy="4857784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</a:t>
            </a:r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Іскра, яку кидає вчитель у свідомість дитини, здатна запалити вогнище»</a:t>
            </a: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В.Сухомлинський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214554"/>
            <a:ext cx="2500298" cy="135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1142984"/>
            <a:ext cx="6000792" cy="4143404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наскучила буденність, друже,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прагнеш мріями піднятись ввись,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 про світле мріє дуже,-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Сходи в театр, виставу подивись.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Захопить дійство, подолаєш втому,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радість, і печаль з акторами переживеш,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вже на крилах полетиш додому,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театру таїнство збагнеш.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4958" y="1641003"/>
            <a:ext cx="1370811" cy="251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14290"/>
            <a:ext cx="6143668" cy="642942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лялькового театру:</a:t>
            </a:r>
            <a:endParaRPr lang="ru-RU" sz="36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особлива увага до кожної </a:t>
            </a: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дитини;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прищеплення вміння  </a:t>
            </a: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вирішувати життєві   </a:t>
            </a: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проблеми;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вагомий освітній і виховний  </a:t>
            </a: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потенціал;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доступність дітям;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творчих    </a:t>
            </a:r>
          </a:p>
          <a:p>
            <a:pPr lvl="0"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здібностей.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  <p:pic>
        <p:nvPicPr>
          <p:cNvPr id="1026" name="Picture 2" descr="C:\Documents and Settings\Administrator\Рабочий стол\Новая папка\ФіцулінаО.С. - фото\DSCN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3" y="214290"/>
            <a:ext cx="2571911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Рабочий стол\Новая папка\DSCN3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714883"/>
            <a:ext cx="2571768" cy="192882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7290" y="2505860"/>
            <a:ext cx="2411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85728"/>
            <a:ext cx="5929354" cy="628654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Видатні педагоги, які використовували в своїй роботі різні форми театральної діяльності:</a:t>
            </a:r>
            <a:endParaRPr lang="ru-RU" sz="36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Коменський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Л.М.Толстой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К.Д.Ушинський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С.Т.Шацький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А.С.Макаренко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Русова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В.О.Сухомлинський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3200" dirty="0"/>
          </a:p>
        </p:txBody>
      </p:sp>
      <p:pic>
        <p:nvPicPr>
          <p:cNvPr id="2052" name="Picture 4" descr="SDC10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4616015"/>
            <a:ext cx="2500298" cy="16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istrator\Рабочий стол\Новая папка\SDC107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00042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3395" y="2139787"/>
            <a:ext cx="1564945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85728"/>
            <a:ext cx="6000792" cy="62865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організації лялькового театру:</a:t>
            </a:r>
            <a:endParaRPr lang="ru-RU" sz="32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самостійності, 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ініціативи;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вироблення адекватної 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самооцінки, впевненості в собі;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створення оптимальних умов 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для розвитку мовленнєвих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здібностей;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ознайомлення з казками, 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народними звичаями та обрядами;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прищеплення любові до казки; 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здібностей учасників і </a:t>
            </a:r>
          </a:p>
          <a:p>
            <a:pPr lvl="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майбутніх керівників.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</p:txBody>
      </p:sp>
      <p:pic>
        <p:nvPicPr>
          <p:cNvPr id="1026" name="Picture 2" descr="SDC10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00042"/>
            <a:ext cx="250745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DC10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700784"/>
            <a:ext cx="2500298" cy="16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8144" y="2155006"/>
            <a:ext cx="1643050" cy="24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85728"/>
            <a:ext cx="6000792" cy="62151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</a:t>
            </a:r>
            <a:endParaRPr lang="ru-RU" sz="39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мовлення:   </a:t>
            </a: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створення оптимальних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умов для формування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мовленнєвої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компетентності молодших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школярів;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забезпечення психологічної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підтримки;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створення ситуації успіху;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підбір завдань, що збуджують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думку;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виразності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мовлення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Documents and Settings\Administrator\Рабочий стол\Новая папка\DSCN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4500570"/>
            <a:ext cx="2571768" cy="1928826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istrator\Рабочий стол\Новая папка\DSCN33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28604"/>
            <a:ext cx="2571736" cy="18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7374" y="2069631"/>
            <a:ext cx="1370811" cy="25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14290"/>
            <a:ext cx="5857916" cy="621510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лялькового театру «Котигорошко»</a:t>
            </a:r>
            <a:endParaRPr lang="ru-RU" sz="36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етап – організуючий -</a:t>
            </a: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школи «Юний ляльковод»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Керівники школи –</a:t>
            </a:r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випускники початкової школи – учні 5 класу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SDC10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6" y="428604"/>
            <a:ext cx="2489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SCN3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572008"/>
            <a:ext cx="24819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14554"/>
            <a:ext cx="1858957" cy="21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DC10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2489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14290"/>
            <a:ext cx="5857916" cy="6286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І етапу: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ознайомлення з театром 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ляльок;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навчання керувати 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ляльками;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розвиток сценічної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майстерності;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сприяння розвитку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особистісних уподобань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(малювання, шиття,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декламація);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стимулювання творчого </a:t>
            </a:r>
          </a:p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потенціалу.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SCN3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5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SCN3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711080"/>
            <a:ext cx="2571768" cy="193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85786" y="2143116"/>
            <a:ext cx="1187455" cy="2428868"/>
            <a:chOff x="6455" y="8970"/>
            <a:chExt cx="2291" cy="490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5" y="8970"/>
              <a:ext cx="2291" cy="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8023" y="12816"/>
              <a:ext cx="723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8023" y="12055"/>
              <a:ext cx="723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8023" y="11490"/>
              <a:ext cx="723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187" y="11140"/>
              <a:ext cx="559" cy="7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363</TotalTime>
  <Words>556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Хлібодарівська ЗОШ І-ІІІ cтупенів</vt:lpstr>
      <vt:lpstr>«Іскра, яку кидає вчитель у свідомість дитини, здатна запалити вогнище»                                                        В.Сухомлинський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Оксана</cp:lastModifiedBy>
  <cp:revision>41</cp:revision>
  <dcterms:created xsi:type="dcterms:W3CDTF">2010-12-13T23:51:37Z</dcterms:created>
  <dcterms:modified xsi:type="dcterms:W3CDTF">2010-12-19T11:36:26Z</dcterms:modified>
</cp:coreProperties>
</file>