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803AB-0430-4662-BF4C-9DA8782AE790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7336-057E-4EAF-A33F-67BE8849FD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803AB-0430-4662-BF4C-9DA8782AE790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7336-057E-4EAF-A33F-67BE8849FD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803AB-0430-4662-BF4C-9DA8782AE790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7336-057E-4EAF-A33F-67BE8849FD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803AB-0430-4662-BF4C-9DA8782AE790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7336-057E-4EAF-A33F-67BE8849FD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803AB-0430-4662-BF4C-9DA8782AE790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7336-057E-4EAF-A33F-67BE8849FD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803AB-0430-4662-BF4C-9DA8782AE790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7336-057E-4EAF-A33F-67BE8849FD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803AB-0430-4662-BF4C-9DA8782AE790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7336-057E-4EAF-A33F-67BE8849FD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803AB-0430-4662-BF4C-9DA8782AE790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797336-057E-4EAF-A33F-67BE8849FD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803AB-0430-4662-BF4C-9DA8782AE790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7336-057E-4EAF-A33F-67BE8849FD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803AB-0430-4662-BF4C-9DA8782AE790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2797336-057E-4EAF-A33F-67BE8849FD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B5803AB-0430-4662-BF4C-9DA8782AE790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97336-057E-4EAF-A33F-67BE8849FD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B5803AB-0430-4662-BF4C-9DA8782AE790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2797336-057E-4EAF-A33F-67BE8849FD6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/>
              <a:t>Тест </a:t>
            </a:r>
            <a:r>
              <a:rPr lang="ru-RU" sz="6000" dirty="0" smtClean="0"/>
              <a:t>8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624736" cy="1714202"/>
          </a:xfrm>
          <a:solidFill>
            <a:schemeClr val="bg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ru-RU" dirty="0" smtClean="0"/>
              <a:t>К</a:t>
            </a:r>
            <a:r>
              <a:rPr lang="ru-RU" dirty="0" smtClean="0"/>
              <a:t>акая пара слов начинается со звука [</a:t>
            </a:r>
            <a:r>
              <a:rPr lang="ru-RU" dirty="0" err="1" smtClean="0"/>
              <a:t>з</a:t>
            </a:r>
            <a:r>
              <a:rPr lang="ru-RU" dirty="0" smtClean="0"/>
              <a:t>]?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988840"/>
            <a:ext cx="8820472" cy="4137323"/>
          </a:xfrm>
        </p:spPr>
        <p:txBody>
          <a:bodyPr>
            <a:normAutofit/>
          </a:bodyPr>
          <a:lstStyle/>
          <a:p>
            <a:pPr marL="779526" indent="-742950">
              <a:buNone/>
            </a:pPr>
            <a:r>
              <a:rPr lang="ru-RU" sz="4400" dirty="0" smtClean="0"/>
              <a:t>1) забор, зеркало</a:t>
            </a:r>
            <a:endParaRPr lang="ru-RU" sz="4400" dirty="0" smtClean="0"/>
          </a:p>
          <a:p>
            <a:pPr marL="779526" indent="-742950">
              <a:buNone/>
            </a:pPr>
            <a:r>
              <a:rPr lang="ru-RU" sz="4400" dirty="0" smtClean="0"/>
              <a:t>2)</a:t>
            </a:r>
            <a:r>
              <a:rPr lang="ru-RU" sz="4400" dirty="0" smtClean="0"/>
              <a:t>сдуть, Зоя</a:t>
            </a:r>
            <a:endParaRPr lang="ru-RU" sz="4400" dirty="0" smtClean="0"/>
          </a:p>
          <a:p>
            <a:pPr marL="779526" indent="-742950">
              <a:buNone/>
            </a:pPr>
            <a:r>
              <a:rPr lang="ru-RU" sz="4400" dirty="0" smtClean="0"/>
              <a:t>3) </a:t>
            </a:r>
            <a:r>
              <a:rPr lang="ru-RU" sz="4400" dirty="0" smtClean="0"/>
              <a:t>звуки, рассказ</a:t>
            </a:r>
            <a:endParaRPr lang="ru-RU" sz="4400" dirty="0" smtClean="0"/>
          </a:p>
          <a:p>
            <a:pPr marL="779526" indent="-742950">
              <a:buNone/>
            </a:pPr>
            <a:r>
              <a:rPr lang="ru-RU" sz="4400" dirty="0" smtClean="0"/>
              <a:t>4) </a:t>
            </a:r>
            <a:r>
              <a:rPr lang="ru-RU" sz="4400" dirty="0" smtClean="0"/>
              <a:t>земля, зять</a:t>
            </a:r>
            <a:endParaRPr lang="ru-RU" sz="4400" dirty="0" smtClean="0"/>
          </a:p>
        </p:txBody>
      </p:sp>
      <p:sp>
        <p:nvSpPr>
          <p:cNvPr id="6" name="Овал 5"/>
          <p:cNvSpPr/>
          <p:nvPr/>
        </p:nvSpPr>
        <p:spPr>
          <a:xfrm>
            <a:off x="539552" y="836712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1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0"/>
            <a:ext cx="6912768" cy="1772816"/>
          </a:xfrm>
          <a:solidFill>
            <a:schemeClr val="bg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Какие глаголы имеют значение начала действия?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44824"/>
            <a:ext cx="7457256" cy="4281339"/>
          </a:xfrm>
        </p:spPr>
        <p:txBody>
          <a:bodyPr>
            <a:normAutofit/>
          </a:bodyPr>
          <a:lstStyle/>
          <a:p>
            <a:r>
              <a:rPr lang="ru-RU" sz="4800" dirty="0" smtClean="0"/>
              <a:t>1) </a:t>
            </a:r>
            <a:r>
              <a:rPr lang="ru-RU" sz="4800" dirty="0" smtClean="0"/>
              <a:t>закричали</a:t>
            </a:r>
            <a:endParaRPr lang="ru-RU" sz="4800" dirty="0" smtClean="0"/>
          </a:p>
          <a:p>
            <a:r>
              <a:rPr lang="ru-RU" sz="4800" dirty="0" smtClean="0"/>
              <a:t>2) </a:t>
            </a:r>
            <a:r>
              <a:rPr lang="ru-RU" sz="4800" dirty="0" smtClean="0"/>
              <a:t>отбросил</a:t>
            </a:r>
            <a:endParaRPr lang="ru-RU" sz="4800" dirty="0" smtClean="0"/>
          </a:p>
          <a:p>
            <a:r>
              <a:rPr lang="ru-RU" sz="4800" dirty="0" smtClean="0"/>
              <a:t>3)надпилил</a:t>
            </a:r>
            <a:endParaRPr lang="ru-RU" sz="4800" dirty="0" smtClean="0"/>
          </a:p>
          <a:p>
            <a:r>
              <a:rPr lang="ru-RU" sz="4800" dirty="0" smtClean="0"/>
              <a:t>4) </a:t>
            </a:r>
            <a:r>
              <a:rPr lang="ru-RU" sz="4800" dirty="0" smtClean="0"/>
              <a:t>пишет</a:t>
            </a:r>
            <a:endParaRPr lang="ru-RU" sz="4800" dirty="0"/>
          </a:p>
        </p:txBody>
      </p:sp>
      <p:sp>
        <p:nvSpPr>
          <p:cNvPr id="4" name="Овал 3"/>
          <p:cNvSpPr/>
          <p:nvPr/>
        </p:nvSpPr>
        <p:spPr>
          <a:xfrm>
            <a:off x="467544" y="620688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2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768752" cy="2650306"/>
          </a:xfrm>
          <a:solidFill>
            <a:schemeClr val="bg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dirty="0" smtClean="0"/>
              <a:t>В каких существительных суффикс с уменьшительно-ласкательным значением</a:t>
            </a:r>
            <a:r>
              <a:rPr lang="ru-RU" sz="5400" dirty="0" smtClean="0"/>
              <a:t> 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068960"/>
            <a:ext cx="7457256" cy="3057203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1) </a:t>
            </a:r>
            <a:r>
              <a:rPr lang="ru-RU" sz="4000" b="1" dirty="0" smtClean="0"/>
              <a:t>грибок</a:t>
            </a:r>
            <a:endParaRPr lang="ru-RU" sz="4000" b="1" dirty="0" smtClean="0"/>
          </a:p>
          <a:p>
            <a:r>
              <a:rPr lang="ru-RU" sz="4000" b="1" dirty="0" smtClean="0"/>
              <a:t>2) </a:t>
            </a:r>
            <a:r>
              <a:rPr lang="ru-RU" sz="4000" b="1" dirty="0" smtClean="0"/>
              <a:t>усищи</a:t>
            </a:r>
            <a:endParaRPr lang="ru-RU" sz="4000" b="1" dirty="0" smtClean="0"/>
          </a:p>
          <a:p>
            <a:r>
              <a:rPr lang="ru-RU" sz="4000" b="1" dirty="0" smtClean="0"/>
              <a:t>3) </a:t>
            </a:r>
            <a:r>
              <a:rPr lang="ru-RU" sz="4000" b="1" dirty="0" smtClean="0"/>
              <a:t>записка</a:t>
            </a:r>
            <a:endParaRPr lang="ru-RU" sz="4000" b="1" dirty="0" smtClean="0"/>
          </a:p>
          <a:p>
            <a:r>
              <a:rPr lang="ru-RU" sz="4000" b="1" dirty="0" smtClean="0"/>
              <a:t>4) </a:t>
            </a:r>
            <a:r>
              <a:rPr lang="ru-RU" sz="4000" b="1" dirty="0" smtClean="0"/>
              <a:t>ученик</a:t>
            </a:r>
            <a:endParaRPr lang="ru-RU" sz="4000" b="1" dirty="0"/>
          </a:p>
        </p:txBody>
      </p:sp>
      <p:sp>
        <p:nvSpPr>
          <p:cNvPr id="4" name="Овал 3"/>
          <p:cNvSpPr/>
          <p:nvPr/>
        </p:nvSpPr>
        <p:spPr>
          <a:xfrm>
            <a:off x="539552" y="836712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3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274638"/>
            <a:ext cx="6408712" cy="1858218"/>
          </a:xfrm>
          <a:solidFill>
            <a:schemeClr val="bg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В какой строке даны слова с непроверяемой орфограммой в корне</a:t>
            </a:r>
            <a:r>
              <a:rPr lang="ru-RU" sz="4900" b="1" dirty="0" smtClean="0"/>
              <a:t>?</a:t>
            </a:r>
            <a:endParaRPr lang="ru-RU" sz="49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48880"/>
            <a:ext cx="7355160" cy="37772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   1) пробежка, показывать, подпись</a:t>
            </a:r>
            <a:endParaRPr lang="ru-RU" sz="3600" dirty="0" smtClean="0"/>
          </a:p>
          <a:p>
            <a:r>
              <a:rPr lang="ru-RU" sz="3600" dirty="0" smtClean="0"/>
              <a:t>2</a:t>
            </a:r>
            <a:r>
              <a:rPr lang="ru-RU" sz="3600" dirty="0" smtClean="0"/>
              <a:t>) баночка, счастливый, группа</a:t>
            </a:r>
            <a:endParaRPr lang="ru-RU" sz="3600" dirty="0" smtClean="0"/>
          </a:p>
          <a:p>
            <a:r>
              <a:rPr lang="ru-RU" sz="3600" dirty="0" smtClean="0"/>
              <a:t>3) </a:t>
            </a:r>
            <a:r>
              <a:rPr lang="ru-RU" sz="3600" dirty="0" smtClean="0"/>
              <a:t>тренер, коллекция, чувство</a:t>
            </a:r>
            <a:r>
              <a:rPr lang="ru-RU" sz="3600" dirty="0" smtClean="0"/>
              <a:t> </a:t>
            </a:r>
            <a:endParaRPr lang="ru-RU" sz="3600" dirty="0" smtClean="0"/>
          </a:p>
          <a:p>
            <a:r>
              <a:rPr lang="ru-RU" sz="3600" dirty="0" smtClean="0"/>
              <a:t>4) </a:t>
            </a:r>
            <a:r>
              <a:rPr lang="ru-RU" sz="3600" dirty="0" smtClean="0"/>
              <a:t>солнце, головастый, косьба</a:t>
            </a:r>
            <a:endParaRPr lang="ru-RU" sz="3600" dirty="0"/>
          </a:p>
        </p:txBody>
      </p:sp>
      <p:sp>
        <p:nvSpPr>
          <p:cNvPr id="4" name="Овал 3"/>
          <p:cNvSpPr/>
          <p:nvPr/>
        </p:nvSpPr>
        <p:spPr>
          <a:xfrm>
            <a:off x="539552" y="548680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4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76864" cy="2866330"/>
          </a:xfrm>
          <a:solidFill>
            <a:schemeClr val="bg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dirty="0" smtClean="0"/>
              <a:t>В какой паре слов  первое слово требует написания разделительного Ъ знака, а второе – разделительного Ь знака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212976"/>
            <a:ext cx="8075240" cy="291318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sz="4000" b="1" dirty="0" smtClean="0"/>
          </a:p>
          <a:p>
            <a:r>
              <a:rPr lang="ru-RU" sz="4000" b="1" dirty="0" smtClean="0"/>
              <a:t>1) </a:t>
            </a:r>
            <a:r>
              <a:rPr lang="ru-RU" sz="4000" b="1" dirty="0" err="1" smtClean="0"/>
              <a:t>руч</a:t>
            </a:r>
            <a:r>
              <a:rPr lang="ru-RU" sz="4000" b="1" dirty="0" smtClean="0"/>
              <a:t>..и</a:t>
            </a:r>
            <a:r>
              <a:rPr lang="ru-RU" sz="4000" b="1" dirty="0" smtClean="0"/>
              <a:t>, мал..чик</a:t>
            </a:r>
            <a:endParaRPr lang="ru-RU" sz="4000" b="1" dirty="0" smtClean="0"/>
          </a:p>
          <a:p>
            <a:r>
              <a:rPr lang="ru-RU" sz="4000" b="1" dirty="0" smtClean="0"/>
              <a:t>2) </a:t>
            </a:r>
            <a:r>
              <a:rPr lang="ru-RU" sz="4000" b="1" dirty="0" smtClean="0"/>
              <a:t>от..пустить, в..юга</a:t>
            </a:r>
            <a:endParaRPr lang="ru-RU" sz="4000" b="1" dirty="0" smtClean="0"/>
          </a:p>
          <a:p>
            <a:r>
              <a:rPr lang="ru-RU" sz="4000" b="1" dirty="0" smtClean="0"/>
              <a:t>3) </a:t>
            </a:r>
            <a:r>
              <a:rPr lang="ru-RU" sz="4000" b="1" dirty="0" smtClean="0"/>
              <a:t>под..ём, </a:t>
            </a:r>
            <a:r>
              <a:rPr lang="ru-RU" sz="4000" b="1" dirty="0" err="1" smtClean="0"/>
              <a:t>мощ</a:t>
            </a:r>
            <a:r>
              <a:rPr lang="ru-RU" sz="4000" b="1" dirty="0" smtClean="0"/>
              <a:t>..</a:t>
            </a:r>
            <a:r>
              <a:rPr lang="ru-RU" sz="4000" b="1" dirty="0" err="1" smtClean="0"/>
              <a:t>ный</a:t>
            </a:r>
            <a:endParaRPr lang="ru-RU" sz="4000" b="1" dirty="0" smtClean="0"/>
          </a:p>
          <a:p>
            <a:r>
              <a:rPr lang="ru-RU" sz="4000" b="1" dirty="0" smtClean="0"/>
              <a:t>4) </a:t>
            </a:r>
            <a:r>
              <a:rPr lang="ru-RU" sz="4000" b="1" dirty="0" smtClean="0"/>
              <a:t>с..</a:t>
            </a:r>
            <a:r>
              <a:rPr lang="ru-RU" sz="4000" b="1" dirty="0" err="1" smtClean="0"/>
              <a:t>езд</a:t>
            </a:r>
            <a:r>
              <a:rPr lang="ru-RU" sz="4000" b="1" dirty="0" smtClean="0"/>
              <a:t>, </a:t>
            </a:r>
            <a:r>
              <a:rPr lang="ru-RU" sz="4000" b="1" dirty="0" err="1" smtClean="0"/>
              <a:t>медал</a:t>
            </a:r>
            <a:r>
              <a:rPr lang="ru-RU" sz="4000" b="1" dirty="0" smtClean="0"/>
              <a:t>..он</a:t>
            </a:r>
            <a:endParaRPr lang="ru-RU" sz="4000" b="1" dirty="0"/>
          </a:p>
        </p:txBody>
      </p:sp>
      <p:sp>
        <p:nvSpPr>
          <p:cNvPr id="4" name="Овал 3"/>
          <p:cNvSpPr/>
          <p:nvPr/>
        </p:nvSpPr>
        <p:spPr>
          <a:xfrm>
            <a:off x="251520" y="476672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5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560840" cy="2362274"/>
          </a:xfrm>
          <a:solidFill>
            <a:schemeClr val="bg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dirty="0" smtClean="0"/>
              <a:t>В какой строке в словосочетаниях зависимые слова стоят в форме родительного падежа?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492896"/>
            <a:ext cx="9144000" cy="3633267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ru-RU" sz="4400" b="1" dirty="0" smtClean="0"/>
          </a:p>
          <a:p>
            <a:r>
              <a:rPr lang="ru-RU" sz="4400" b="1" dirty="0" smtClean="0"/>
              <a:t>1) </a:t>
            </a:r>
            <a:r>
              <a:rPr lang="ru-RU" sz="4400" b="1" dirty="0" smtClean="0"/>
              <a:t>у старого дома, для доброго друга</a:t>
            </a:r>
            <a:endParaRPr lang="ru-RU" sz="4400" b="1" dirty="0" smtClean="0"/>
          </a:p>
          <a:p>
            <a:r>
              <a:rPr lang="ru-RU" sz="4400" b="1" dirty="0" smtClean="0"/>
              <a:t>2) </a:t>
            </a:r>
            <a:r>
              <a:rPr lang="ru-RU" sz="4400" b="1" dirty="0" smtClean="0"/>
              <a:t>не было крыши, принёс стол </a:t>
            </a:r>
            <a:endParaRPr lang="ru-RU" sz="4400" b="1" dirty="0" smtClean="0"/>
          </a:p>
          <a:p>
            <a:r>
              <a:rPr lang="ru-RU" sz="4400" b="1" dirty="0" smtClean="0"/>
              <a:t>3) </a:t>
            </a:r>
            <a:r>
              <a:rPr lang="ru-RU" sz="4400" b="1" dirty="0" smtClean="0"/>
              <a:t>рисует с натуры, банка с крышкой</a:t>
            </a:r>
            <a:endParaRPr lang="ru-RU" sz="4400" b="1" dirty="0" smtClean="0"/>
          </a:p>
          <a:p>
            <a:r>
              <a:rPr lang="ru-RU" sz="4400" b="1" dirty="0" smtClean="0"/>
              <a:t>4) </a:t>
            </a:r>
            <a:r>
              <a:rPr lang="ru-RU" sz="4400" b="1" dirty="0" smtClean="0"/>
              <a:t>пьёт из чашки, к северной стороне</a:t>
            </a:r>
            <a:endParaRPr lang="ru-RU" sz="4400" b="1" dirty="0"/>
          </a:p>
        </p:txBody>
      </p:sp>
      <p:sp>
        <p:nvSpPr>
          <p:cNvPr id="4" name="Овал 3"/>
          <p:cNvSpPr/>
          <p:nvPr/>
        </p:nvSpPr>
        <p:spPr>
          <a:xfrm>
            <a:off x="395536" y="476672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6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272808" cy="2722314"/>
          </a:xfrm>
          <a:solidFill>
            <a:schemeClr val="bg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В каком предложении второстепенный член поясняет признак подлежащего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924944"/>
            <a:ext cx="8964488" cy="3933056"/>
          </a:xfrm>
        </p:spPr>
        <p:txBody>
          <a:bodyPr>
            <a:normAutofit fontScale="92500" lnSpcReduction="10000"/>
          </a:bodyPr>
          <a:lstStyle/>
          <a:p>
            <a:r>
              <a:rPr lang="ru-RU" sz="4400" b="1" dirty="0" smtClean="0"/>
              <a:t>1)На столе лежала чашка.</a:t>
            </a:r>
            <a:endParaRPr lang="ru-RU" sz="4400" b="1" dirty="0" smtClean="0"/>
          </a:p>
          <a:p>
            <a:r>
              <a:rPr lang="ru-RU" sz="4400" b="1" dirty="0" smtClean="0"/>
              <a:t>2) </a:t>
            </a:r>
            <a:r>
              <a:rPr lang="ru-RU" sz="4400" b="1" dirty="0" smtClean="0"/>
              <a:t>В доме стояли большие стулья.</a:t>
            </a:r>
            <a:endParaRPr lang="ru-RU" sz="4400" b="1" dirty="0" smtClean="0"/>
          </a:p>
          <a:p>
            <a:r>
              <a:rPr lang="ru-RU" sz="4400" b="1" dirty="0" smtClean="0"/>
              <a:t>3</a:t>
            </a:r>
            <a:r>
              <a:rPr lang="ru-RU" sz="4400" b="1" dirty="0" smtClean="0"/>
              <a:t>) Дети хорошо играли в мяч.</a:t>
            </a:r>
            <a:endParaRPr lang="ru-RU" sz="4400" b="1" dirty="0" smtClean="0"/>
          </a:p>
          <a:p>
            <a:r>
              <a:rPr lang="ru-RU" sz="4400" b="1" dirty="0" smtClean="0"/>
              <a:t>4) </a:t>
            </a:r>
            <a:r>
              <a:rPr lang="ru-RU" sz="4400" b="1" dirty="0" smtClean="0"/>
              <a:t>Маша проснулась в холодном доме.</a:t>
            </a:r>
            <a:endParaRPr lang="ru-RU" sz="4400" b="1" dirty="0"/>
          </a:p>
        </p:txBody>
      </p:sp>
      <p:sp>
        <p:nvSpPr>
          <p:cNvPr id="4" name="Овал 3"/>
          <p:cNvSpPr/>
          <p:nvPr/>
        </p:nvSpPr>
        <p:spPr>
          <a:xfrm>
            <a:off x="395536" y="476672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7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Другая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17365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204</TotalTime>
  <Words>256</Words>
  <Application>Microsoft Office PowerPoint</Application>
  <PresentationFormat>Экран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Техническая</vt:lpstr>
      <vt:lpstr>Тест 8</vt:lpstr>
      <vt:lpstr>Какая пара слов начинается со звука [з]?</vt:lpstr>
      <vt:lpstr>Какие глаголы имеют значение начала действия?</vt:lpstr>
      <vt:lpstr> В каких существительных суффикс с уменьшительно-ласкательным значением ?</vt:lpstr>
      <vt:lpstr>В какой строке даны слова с непроверяемой орфограммой в корне?</vt:lpstr>
      <vt:lpstr> В какой паре слов  первое слово требует написания разделительного Ъ знака, а второе – разделительного Ь знака </vt:lpstr>
      <vt:lpstr> В какой строке в словосочетаниях зависимые слова стоят в форме родительного падежа?</vt:lpstr>
      <vt:lpstr>В каком предложении второстепенный член поясняет признак подлежащего?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 1</dc:title>
  <dc:creator>Чечёткина Д. Ю.</dc:creator>
  <cp:lastModifiedBy>Чечёткина Д. Ю.</cp:lastModifiedBy>
  <cp:revision>23</cp:revision>
  <dcterms:created xsi:type="dcterms:W3CDTF">2013-02-08T14:43:50Z</dcterms:created>
  <dcterms:modified xsi:type="dcterms:W3CDTF">2013-03-24T07:35:08Z</dcterms:modified>
</cp:coreProperties>
</file>