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FA93-A3CA-41BD-B3CF-5EE6F3D8175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9EC3-6AAE-420B-B8D1-035744F3D5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FA93-A3CA-41BD-B3CF-5EE6F3D8175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9EC3-6AAE-420B-B8D1-035744F3D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FA93-A3CA-41BD-B3CF-5EE6F3D8175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9EC3-6AAE-420B-B8D1-035744F3D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FA93-A3CA-41BD-B3CF-5EE6F3D8175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9EC3-6AAE-420B-B8D1-035744F3D5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FA93-A3CA-41BD-B3CF-5EE6F3D8175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9EC3-6AAE-420B-B8D1-035744F3D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FA93-A3CA-41BD-B3CF-5EE6F3D8175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9EC3-6AAE-420B-B8D1-035744F3D5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FA93-A3CA-41BD-B3CF-5EE6F3D8175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9EC3-6AAE-420B-B8D1-035744F3D58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FA93-A3CA-41BD-B3CF-5EE6F3D8175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9EC3-6AAE-420B-B8D1-035744F3D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FA93-A3CA-41BD-B3CF-5EE6F3D8175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9EC3-6AAE-420B-B8D1-035744F3D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FA93-A3CA-41BD-B3CF-5EE6F3D8175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9EC3-6AAE-420B-B8D1-035744F3D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FA93-A3CA-41BD-B3CF-5EE6F3D8175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9EC3-6AAE-420B-B8D1-035744F3D5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62FA93-A3CA-41BD-B3CF-5EE6F3D8175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E29EC3-6AAE-420B-B8D1-035744F3D5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oksite.ru/enciklopedia/clothes/49.jpg" TargetMode="External"/><Relationship Id="rId3" Type="http://schemas.openxmlformats.org/officeDocument/2006/relationships/hyperlink" Target="http://im4.asset.yvimg.kz/userimages/ikazah_1/qN72of4S3zI93dM3J7qRy5o0Bx52Db.jpg" TargetMode="External"/><Relationship Id="rId7" Type="http://schemas.openxmlformats.org/officeDocument/2006/relationships/hyperlink" Target="http://www.cirota.ru/forum/images/102/102068.jpeg" TargetMode="External"/><Relationship Id="rId2" Type="http://schemas.openxmlformats.org/officeDocument/2006/relationships/hyperlink" Target="http://ib3.keep4u.ru/b/2012/12/30/7a/7a3e776b582fe6fca1f5f05adb2d127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attach/c/1/56/826/56826622_1269317206_5.jpg" TargetMode="External"/><Relationship Id="rId11" Type="http://schemas.openxmlformats.org/officeDocument/2006/relationships/hyperlink" Target="http://img12.proshkolu.ru/content/media/pic/std/5000000/4117000/4116150-606a84f13b0b11d0.jpg" TargetMode="External"/><Relationship Id="rId5" Type="http://schemas.openxmlformats.org/officeDocument/2006/relationships/hyperlink" Target="http://www.greenmama.ru/dn_images/01/41/58/86/12080716929103504.gif" TargetMode="External"/><Relationship Id="rId10" Type="http://schemas.openxmlformats.org/officeDocument/2006/relationships/hyperlink" Target="http://www.vorle.ru/user/pic28329472.jpg" TargetMode="External"/><Relationship Id="rId4" Type="http://schemas.openxmlformats.org/officeDocument/2006/relationships/hyperlink" Target="http://idioms.chat.ru/03/pix/100.gif" TargetMode="External"/><Relationship Id="rId9" Type="http://schemas.openxmlformats.org/officeDocument/2006/relationships/hyperlink" Target="http://apetrovich.ru/img_m/articles_m/June/20/rubacha05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122/37405885.231/0_969d6_65ea8d_L" TargetMode="External"/><Relationship Id="rId2" Type="http://schemas.openxmlformats.org/officeDocument/2006/relationships/hyperlink" Target="http://sob.znate.ru/tw_files2/urls_3/30/d-29071/29071_html_m18ad196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club.ua/images/koncurs/b/foto_14782.jpg" TargetMode="External"/><Relationship Id="rId5" Type="http://schemas.openxmlformats.org/officeDocument/2006/relationships/hyperlink" Target="http://www.passion.ru/sites/passion.ru/files/content/images/s_article/15656/mainimage/0209b_20_0.jpg" TargetMode="External"/><Relationship Id="rId4" Type="http://schemas.openxmlformats.org/officeDocument/2006/relationships/hyperlink" Target="http://s011.radikal.ru/i317/1112/c8/3501e1c58a23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8640"/>
            <a:ext cx="7920880" cy="6264696"/>
          </a:xfrm>
        </p:spPr>
        <p:txBody>
          <a:bodyPr>
            <a:normAutofit fontScale="92500" lnSpcReduction="10000"/>
          </a:bodyPr>
          <a:lstStyle/>
          <a:p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sz="8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Фразеологизмы</a:t>
            </a:r>
          </a:p>
          <a:p>
            <a:pPr algn="r"/>
            <a:endParaRPr lang="ru-RU" sz="1800" b="1" i="1" dirty="0" smtClean="0">
              <a:solidFill>
                <a:schemeClr val="tx1"/>
              </a:solidFill>
            </a:endParaRPr>
          </a:p>
          <a:p>
            <a:endParaRPr lang="ru-RU" sz="1800" b="1" i="1" dirty="0">
              <a:solidFill>
                <a:schemeClr val="tx1"/>
              </a:solidFill>
            </a:endParaRPr>
          </a:p>
          <a:p>
            <a:pPr algn="r"/>
            <a:endParaRPr lang="ru-RU" sz="1800" b="1" i="1" dirty="0" smtClean="0">
              <a:solidFill>
                <a:schemeClr val="tx1"/>
              </a:solidFill>
            </a:endParaRPr>
          </a:p>
          <a:p>
            <a:pPr algn="r"/>
            <a:endParaRPr lang="ru-RU" sz="1800" b="1" i="1" dirty="0">
              <a:solidFill>
                <a:schemeClr val="tx1"/>
              </a:solidFill>
            </a:endParaRPr>
          </a:p>
          <a:p>
            <a:pPr algn="r"/>
            <a:endParaRPr lang="ru-RU" sz="1800" b="1" i="1" dirty="0" smtClean="0">
              <a:solidFill>
                <a:schemeClr val="tx1"/>
              </a:solidFill>
            </a:endParaRPr>
          </a:p>
          <a:p>
            <a:pPr algn="r"/>
            <a:endParaRPr lang="ru-RU" sz="1800" b="1" i="1" dirty="0">
              <a:solidFill>
                <a:schemeClr val="tx1"/>
              </a:solidFill>
            </a:endParaRPr>
          </a:p>
          <a:p>
            <a:pPr algn="r"/>
            <a:endParaRPr lang="ru-RU" sz="1800" b="1" i="1" dirty="0" smtClean="0">
              <a:solidFill>
                <a:schemeClr val="tx1"/>
              </a:solidFill>
            </a:endParaRPr>
          </a:p>
          <a:p>
            <a:pPr algn="r"/>
            <a:endParaRPr lang="ru-RU" sz="1800" b="1" i="1" dirty="0">
              <a:solidFill>
                <a:schemeClr val="tx1"/>
              </a:solidFill>
            </a:endParaRPr>
          </a:p>
          <a:p>
            <a:pPr algn="r"/>
            <a:endParaRPr lang="ru-RU" sz="1800" b="1" i="1" dirty="0" smtClean="0">
              <a:solidFill>
                <a:schemeClr val="tx1"/>
              </a:solidFill>
            </a:endParaRPr>
          </a:p>
          <a:p>
            <a:pPr algn="r"/>
            <a:endParaRPr lang="ru-RU" sz="1800" b="1" i="1" dirty="0">
              <a:solidFill>
                <a:schemeClr val="tx1"/>
              </a:solidFill>
            </a:endParaRPr>
          </a:p>
          <a:p>
            <a:pPr algn="r"/>
            <a:r>
              <a:rPr lang="ru-RU" sz="1800" b="1" i="1" smtClean="0">
                <a:solidFill>
                  <a:schemeClr val="tx1"/>
                </a:solidFill>
              </a:rPr>
              <a:t>УМК Школа </a:t>
            </a:r>
            <a:r>
              <a:rPr lang="ru-RU" sz="1800" b="1" i="1" dirty="0" smtClean="0">
                <a:solidFill>
                  <a:schemeClr val="tx1"/>
                </a:solidFill>
              </a:rPr>
              <a:t>России, Русский язык</a:t>
            </a:r>
          </a:p>
          <a:p>
            <a:pPr algn="r"/>
            <a:r>
              <a:rPr lang="ru-RU" sz="1800" b="1" i="1" dirty="0" smtClean="0">
                <a:solidFill>
                  <a:schemeClr val="tx1"/>
                </a:solidFill>
              </a:rPr>
              <a:t>3 класс (</a:t>
            </a:r>
            <a:r>
              <a:rPr lang="ru-RU" sz="1800" b="1" i="1" dirty="0" err="1" smtClean="0">
                <a:solidFill>
                  <a:schemeClr val="tx1"/>
                </a:solidFill>
              </a:rPr>
              <a:t>Канакина</a:t>
            </a:r>
            <a:r>
              <a:rPr lang="ru-RU" sz="1800" b="1" i="1" dirty="0" smtClean="0">
                <a:solidFill>
                  <a:schemeClr val="tx1"/>
                </a:solidFill>
              </a:rPr>
              <a:t>, Горецкий)</a:t>
            </a:r>
          </a:p>
          <a:p>
            <a:pPr algn="r"/>
            <a:r>
              <a:rPr lang="ru-RU" sz="1800" b="1" i="1" dirty="0" smtClean="0">
                <a:solidFill>
                  <a:schemeClr val="tx1"/>
                </a:solidFill>
              </a:rPr>
              <a:t>Составила: Соколова Нина Олеговна</a:t>
            </a:r>
          </a:p>
          <a:p>
            <a:pPr algn="r"/>
            <a:r>
              <a:rPr lang="ru-RU" sz="1800" b="1" i="1" dirty="0" smtClean="0">
                <a:solidFill>
                  <a:schemeClr val="tx1"/>
                </a:solidFill>
              </a:rPr>
              <a:t>Учитель начальных классов 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</a:p>
          <a:p>
            <a:pPr algn="r"/>
            <a:endParaRPr lang="ru-RU" sz="5400" b="1" i="1" dirty="0" smtClean="0">
              <a:solidFill>
                <a:srgbClr val="FF0000"/>
              </a:solidFill>
            </a:endParaRPr>
          </a:p>
          <a:p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3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66936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496944" cy="5865832"/>
          </a:xfrm>
        </p:spPr>
        <p:txBody>
          <a:bodyPr>
            <a:normAutofit/>
          </a:bodyPr>
          <a:lstStyle/>
          <a:p>
            <a:endParaRPr lang="ru-RU" sz="3600" dirty="0" smtClean="0">
              <a:latin typeface="Comic Sans MS" panose="030F0702030302020204" pitchFamily="66" charset="0"/>
            </a:endParaRPr>
          </a:p>
          <a:p>
            <a:r>
              <a:rPr lang="ru-RU" sz="3600" b="1" dirty="0" smtClean="0">
                <a:latin typeface="Comic Sans MS" panose="030F0702030302020204" pitchFamily="66" charset="0"/>
              </a:rPr>
              <a:t>встань передо мной, как лист перед травой.</a:t>
            </a:r>
          </a:p>
          <a:p>
            <a:r>
              <a:rPr lang="ru-RU" sz="3600" b="1" dirty="0">
                <a:latin typeface="Comic Sans MS" panose="030F0702030302020204" pitchFamily="66" charset="0"/>
              </a:rPr>
              <a:t> </a:t>
            </a:r>
            <a:r>
              <a:rPr lang="ru-RU" sz="3600" b="1" dirty="0" smtClean="0">
                <a:latin typeface="Comic Sans MS" panose="030F0702030302020204" pitchFamily="66" charset="0"/>
              </a:rPr>
              <a:t>рожки да ножки.</a:t>
            </a:r>
          </a:p>
          <a:p>
            <a:r>
              <a:rPr lang="ru-RU" sz="3600" b="1" dirty="0">
                <a:latin typeface="Comic Sans MS" panose="030F0702030302020204" pitchFamily="66" charset="0"/>
              </a:rPr>
              <a:t> </a:t>
            </a:r>
            <a:r>
              <a:rPr lang="ru-RU" sz="3600" b="1" dirty="0" smtClean="0">
                <a:latin typeface="Comic Sans MS" panose="030F0702030302020204" pitchFamily="66" charset="0"/>
              </a:rPr>
              <a:t>битый небитого везет.</a:t>
            </a:r>
          </a:p>
          <a:p>
            <a:r>
              <a:rPr lang="ru-RU" sz="3600" b="1" dirty="0">
                <a:latin typeface="Comic Sans MS" panose="030F0702030302020204" pitchFamily="66" charset="0"/>
              </a:rPr>
              <a:t> </a:t>
            </a:r>
            <a:r>
              <a:rPr lang="ru-RU" sz="3600" b="1" dirty="0" smtClean="0">
                <a:latin typeface="Comic Sans MS" panose="030F0702030302020204" pitchFamily="66" charset="0"/>
              </a:rPr>
              <a:t>по щучьему велению.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59735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424936" cy="5577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Найди фразеологизм:</a:t>
            </a:r>
          </a:p>
          <a:p>
            <a:pPr marL="45720" indent="0">
              <a:buNone/>
            </a:pPr>
            <a:endParaRPr lang="ru-RU" sz="2800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45720" indent="0" algn="ctr">
              <a:buNone/>
            </a:pP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Не умеет дятел петь</a:t>
            </a:r>
          </a:p>
          <a:p>
            <a:pPr marL="45720" indent="0" algn="ctr">
              <a:buNone/>
            </a:pP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Нет у дятла слуха</a:t>
            </a:r>
          </a:p>
          <a:p>
            <a:pPr marL="45720" indent="0" algn="ctr">
              <a:buNone/>
            </a:pP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Говорят ему медведь</a:t>
            </a:r>
          </a:p>
          <a:p>
            <a:pPr marL="45720" indent="0" algn="ctr">
              <a:buNone/>
            </a:pP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Наступил на ухо.</a:t>
            </a:r>
            <a:endParaRPr lang="ru-RU" sz="48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8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66936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496944" cy="6048672"/>
          </a:xfrm>
        </p:spPr>
        <p:txBody>
          <a:bodyPr/>
          <a:lstStyle/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Вешать нос - грустить</a:t>
            </a:r>
          </a:p>
        </p:txBody>
      </p:sp>
      <p:pic>
        <p:nvPicPr>
          <p:cNvPr id="3074" name="Picture 2" descr="C:\Users\Школа\Desktop\фразеологизм\120807169291035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597666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59735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568952" cy="6120680"/>
          </a:xfrm>
        </p:spPr>
        <p:txBody>
          <a:bodyPr>
            <a:normAutofit lnSpcReduction="10000"/>
          </a:bodyPr>
          <a:lstStyle/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Глаза разбегаются - много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Школа\Desktop\фразеологизм\1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19268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2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59735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568952" cy="6120680"/>
          </a:xfrm>
        </p:spPr>
        <p:txBody>
          <a:bodyPr/>
          <a:lstStyle/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r>
              <a:rPr lang="ru-RU" sz="2800" dirty="0" smtClean="0">
                <a:latin typeface="Comic Sans MS" panose="030F0702030302020204" pitchFamily="66" charset="0"/>
              </a:rPr>
              <a:t>Задирать нос – хвастаться, обижаться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67240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1"/>
            <a:ext cx="4200128" cy="280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59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85800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80920" cy="5649808"/>
          </a:xfrm>
        </p:spPr>
        <p:txBody>
          <a:bodyPr/>
          <a:lstStyle/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r>
              <a:rPr lang="ru-RU" sz="2800" dirty="0" smtClean="0">
                <a:latin typeface="Comic Sans MS" panose="030F0702030302020204" pitchFamily="66" charset="0"/>
              </a:rPr>
              <a:t>Носить на руках - любить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696744" cy="50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71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85800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640960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latin typeface="Comic Sans MS" panose="030F0702030302020204" pitchFamily="66" charset="0"/>
              </a:rPr>
              <a:t>Подбери синонимы:</a:t>
            </a:r>
          </a:p>
          <a:p>
            <a:pPr marL="45720" indent="0">
              <a:buNone/>
            </a:pPr>
            <a:endParaRPr lang="ru-RU" sz="2800" dirty="0" smtClean="0">
              <a:latin typeface="Comic Sans MS" panose="030F0702030302020204" pitchFamily="66" charset="0"/>
            </a:endParaRPr>
          </a:p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золотые руки</a:t>
            </a:r>
          </a:p>
          <a:p>
            <a:pPr marL="45720" indent="0" algn="r">
              <a:buNone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м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астер на все руки</a:t>
            </a:r>
          </a:p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бить баклуши</a:t>
            </a:r>
          </a:p>
          <a:p>
            <a:pPr marL="45720" indent="0" algn="r">
              <a:buNone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л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одыря гонять</a:t>
            </a:r>
          </a:p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капля в море</a:t>
            </a:r>
          </a:p>
          <a:p>
            <a:pPr marL="45720" indent="0" algn="r">
              <a:buNone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к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от наплакал</a:t>
            </a:r>
          </a:p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один на один</a:t>
            </a:r>
          </a:p>
          <a:p>
            <a:pPr marL="45720" indent="0" algn="r">
              <a:buNone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с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глазу на глаз</a:t>
            </a:r>
          </a:p>
          <a:p>
            <a:endParaRPr lang="ru-RU" sz="28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868818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568952" cy="58658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latin typeface="Comic Sans MS" panose="030F0702030302020204" pitchFamily="66" charset="0"/>
              </a:rPr>
              <a:t>Подберите антонимы:</a:t>
            </a:r>
          </a:p>
          <a:p>
            <a:pPr marL="45720" indent="0">
              <a:buNone/>
            </a:pPr>
            <a:endParaRPr lang="ru-RU" sz="2800" dirty="0" smtClean="0">
              <a:latin typeface="Comic Sans MS" panose="030F0702030302020204" pitchFamily="66" charset="0"/>
            </a:endParaRPr>
          </a:p>
          <a:p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заварить кашу</a:t>
            </a:r>
          </a:p>
          <a:p>
            <a:pPr marL="45720" indent="0" algn="r">
              <a:buNone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р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асхлебывать кашу</a:t>
            </a:r>
          </a:p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засучить рукава</a:t>
            </a:r>
          </a:p>
          <a:p>
            <a:pPr marL="45720" indent="0" algn="r">
              <a:buNone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пустя рукава</a:t>
            </a: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2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3289" y="7389440"/>
            <a:ext cx="6512511" cy="936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784976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en-US" sz="4400" dirty="0" smtClean="0">
              <a:latin typeface="Comic Sans MS" panose="030F0702030302020204" pitchFamily="66" charset="0"/>
            </a:endParaRPr>
          </a:p>
          <a:p>
            <a:pPr marL="45720" indent="0" algn="ctr">
              <a:buNone/>
            </a:pPr>
            <a:endParaRPr lang="en-US" sz="4400" dirty="0">
              <a:latin typeface="Comic Sans MS" panose="030F0702030302020204" pitchFamily="66" charset="0"/>
            </a:endParaRPr>
          </a:p>
          <a:p>
            <a:pPr marL="45720" indent="0" algn="ctr">
              <a:buNone/>
            </a:pPr>
            <a:r>
              <a:rPr lang="en-US" sz="4400" dirty="0" smtClean="0">
                <a:latin typeface="Comic Sans MS" panose="030F0702030302020204" pitchFamily="66" charset="0"/>
              </a:rPr>
              <a:t>S</a:t>
            </a:r>
            <a:r>
              <a:rPr lang="ru-RU" sz="4400" dirty="0" err="1" smtClean="0">
                <a:latin typeface="Comic Sans MS" panose="030F0702030302020204" pitchFamily="66" charset="0"/>
              </a:rPr>
              <a:t>сг</a:t>
            </a:r>
            <a:r>
              <a:rPr lang="en-US" sz="4400" dirty="0" err="1" smtClean="0">
                <a:latin typeface="Comic Sans MS" panose="030F0702030302020204" pitchFamily="66" charset="0"/>
              </a:rPr>
              <a:t>vr</a:t>
            </a:r>
            <a:r>
              <a:rPr lang="ru-RU" sz="4400" dirty="0" err="1" smtClean="0">
                <a:latin typeface="Comic Sans MS" panose="030F0702030302020204" pitchFamily="66" charset="0"/>
              </a:rPr>
              <a:t>ул</a:t>
            </a:r>
            <a:r>
              <a:rPr lang="en-US" sz="4400" dirty="0" err="1" smtClean="0">
                <a:latin typeface="Comic Sans MS" panose="030F0702030302020204" pitchFamily="66" charset="0"/>
              </a:rPr>
              <a:t>huj</a:t>
            </a:r>
            <a:r>
              <a:rPr lang="ru-RU" sz="4400" dirty="0" smtClean="0">
                <a:latin typeface="Comic Sans MS" panose="030F0702030302020204" pitchFamily="66" charset="0"/>
              </a:rPr>
              <a:t>ь</a:t>
            </a:r>
            <a:r>
              <a:rPr lang="en-US" sz="4400" dirty="0" err="1" smtClean="0">
                <a:latin typeface="Comic Sans MS" panose="030F0702030302020204" pitchFamily="66" charset="0"/>
              </a:rPr>
              <a:t>dol</a:t>
            </a:r>
            <a:r>
              <a:rPr lang="ru-RU" sz="4400" dirty="0" smtClean="0">
                <a:latin typeface="Comic Sans MS" panose="030F0702030302020204" pitchFamily="66" charset="0"/>
              </a:rPr>
              <a:t>к</a:t>
            </a:r>
            <a:r>
              <a:rPr lang="en-US" sz="4400" dirty="0" err="1" smtClean="0">
                <a:latin typeface="Comic Sans MS" panose="030F0702030302020204" pitchFamily="66" charset="0"/>
              </a:rPr>
              <a:t>i</a:t>
            </a:r>
            <a:r>
              <a:rPr lang="ru-RU" sz="4400" dirty="0" smtClean="0">
                <a:latin typeface="Comic Sans MS" panose="030F0702030302020204" pitchFamily="66" charset="0"/>
              </a:rPr>
              <a:t>и</a:t>
            </a:r>
            <a:r>
              <a:rPr lang="en-US" sz="4400" dirty="0" err="1" smtClean="0">
                <a:latin typeface="Comic Sans MS" panose="030F0702030302020204" pitchFamily="66" charset="0"/>
              </a:rPr>
              <a:t>dau</a:t>
            </a:r>
            <a:r>
              <a:rPr lang="ru-RU" sz="4400" dirty="0" smtClean="0">
                <a:latin typeface="Comic Sans MS" panose="030F0702030302020204" pitchFamily="66" charset="0"/>
              </a:rPr>
              <a:t>н</a:t>
            </a:r>
            <a:r>
              <a:rPr lang="en-US" sz="4400" dirty="0" smtClean="0">
                <a:latin typeface="Comic Sans MS" panose="030F0702030302020204" pitchFamily="66" charset="0"/>
              </a:rPr>
              <a:t>n</a:t>
            </a:r>
            <a:r>
              <a:rPr lang="ru-RU" sz="4400" dirty="0" smtClean="0">
                <a:latin typeface="Comic Sans MS" panose="030F0702030302020204" pitchFamily="66" charset="0"/>
              </a:rPr>
              <a:t>н</a:t>
            </a:r>
            <a:r>
              <a:rPr lang="en-US" sz="4400" dirty="0" err="1" smtClean="0">
                <a:latin typeface="Comic Sans MS" panose="030F0702030302020204" pitchFamily="66" charset="0"/>
              </a:rPr>
              <a:t>qw</a:t>
            </a:r>
            <a:r>
              <a:rPr lang="ru-RU" sz="4400" dirty="0" smtClean="0">
                <a:latin typeface="Comic Sans MS" panose="030F0702030302020204" pitchFamily="66" charset="0"/>
              </a:rPr>
              <a:t>о</a:t>
            </a:r>
            <a:r>
              <a:rPr lang="en-US" sz="4400" dirty="0" smtClean="0">
                <a:latin typeface="Comic Sans MS" panose="030F0702030302020204" pitchFamily="66" charset="0"/>
              </a:rPr>
              <a:t>z</a:t>
            </a:r>
            <a:r>
              <a:rPr lang="ru-RU" sz="4400" dirty="0" smtClean="0">
                <a:latin typeface="Comic Sans MS" panose="030F0702030302020204" pitchFamily="66" charset="0"/>
              </a:rPr>
              <a:t>с</a:t>
            </a:r>
            <a:r>
              <a:rPr lang="en-US" sz="4400" dirty="0" smtClean="0">
                <a:latin typeface="Comic Sans MS" panose="030F0702030302020204" pitchFamily="66" charset="0"/>
              </a:rPr>
              <a:t>s</a:t>
            </a:r>
            <a:endParaRPr lang="ru-RU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525344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496944" cy="5904656"/>
          </a:xfrm>
        </p:spPr>
        <p:txBody>
          <a:bodyPr/>
          <a:lstStyle/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Заруби на носу - запомни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120680" cy="504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9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31520"/>
            <a:ext cx="8928992" cy="593784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Фразеологизм</a:t>
            </a:r>
          </a:p>
          <a:p>
            <a:r>
              <a:rPr lang="ru-RU" sz="3200" dirty="0" smtClean="0">
                <a:latin typeface="Comic Sans MS" panose="030F0702030302020204" pitchFamily="66" charset="0"/>
              </a:rPr>
              <a:t> </a:t>
            </a:r>
            <a:r>
              <a:rPr lang="ru-RU" sz="5400" dirty="0">
                <a:latin typeface="Comic Sans MS" panose="030F0702030302020204" pitchFamily="66" charset="0"/>
              </a:rPr>
              <a:t>устойчивое выражение </a:t>
            </a:r>
            <a:endParaRPr lang="ru-RU" sz="5400" dirty="0" smtClean="0">
              <a:latin typeface="Comic Sans MS" panose="030F0702030302020204" pitchFamily="66" charset="0"/>
            </a:endParaRPr>
          </a:p>
          <a:p>
            <a:r>
              <a:rPr lang="ru-RU" sz="5400" dirty="0">
                <a:latin typeface="Comic Sans MS" panose="030F0702030302020204" pitchFamily="66" charset="0"/>
              </a:rPr>
              <a:t>крылатое выражение</a:t>
            </a:r>
            <a:endParaRPr lang="ru-RU" sz="5400" dirty="0" smtClean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ru-RU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741368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6480720"/>
          </a:xfrm>
        </p:spPr>
        <p:txBody>
          <a:bodyPr/>
          <a:lstStyle/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Водить за нос - обманывать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7702"/>
            <a:ext cx="7316048" cy="531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12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868818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568952" cy="6264696"/>
          </a:xfrm>
        </p:spPr>
        <p:txBody>
          <a:bodyPr/>
          <a:lstStyle/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Летит стрелой - быстро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888432" cy="29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38670"/>
            <a:ext cx="4128120" cy="275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21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669360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6048672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/>
          </a:p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sz="2400" dirty="0">
              <a:latin typeface="Comic Sans MS" panose="030F0702030302020204" pitchFamily="66" charset="0"/>
            </a:endParaRPr>
          </a:p>
          <a:p>
            <a:pPr marL="45720" indent="0" algn="r">
              <a:buNone/>
            </a:pPr>
            <a:endParaRPr lang="ru-RU" sz="2400" dirty="0" smtClean="0">
              <a:latin typeface="Comic Sans MS" panose="030F0702030302020204" pitchFamily="66" charset="0"/>
            </a:endParaRPr>
          </a:p>
          <a:p>
            <a:pPr marL="45720" indent="0" algn="r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Родился в рубашке - счастливый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77461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4474468" cy="335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35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381328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496944" cy="6741368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ib3.keep4u.ru/b/2012/12/30/7a/7a3e776b582fe6fca1f5f05adb2d1278.jpg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im4.asset.yvimg.kz/userimages/ikazah_1/qN72of4S3zI93dM3J7qRy5o0Bx52Db.jpg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idioms.chat.ru/03/pix/100.gif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www.greenmama.ru/dn_images/01/41/58/86/12080716929103504.gif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img1.liveinternet.ru/images/attach/c/1/56/826/56826622_1269317206_5.jpg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www.cirota.ru/forum/images/102/102068.jpeg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www.booksite.ru/enciklopedia/clothes/49.jpg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apetrovich.ru/img_m/articles_m/June/20/rubacha05.jpg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www.vorle.ru/user/pic28329472.jpg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img12.proshkolu.ru/content/media/pic/std/5000000/4117000/4116150-606a84f13b0b11d0.jpg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6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864874"/>
            <a:ext cx="6512511" cy="5019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648072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sob.znate.ru/tw_files2/urls_3/30/d-29071/29071_html_m18ad1962.jpg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img-fotki.yandex.ru/get/4122/37405885.231/0_969d6_65ea8d_L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s011.radikal.ru/i317/1112/c8/3501e1c58a23.jpg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www.passion.ru/sites/passion.ru/files/content/images/s_article/15656/mainimage/0209b_20_0.jpg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www.bookclub.ua/images/koncurs/b/foto_14782.jpg</a:t>
            </a: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2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957392"/>
            <a:ext cx="6512511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424936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b="1" u="sng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Фразеологизмы: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Имеют значение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Нельзя вставить новые слова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Делают речь яркой, выразительной, точной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Выполняют в речи роль слова, называют все, что нас окружает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Точные выражения, сочетания слов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Их нельзя толковать прямо</a:t>
            </a:r>
          </a:p>
          <a:p>
            <a:pPr marL="45720" indent="0">
              <a:buNone/>
            </a:pPr>
            <a:endParaRPr lang="ru-RU" sz="32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2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381328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548680"/>
            <a:ext cx="7704856" cy="58326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Замени одним словом: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 час по одной ложке </a:t>
            </a:r>
          </a:p>
          <a:p>
            <a:pPr marL="45720" indent="0" algn="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– 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медленно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Рукой подать </a:t>
            </a:r>
          </a:p>
          <a:p>
            <a:pPr marL="45720" indent="0" algn="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– 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близко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Повесить нос </a:t>
            </a:r>
          </a:p>
          <a:p>
            <a:pPr marL="45720" indent="0" algn="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– 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грустить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Один, два и обчелся </a:t>
            </a:r>
          </a:p>
          <a:p>
            <a:pPr marL="45720" indent="0" algn="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 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мало</a:t>
            </a:r>
            <a:endParaRPr lang="ru-RU" sz="3200" b="1" u="sng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85800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20688"/>
            <a:ext cx="8208912" cy="56886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>
                <a:latin typeface="Comic Sans MS" panose="030F0702030302020204" pitchFamily="66" charset="0"/>
              </a:rPr>
              <a:t>Замени фразеологизмом:</a:t>
            </a:r>
          </a:p>
          <a:p>
            <a:pPr marL="45720" indent="0">
              <a:buNone/>
            </a:pPr>
            <a:endParaRPr lang="ru-RU" sz="32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Как говорят об очень худом человеке</a:t>
            </a:r>
          </a:p>
          <a:p>
            <a:pPr marL="45720" indent="0" algn="r"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(кожа да кости)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Как говорят об удачливом, счастливом человеке</a:t>
            </a:r>
          </a:p>
          <a:p>
            <a:pPr marL="45720" indent="0" algn="r"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(в рубашке родился)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741368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80920" cy="54337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Возникновение фразеологизмов.</a:t>
            </a:r>
          </a:p>
          <a:p>
            <a:pPr marL="45720" indent="0">
              <a:buNone/>
            </a:pPr>
            <a:endParaRPr lang="ru-RU" sz="3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Школа\Desktop\фразеологизм\0008-013-Na-Rusi-osnovnoj-odezhdoj-dlja-zhenschin-byl-sarafan-i-sorochka-s-vyshivk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54902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кола\Desktop\фразеологизм\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216264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Школа\Desktop\фразеологизм\56826622_1269317206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1739102" cy="41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77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59735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24936" cy="6120680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 smtClean="0">
                <a:latin typeface="Comic Sans MS" panose="030F0702030302020204" pitchFamily="66" charset="0"/>
              </a:rPr>
              <a:t>За домом, едва пожелтела трава, два брата рубили дрова. Один это делал спустя рукава, другой засучив рукава.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C:\Users\Школа\Desktop\фразеологизм\1020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00808"/>
            <a:ext cx="39932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8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525344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352928" cy="5577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Длина рукава достигала длины:</a:t>
            </a:r>
          </a:p>
          <a:p>
            <a:pPr marL="45720" indent="0">
              <a:buNone/>
            </a:pPr>
            <a:endParaRPr lang="ru-RU" sz="4000" dirty="0" smtClean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4000" dirty="0" smtClean="0">
                <a:latin typeface="Comic Sans MS" panose="030F0702030302020204" pitchFamily="66" charset="0"/>
              </a:rPr>
              <a:t>У мужчин до 95 см.</a:t>
            </a:r>
          </a:p>
          <a:p>
            <a:r>
              <a:rPr lang="ru-RU" sz="4000" dirty="0" smtClean="0">
                <a:latin typeface="Comic Sans MS" panose="030F0702030302020204" pitchFamily="66" charset="0"/>
              </a:rPr>
              <a:t>У женщин до 140 см.</a:t>
            </a:r>
            <a:endParaRPr lang="ru-RU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453336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496944" cy="5904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Закончите фразы:</a:t>
            </a:r>
          </a:p>
          <a:p>
            <a:pPr marL="45720" indent="0">
              <a:buNone/>
            </a:pPr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поди туда – не знаю куда…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скоро сказка сказывается……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это все присказка……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кому вершки, а ……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324</TotalTime>
  <Words>373</Words>
  <Application>Microsoft Office PowerPoint</Application>
  <PresentationFormat>Экран (4:3)</PresentationFormat>
  <Paragraphs>210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Школа</dc:creator>
  <cp:lastModifiedBy>Школа</cp:lastModifiedBy>
  <cp:revision>22</cp:revision>
  <dcterms:created xsi:type="dcterms:W3CDTF">2014-11-27T10:56:20Z</dcterms:created>
  <dcterms:modified xsi:type="dcterms:W3CDTF">2014-12-01T20:59:04Z</dcterms:modified>
</cp:coreProperties>
</file>