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4" r:id="rId3"/>
    <p:sldId id="266" r:id="rId4"/>
    <p:sldId id="265" r:id="rId5"/>
    <p:sldId id="257" r:id="rId6"/>
    <p:sldId id="258" r:id="rId7"/>
    <p:sldId id="259" r:id="rId8"/>
    <p:sldId id="260" r:id="rId9"/>
    <p:sldId id="261" r:id="rId10"/>
    <p:sldId id="262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2012-2013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1 группа (высокая)</c:v>
                </c:pt>
                <c:pt idx="1">
                  <c:v>2 группа (стабильная)</c:v>
                </c:pt>
                <c:pt idx="2">
                  <c:v>3 группа (группа риска)</c:v>
                </c:pt>
                <c:pt idx="3">
                  <c:v>4 группа (беда)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2013-2014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1 группа (высокая)</c:v>
                </c:pt>
                <c:pt idx="1">
                  <c:v>2 группа (стабильная)</c:v>
                </c:pt>
                <c:pt idx="2">
                  <c:v>3 группа (группа риска)</c:v>
                </c:pt>
                <c:pt idx="3">
                  <c:v>4 группа (беда)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</c:v>
                </c:pt>
                <c:pt idx="1">
                  <c:v>13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axId val="80493952"/>
        <c:axId val="80638336"/>
      </c:barChart>
      <c:catAx>
        <c:axId val="80493952"/>
        <c:scaling>
          <c:orientation val="minMax"/>
        </c:scaling>
        <c:axPos val="b"/>
        <c:tickLblPos val="nextTo"/>
        <c:crossAx val="80638336"/>
        <c:crosses val="autoZero"/>
        <c:auto val="1"/>
        <c:lblAlgn val="ctr"/>
        <c:lblOffset val="100"/>
      </c:catAx>
      <c:valAx>
        <c:axId val="80638336"/>
        <c:scaling>
          <c:orientation val="minMax"/>
        </c:scaling>
        <c:axPos val="l"/>
        <c:majorGridlines/>
        <c:numFmt formatCode="General" sourceLinked="1"/>
        <c:tickLblPos val="nextTo"/>
        <c:crossAx val="8049395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ВН</c:v>
                </c:pt>
              </c:strCache>
            </c:strRef>
          </c:tx>
          <c:dLbls>
            <c:showVal val="1"/>
          </c:dLbls>
          <c:cat>
            <c:strRef>
              <c:f>Лист1!$A$2:$A$13</c:f>
              <c:strCache>
                <c:ptCount val="12"/>
                <c:pt idx="0">
                  <c:v>ориентация в окр.мире</c:v>
                </c:pt>
                <c:pt idx="1">
                  <c:v>восприятие формы</c:v>
                </c:pt>
                <c:pt idx="2">
                  <c:v>внимание. Распред.и переключ.</c:v>
                </c:pt>
                <c:pt idx="3">
                  <c:v>концентрация внимания</c:v>
                </c:pt>
                <c:pt idx="4">
                  <c:v>пространст.отношения</c:v>
                </c:pt>
                <c:pt idx="5">
                  <c:v>слуховая память</c:v>
                </c:pt>
                <c:pt idx="6">
                  <c:v>зрительная память</c:v>
                </c:pt>
                <c:pt idx="7">
                  <c:v>сравнение. Обощение</c:v>
                </c:pt>
                <c:pt idx="8">
                  <c:v>образно-лог.мышление</c:v>
                </c:pt>
                <c:pt idx="9">
                  <c:v>мелкая моторика</c:v>
                </c:pt>
                <c:pt idx="10">
                  <c:v>воображение</c:v>
                </c:pt>
                <c:pt idx="11">
                  <c:v>граф.диктант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0</c:v>
                </c:pt>
                <c:pt idx="2">
                  <c:v>12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высокий</c:v>
                </c:pt>
              </c:strCache>
            </c:strRef>
          </c:tx>
          <c:dLbls>
            <c:showVal val="1"/>
          </c:dLbls>
          <c:cat>
            <c:strRef>
              <c:f>Лист1!$A$2:$A$13</c:f>
              <c:strCache>
                <c:ptCount val="12"/>
                <c:pt idx="0">
                  <c:v>ориентация в окр.мире</c:v>
                </c:pt>
                <c:pt idx="1">
                  <c:v>восприятие формы</c:v>
                </c:pt>
                <c:pt idx="2">
                  <c:v>внимание. Распред.и переключ.</c:v>
                </c:pt>
                <c:pt idx="3">
                  <c:v>концентрация внимания</c:v>
                </c:pt>
                <c:pt idx="4">
                  <c:v>пространст.отношения</c:v>
                </c:pt>
                <c:pt idx="5">
                  <c:v>слуховая память</c:v>
                </c:pt>
                <c:pt idx="6">
                  <c:v>зрительная память</c:v>
                </c:pt>
                <c:pt idx="7">
                  <c:v>сравнение. Обощение</c:v>
                </c:pt>
                <c:pt idx="8">
                  <c:v>образно-лог.мышление</c:v>
                </c:pt>
                <c:pt idx="9">
                  <c:v>мелкая моторика</c:v>
                </c:pt>
                <c:pt idx="10">
                  <c:v>воображение</c:v>
                </c:pt>
                <c:pt idx="11">
                  <c:v>граф.диктант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6</c:v>
                </c:pt>
                <c:pt idx="1">
                  <c:v>14</c:v>
                </c:pt>
                <c:pt idx="2">
                  <c:v>5</c:v>
                </c:pt>
                <c:pt idx="3">
                  <c:v>4</c:v>
                </c:pt>
                <c:pt idx="4">
                  <c:v>6</c:v>
                </c:pt>
                <c:pt idx="5">
                  <c:v>10</c:v>
                </c:pt>
                <c:pt idx="6">
                  <c:v>23</c:v>
                </c:pt>
                <c:pt idx="7">
                  <c:v>8</c:v>
                </c:pt>
                <c:pt idx="8">
                  <c:v>13</c:v>
                </c:pt>
                <c:pt idx="9">
                  <c:v>14</c:v>
                </c:pt>
                <c:pt idx="10">
                  <c:v>9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норма</c:v>
                </c:pt>
              </c:strCache>
            </c:strRef>
          </c:tx>
          <c:dLbls>
            <c:showVal val="1"/>
          </c:dLbls>
          <c:cat>
            <c:strRef>
              <c:f>Лист1!$A$2:$A$13</c:f>
              <c:strCache>
                <c:ptCount val="12"/>
                <c:pt idx="0">
                  <c:v>ориентация в окр.мире</c:v>
                </c:pt>
                <c:pt idx="1">
                  <c:v>восприятие формы</c:v>
                </c:pt>
                <c:pt idx="2">
                  <c:v>внимание. Распред.и переключ.</c:v>
                </c:pt>
                <c:pt idx="3">
                  <c:v>концентрация внимания</c:v>
                </c:pt>
                <c:pt idx="4">
                  <c:v>пространст.отношения</c:v>
                </c:pt>
                <c:pt idx="5">
                  <c:v>слуховая память</c:v>
                </c:pt>
                <c:pt idx="6">
                  <c:v>зрительная память</c:v>
                </c:pt>
                <c:pt idx="7">
                  <c:v>сравнение. Обощение</c:v>
                </c:pt>
                <c:pt idx="8">
                  <c:v>образно-лог.мышление</c:v>
                </c:pt>
                <c:pt idx="9">
                  <c:v>мелкая моторика</c:v>
                </c:pt>
                <c:pt idx="10">
                  <c:v>воображение</c:v>
                </c:pt>
                <c:pt idx="11">
                  <c:v>граф.диктант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15</c:v>
                </c:pt>
                <c:pt idx="1">
                  <c:v>3</c:v>
                </c:pt>
                <c:pt idx="2">
                  <c:v>9</c:v>
                </c:pt>
                <c:pt idx="3">
                  <c:v>21</c:v>
                </c:pt>
                <c:pt idx="4">
                  <c:v>16</c:v>
                </c:pt>
                <c:pt idx="5">
                  <c:v>15</c:v>
                </c:pt>
                <c:pt idx="6">
                  <c:v>0</c:v>
                </c:pt>
                <c:pt idx="7">
                  <c:v>16</c:v>
                </c:pt>
                <c:pt idx="8">
                  <c:v>9</c:v>
                </c:pt>
                <c:pt idx="9">
                  <c:v>2</c:v>
                </c:pt>
                <c:pt idx="10">
                  <c:v>7</c:v>
                </c:pt>
                <c:pt idx="11">
                  <c:v>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низкий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ориентация в окр.мире</c:v>
                </c:pt>
                <c:pt idx="1">
                  <c:v>восприятие формы</c:v>
                </c:pt>
                <c:pt idx="2">
                  <c:v>внимание. Распред.и переключ.</c:v>
                </c:pt>
                <c:pt idx="3">
                  <c:v>концентрация внимания</c:v>
                </c:pt>
                <c:pt idx="4">
                  <c:v>пространст.отношения</c:v>
                </c:pt>
                <c:pt idx="5">
                  <c:v>слуховая память</c:v>
                </c:pt>
                <c:pt idx="6">
                  <c:v>зрительная память</c:v>
                </c:pt>
                <c:pt idx="7">
                  <c:v>сравнение. Обощение</c:v>
                </c:pt>
                <c:pt idx="8">
                  <c:v>образно-лог.мышление</c:v>
                </c:pt>
                <c:pt idx="9">
                  <c:v>мелкая моторика</c:v>
                </c:pt>
                <c:pt idx="10">
                  <c:v>воображение</c:v>
                </c:pt>
                <c:pt idx="11">
                  <c:v>граф.диктант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4</c:v>
                </c:pt>
                <c:pt idx="11">
                  <c:v>2</c:v>
                </c:pt>
              </c:numCache>
            </c:numRef>
          </c:val>
        </c:ser>
        <c:axId val="107523072"/>
        <c:axId val="107537152"/>
      </c:barChart>
      <c:catAx>
        <c:axId val="107523072"/>
        <c:scaling>
          <c:orientation val="minMax"/>
        </c:scaling>
        <c:axPos val="b"/>
        <c:tickLblPos val="nextTo"/>
        <c:crossAx val="107537152"/>
        <c:crosses val="autoZero"/>
        <c:auto val="1"/>
        <c:lblAlgn val="ctr"/>
        <c:lblOffset val="100"/>
      </c:catAx>
      <c:valAx>
        <c:axId val="107537152"/>
        <c:scaling>
          <c:orientation val="minMax"/>
        </c:scaling>
        <c:axPos val="l"/>
        <c:majorGridlines/>
        <c:numFmt formatCode="General" sourceLinked="1"/>
        <c:tickLblPos val="nextTo"/>
        <c:crossAx val="10752307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236F9-C3A6-4E11-B8D6-3C14B6A9B3FB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A923E-4031-4BB9-A716-E0B25BF01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A923E-4031-4BB9-A716-E0B25BF01D6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2A6DA-3F51-4154-995A-1EE1C1A5D7F7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BCBFCF-4553-4C52-AB76-4E815FA14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286544" cy="114300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Предшкольная подготовка.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1428736"/>
            <a:ext cx="6500858" cy="1857388"/>
          </a:xfrm>
        </p:spPr>
        <p:txBody>
          <a:bodyPr/>
          <a:lstStyle/>
          <a:p>
            <a:r>
              <a:rPr lang="ru-RU" i="1" dirty="0" smtClean="0"/>
              <a:t>Детские годы- это горы, с которых река берет начало и где определяет свое направление.</a:t>
            </a:r>
          </a:p>
          <a:p>
            <a:pPr algn="r"/>
            <a:r>
              <a:rPr lang="ru-RU" i="1" dirty="0" smtClean="0"/>
              <a:t>Ян Корчак</a:t>
            </a:r>
          </a:p>
          <a:p>
            <a:endParaRPr lang="ru-RU" dirty="0"/>
          </a:p>
        </p:txBody>
      </p:sp>
      <p:pic>
        <p:nvPicPr>
          <p:cNvPr id="4" name="Содержимое 3" descr="sc152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571744"/>
            <a:ext cx="5214974" cy="34744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297370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 4.9%</a:t>
            </a:r>
            <a:r>
              <a:rPr lang="ru-RU" sz="1800" dirty="0" smtClean="0"/>
              <a:t> - часто поднимают руку, а при ответе молчат.</a:t>
            </a:r>
            <a:br>
              <a:rPr lang="ru-RU" sz="1800" dirty="0" smtClean="0"/>
            </a:br>
            <a:r>
              <a:rPr lang="ru-RU" sz="1800" b="1" dirty="0" smtClean="0"/>
              <a:t>Возможные 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отсутствие восприятия себя, как школьника;</a:t>
            </a:r>
            <a:br>
              <a:rPr lang="ru-RU" sz="1800" dirty="0" smtClean="0"/>
            </a:br>
            <a:r>
              <a:rPr lang="ru-RU" sz="1800" dirty="0" smtClean="0"/>
              <a:t>- заниженная самооценка;</a:t>
            </a:r>
            <a:br>
              <a:rPr lang="ru-RU" sz="1800" dirty="0" smtClean="0"/>
            </a:br>
            <a:r>
              <a:rPr lang="ru-RU" sz="1800" dirty="0" smtClean="0"/>
              <a:t>- трудности в семье;</a:t>
            </a:r>
            <a:br>
              <a:rPr lang="ru-RU" sz="1800" dirty="0" smtClean="0"/>
            </a:br>
            <a:r>
              <a:rPr lang="ru-RU" sz="1800" dirty="0" smtClean="0"/>
              <a:t>- внутреннее стрессовое состояние;</a:t>
            </a:r>
            <a:br>
              <a:rPr lang="ru-RU" sz="1800" dirty="0" smtClean="0"/>
            </a:br>
            <a:r>
              <a:rPr lang="ru-RU" sz="1800" dirty="0" smtClean="0"/>
              <a:t>- индивидуально-типологические особенности.</a:t>
            </a:r>
            <a:br>
              <a:rPr lang="ru-RU" sz="1800" dirty="0" smtClean="0"/>
            </a:br>
            <a:r>
              <a:rPr lang="ru-RU" sz="1800" dirty="0" smtClean="0"/>
              <a:t>        </a:t>
            </a:r>
            <a:r>
              <a:rPr lang="ru-RU" sz="1800" b="1" dirty="0" smtClean="0"/>
              <a:t>0,97%</a:t>
            </a:r>
            <a:r>
              <a:rPr lang="ru-RU" sz="1800" dirty="0" smtClean="0"/>
              <a:t> - комментируют оценки и поведение учителя своими замечаниями.</a:t>
            </a:r>
            <a:br>
              <a:rPr lang="ru-RU" sz="1800" dirty="0" smtClean="0"/>
            </a:br>
            <a:r>
              <a:rPr lang="ru-RU" sz="1800" b="1" dirty="0" smtClean="0"/>
              <a:t>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слабое развитие ориентировки в пространстве</a:t>
            </a:r>
            <a:br>
              <a:rPr lang="ru-RU" sz="1800" dirty="0" smtClean="0"/>
            </a:br>
            <a:r>
              <a:rPr lang="ru-RU" sz="1800" dirty="0" smtClean="0"/>
              <a:t>- низкий уровень речевого образного мышления и самоконтроля.</a:t>
            </a:r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Результаты диагностики по </a:t>
            </a:r>
            <a:r>
              <a:rPr lang="ru-RU" sz="3200" dirty="0" err="1" smtClean="0"/>
              <a:t>Екжановой</a:t>
            </a:r>
            <a:r>
              <a:rPr lang="ru-RU" sz="3200" dirty="0" smtClean="0"/>
              <a:t> (учащиеся 1 класса)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02113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BCBFCF-4553-4C52-AB76-4E815FA1487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03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Первичная диагностика уровня готовности детей к школе (2012-2013)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52209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BCBFCF-4553-4C52-AB76-4E815FA1487F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696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готовность к школе?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5257800"/>
          </a:xfrm>
        </p:spPr>
        <p:txBody>
          <a:bodyPr>
            <a:normAutofit/>
          </a:bodyPr>
          <a:lstStyle/>
          <a:p>
            <a:r>
              <a:rPr lang="ru-RU" dirty="0" smtClean="0"/>
              <a:t>Поступление детей в школу- переломный момент в жизни ребенка, переход к новому образу жизни и условию деятельности, новому положению в обществе, новым взаимоотношениям со взрослыми и сверстниками.</a:t>
            </a:r>
            <a:endParaRPr lang="ru-RU" dirty="0"/>
          </a:p>
        </p:txBody>
      </p:sp>
      <p:pic>
        <p:nvPicPr>
          <p:cNvPr id="7" name="Содержимое 6" descr="8967812762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286248" y="1643050"/>
            <a:ext cx="4086244" cy="4086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357214"/>
            <a:ext cx="7467600" cy="614366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  Представители зарубежной психологии (</a:t>
            </a:r>
            <a:r>
              <a:rPr lang="ru-RU" sz="1800" dirty="0" err="1" smtClean="0"/>
              <a:t>А.Анастази</a:t>
            </a:r>
            <a:r>
              <a:rPr lang="ru-RU" sz="1800" dirty="0" smtClean="0"/>
              <a:t>, </a:t>
            </a:r>
            <a:r>
              <a:rPr lang="ru-RU" sz="1800" dirty="0" err="1" smtClean="0"/>
              <a:t>Я.йирасек</a:t>
            </a:r>
            <a:r>
              <a:rPr lang="ru-RU" sz="1800" dirty="0" smtClean="0"/>
              <a:t>, </a:t>
            </a:r>
            <a:r>
              <a:rPr lang="ru-RU" sz="1800" dirty="0" err="1" smtClean="0"/>
              <a:t>С.Штрембел</a:t>
            </a:r>
            <a:r>
              <a:rPr lang="ru-RU" sz="1800" dirty="0" smtClean="0"/>
              <a:t>) </a:t>
            </a:r>
            <a:r>
              <a:rPr lang="ru-RU" sz="1800" dirty="0" err="1" smtClean="0"/>
              <a:t>раасматривали</a:t>
            </a:r>
            <a:r>
              <a:rPr lang="ru-RU" sz="1800" dirty="0" smtClean="0"/>
              <a:t> проблему в аспекте школьной зрелости. Отечественные психологи (</a:t>
            </a:r>
            <a:r>
              <a:rPr lang="ru-RU" sz="1800" dirty="0" err="1" smtClean="0"/>
              <a:t>Л.С.Выготский</a:t>
            </a:r>
            <a:r>
              <a:rPr lang="ru-RU" sz="1800" dirty="0" smtClean="0"/>
              <a:t>, </a:t>
            </a:r>
            <a:r>
              <a:rPr lang="ru-RU" sz="1800" dirty="0" err="1" smtClean="0"/>
              <a:t>Д.Б.Эльконин</a:t>
            </a:r>
            <a:r>
              <a:rPr lang="ru-RU" sz="1800" dirty="0" smtClean="0"/>
              <a:t>, </a:t>
            </a:r>
            <a:r>
              <a:rPr lang="ru-RU" sz="1800" dirty="0" err="1" smtClean="0"/>
              <a:t>Л.Божович</a:t>
            </a:r>
            <a:r>
              <a:rPr lang="ru-RU" sz="1800" dirty="0" smtClean="0"/>
              <a:t>) делали акцент на теоретическую разработку вопроса.</a:t>
            </a:r>
            <a:br>
              <a:rPr lang="ru-RU" sz="1800" dirty="0" smtClean="0"/>
            </a:br>
            <a:r>
              <a:rPr lang="ru-RU" sz="1800" dirty="0" smtClean="0"/>
              <a:t>   Л.С. </a:t>
            </a:r>
            <a:r>
              <a:rPr lang="ru-RU" sz="1800" dirty="0" err="1" smtClean="0"/>
              <a:t>Выготский</a:t>
            </a:r>
            <a:r>
              <a:rPr lang="ru-RU" sz="1800" dirty="0" smtClean="0"/>
              <a:t> указывал, что готовность к школе определяется умением ребенка обобщать и дифференцировать в необходимых категориях предметы и явления окружающего мира.</a:t>
            </a:r>
            <a:br>
              <a:rPr lang="ru-RU" sz="1800" dirty="0" smtClean="0"/>
            </a:br>
            <a:r>
              <a:rPr lang="ru-RU" sz="1800" dirty="0" smtClean="0"/>
              <a:t>   </a:t>
            </a:r>
            <a:r>
              <a:rPr lang="ru-RU" sz="1800" dirty="0" err="1" smtClean="0"/>
              <a:t>Л.И.Божович</a:t>
            </a:r>
            <a:r>
              <a:rPr lang="ru-RU" sz="1800" dirty="0" smtClean="0"/>
              <a:t> представляла готовность к школе как комплексную характеристику, включающую определенный уровень мыслительной деятельности, познавательных интересов, готовности к произвольной регуляции познавательной деятельности и социальной позиции школьника.</a:t>
            </a:r>
            <a:br>
              <a:rPr lang="ru-RU" sz="1800" dirty="0" smtClean="0"/>
            </a:br>
            <a:r>
              <a:rPr lang="ru-RU" sz="1800" dirty="0" smtClean="0"/>
              <a:t>   А.И.Запорожец также выделял особенности мотивации, уровень развития познавательной и аналитико-синтетической деятельности и степень сформированности механизмов волевой регуляции как целостную систему готовности ребенка к школьному обучению. 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показатели психологической готовности.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marL="457200" indent="-457200">
              <a:buNone/>
            </a:pPr>
            <a:r>
              <a:rPr lang="ru-RU" dirty="0" smtClean="0"/>
              <a:t>- Интеллектуальная готовность ребенка к школе;</a:t>
            </a:r>
          </a:p>
          <a:p>
            <a:pPr marL="457200" indent="-457200">
              <a:buNone/>
            </a:pPr>
            <a:r>
              <a:rPr lang="ru-RU" dirty="0" smtClean="0"/>
              <a:t>- Личностная готовность ребенка к школе;</a:t>
            </a:r>
          </a:p>
          <a:p>
            <a:pPr marL="457200" indent="-457200">
              <a:buNone/>
            </a:pPr>
            <a:r>
              <a:rPr lang="ru-RU" dirty="0" smtClean="0"/>
              <a:t>- Социально- психологическая (коммуникативная) готовность ребенка к школе.</a:t>
            </a:r>
            <a:endParaRPr lang="ru-RU" dirty="0"/>
          </a:p>
        </p:txBody>
      </p:sp>
      <p:pic>
        <p:nvPicPr>
          <p:cNvPr id="7" name="Рисунок 6" descr="mndalkteb.GIF"/>
          <p:cNvPicPr>
            <a:picLocks noChangeAspect="1"/>
          </p:cNvPicPr>
          <p:nvPr/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5786446" y="3423286"/>
            <a:ext cx="1857378" cy="28108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5857916"/>
          </a:xfrm>
        </p:spPr>
        <p:txBody>
          <a:bodyPr>
            <a:noAutofit/>
          </a:bodyPr>
          <a:lstStyle/>
          <a:p>
            <a:r>
              <a:rPr lang="ru-RU" sz="1600" dirty="0" smtClean="0"/>
              <a:t>  </a:t>
            </a:r>
            <a:r>
              <a:rPr lang="ru-RU" sz="1600" b="1" dirty="0" smtClean="0"/>
              <a:t>20%</a:t>
            </a:r>
            <a:r>
              <a:rPr lang="ru-RU" sz="1600" dirty="0" smtClean="0"/>
              <a:t> - пропуски букв в письменных работах.</a:t>
            </a:r>
            <a:br>
              <a:rPr lang="ru-RU" sz="1600" dirty="0" smtClean="0"/>
            </a:br>
            <a:r>
              <a:rPr lang="ru-RU" sz="1600" b="1" dirty="0" smtClean="0"/>
              <a:t>Причины: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- низкий уровень развития фонематического слуха;</a:t>
            </a:r>
            <a:br>
              <a:rPr lang="ru-RU" sz="1600" dirty="0" smtClean="0"/>
            </a:br>
            <a:r>
              <a:rPr lang="ru-RU" sz="1600" dirty="0" smtClean="0"/>
              <a:t>- слабая концентрация внимания;</a:t>
            </a:r>
            <a:br>
              <a:rPr lang="ru-RU" sz="1600" dirty="0" smtClean="0"/>
            </a:br>
            <a:r>
              <a:rPr lang="ru-RU" sz="1600" dirty="0" smtClean="0"/>
              <a:t>- </a:t>
            </a:r>
            <a:r>
              <a:rPr lang="ru-RU" sz="1600" dirty="0" err="1" smtClean="0"/>
              <a:t>несформированность</a:t>
            </a:r>
            <a:r>
              <a:rPr lang="ru-RU" sz="1600" dirty="0" smtClean="0"/>
              <a:t> приемов самоконтроля;</a:t>
            </a:r>
            <a:br>
              <a:rPr lang="ru-RU" sz="1600" dirty="0" smtClean="0"/>
            </a:br>
            <a:r>
              <a:rPr lang="ru-RU" sz="1600" dirty="0" smtClean="0"/>
              <a:t>- индивидуально-типологические особенности личности.</a:t>
            </a:r>
            <a:br>
              <a:rPr lang="ru-RU" sz="1600" dirty="0" smtClean="0"/>
            </a:br>
            <a:r>
              <a:rPr lang="ru-RU" sz="1600" dirty="0" smtClean="0"/>
              <a:t>             </a:t>
            </a:r>
            <a:r>
              <a:rPr lang="ru-RU" sz="1600" b="1" dirty="0" smtClean="0"/>
              <a:t>19%</a:t>
            </a:r>
            <a:r>
              <a:rPr lang="ru-RU" sz="1600" dirty="0" smtClean="0"/>
              <a:t> - допуск орфографических ошибок.</a:t>
            </a:r>
            <a:br>
              <a:rPr lang="ru-RU" sz="1600" dirty="0" smtClean="0"/>
            </a:br>
            <a:r>
              <a:rPr lang="ru-RU" sz="1600" b="1" dirty="0" smtClean="0"/>
              <a:t>Возможные причины: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- низкий уровень развития произвольности;</a:t>
            </a:r>
            <a:br>
              <a:rPr lang="ru-RU" sz="1600" dirty="0" smtClean="0"/>
            </a:br>
            <a:r>
              <a:rPr lang="ru-RU" sz="1600" dirty="0" smtClean="0"/>
              <a:t>- низкий уровень объема внимания;</a:t>
            </a:r>
            <a:br>
              <a:rPr lang="ru-RU" sz="1600" dirty="0" smtClean="0"/>
            </a:br>
            <a:r>
              <a:rPr lang="ru-RU" sz="1600" dirty="0" smtClean="0"/>
              <a:t>- низкий уровень концентрации и устойчивости внимания.</a:t>
            </a:r>
            <a:br>
              <a:rPr lang="ru-RU" sz="1600" dirty="0" smtClean="0"/>
            </a:br>
            <a:r>
              <a:rPr lang="ru-RU" sz="1600" b="1" dirty="0" smtClean="0"/>
              <a:t>            17% -</a:t>
            </a:r>
            <a:r>
              <a:rPr lang="ru-RU" sz="1600" dirty="0" smtClean="0"/>
              <a:t> невнимательность и рассеянность.</a:t>
            </a:r>
            <a:br>
              <a:rPr lang="ru-RU" sz="1600" dirty="0" smtClean="0"/>
            </a:br>
            <a:r>
              <a:rPr lang="ru-RU" sz="1600" b="1" dirty="0" smtClean="0"/>
              <a:t>Причины: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- низкий уровень произвольности;</a:t>
            </a:r>
            <a:br>
              <a:rPr lang="ru-RU" sz="1600" dirty="0" smtClean="0"/>
            </a:br>
            <a:r>
              <a:rPr lang="ru-RU" sz="1600" dirty="0" smtClean="0"/>
              <a:t>- низкий уровень концентрации и устойчивости внимания.</a:t>
            </a:r>
            <a:br>
              <a:rPr lang="ru-RU" sz="1600" dirty="0" smtClean="0"/>
            </a:br>
            <a:r>
              <a:rPr lang="ru-RU" sz="1600" dirty="0" smtClean="0"/>
              <a:t>          </a:t>
            </a:r>
            <a:r>
              <a:rPr lang="ru-RU" sz="1600" b="1" dirty="0" smtClean="0"/>
              <a:t>14,8%</a:t>
            </a:r>
            <a:r>
              <a:rPr lang="ru-RU" sz="1600" dirty="0" smtClean="0"/>
              <a:t> - трудности при решении математических задач.</a:t>
            </a:r>
            <a:br>
              <a:rPr lang="ru-RU" sz="1600" dirty="0" smtClean="0"/>
            </a:br>
            <a:r>
              <a:rPr lang="ru-RU" sz="1600" b="1" dirty="0" smtClean="0"/>
              <a:t>Причины: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- плохо развито логическое мышление;</a:t>
            </a:r>
            <a:br>
              <a:rPr lang="ru-RU" sz="1600" dirty="0" smtClean="0"/>
            </a:br>
            <a:r>
              <a:rPr lang="ru-RU" sz="1600" dirty="0" smtClean="0"/>
              <a:t>- слабое понимание грамматических конструкций;</a:t>
            </a:r>
            <a:br>
              <a:rPr lang="ru-RU" sz="1600" dirty="0" smtClean="0"/>
            </a:br>
            <a:r>
              <a:rPr lang="ru-RU" sz="1600" dirty="0" smtClean="0"/>
              <a:t>- </a:t>
            </a:r>
            <a:r>
              <a:rPr lang="ru-RU" sz="1600" dirty="0" err="1" smtClean="0"/>
              <a:t>несформированность</a:t>
            </a:r>
            <a:r>
              <a:rPr lang="ru-RU" sz="1600" dirty="0" smtClean="0"/>
              <a:t> умения ориентироваться на систему признаков;</a:t>
            </a:r>
            <a:br>
              <a:rPr lang="ru-RU" sz="1600" dirty="0" smtClean="0"/>
            </a:br>
            <a:r>
              <a:rPr lang="ru-RU" sz="1600" dirty="0" smtClean="0"/>
              <a:t>- низкий уровень развития образного мышления.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7467600" cy="3511552"/>
          </a:xfrm>
        </p:spPr>
        <p:txBody>
          <a:bodyPr>
            <a:noAutofit/>
          </a:bodyPr>
          <a:lstStyle/>
          <a:p>
            <a:r>
              <a:rPr lang="ru-RU" sz="2000" dirty="0" smtClean="0"/>
              <a:t> </a:t>
            </a:r>
            <a:r>
              <a:rPr lang="ru-RU" sz="2000" b="1" dirty="0" smtClean="0"/>
              <a:t>13,5%</a:t>
            </a:r>
            <a:r>
              <a:rPr lang="ru-RU" sz="2000" dirty="0" smtClean="0"/>
              <a:t> - затруднения при </a:t>
            </a:r>
            <a:r>
              <a:rPr lang="ru-RU" sz="2000" dirty="0" err="1" smtClean="0"/>
              <a:t>пересказывании</a:t>
            </a:r>
            <a:r>
              <a:rPr lang="ru-RU" sz="2000" dirty="0" smtClean="0"/>
              <a:t> текста.</a:t>
            </a:r>
            <a:br>
              <a:rPr lang="ru-RU" sz="2000" dirty="0" smtClean="0"/>
            </a:br>
            <a:r>
              <a:rPr lang="ru-RU" sz="2000" b="1" dirty="0" smtClean="0"/>
              <a:t>Причины: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несформированность</a:t>
            </a:r>
            <a:r>
              <a:rPr lang="ru-RU" sz="2000" dirty="0" smtClean="0"/>
              <a:t> умения планировать свои действия;</a:t>
            </a:r>
            <a:br>
              <a:rPr lang="ru-RU" sz="2000" dirty="0" smtClean="0"/>
            </a:br>
            <a:r>
              <a:rPr lang="ru-RU" sz="2000" dirty="0" smtClean="0"/>
              <a:t>- слабое развитие логического запоминания;</a:t>
            </a:r>
            <a:br>
              <a:rPr lang="ru-RU" sz="2000" dirty="0" smtClean="0"/>
            </a:br>
            <a:r>
              <a:rPr lang="ru-RU" sz="2000" dirty="0" smtClean="0"/>
              <a:t>- низкий уровень речевого развития и образного мышления;</a:t>
            </a:r>
            <a:br>
              <a:rPr lang="ru-RU" sz="2000" dirty="0" smtClean="0"/>
            </a:br>
            <a:r>
              <a:rPr lang="ru-RU" sz="2000" dirty="0" smtClean="0"/>
              <a:t>- заниженная самооценка.</a:t>
            </a:r>
            <a:br>
              <a:rPr lang="ru-RU" sz="2000" dirty="0" smtClean="0"/>
            </a:br>
            <a:r>
              <a:rPr lang="ru-RU" sz="2000" b="1" dirty="0" smtClean="0"/>
              <a:t>       13,1%</a:t>
            </a:r>
            <a:r>
              <a:rPr lang="ru-RU" sz="2000" dirty="0" smtClean="0"/>
              <a:t> - неусидчивость.</a:t>
            </a:r>
            <a:br>
              <a:rPr lang="ru-RU" sz="2000" dirty="0" smtClean="0"/>
            </a:br>
            <a:r>
              <a:rPr lang="ru-RU" sz="2000" b="1" dirty="0" smtClean="0"/>
              <a:t>Причины: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низкий уровень развития произвольности;</a:t>
            </a:r>
            <a:br>
              <a:rPr lang="ru-RU" sz="2000" dirty="0" smtClean="0"/>
            </a:br>
            <a:r>
              <a:rPr lang="ru-RU" sz="2000" dirty="0" smtClean="0"/>
              <a:t>- индивидуально-типологические особенности личности;</a:t>
            </a:r>
            <a:br>
              <a:rPr lang="ru-RU" sz="2000" dirty="0" smtClean="0"/>
            </a:br>
            <a:r>
              <a:rPr lang="ru-RU" sz="2000" dirty="0" smtClean="0"/>
              <a:t>-  низкий уровень развития волевой сферы.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65456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</a:t>
            </a:r>
            <a:r>
              <a:rPr lang="ru-RU" sz="1800" b="1" dirty="0" smtClean="0"/>
              <a:t>12,7%</a:t>
            </a:r>
            <a:r>
              <a:rPr lang="ru-RU" sz="1800" dirty="0" smtClean="0"/>
              <a:t> - трудности в понимании объяснения учителя с первого раза.</a:t>
            </a:r>
            <a:br>
              <a:rPr lang="ru-RU" sz="1800" dirty="0" smtClean="0"/>
            </a:br>
            <a:r>
              <a:rPr lang="ru-RU" sz="1800" b="1" dirty="0" smtClean="0"/>
              <a:t>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слабая концентрация внимания; 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dirty="0" err="1" smtClean="0"/>
              <a:t>несформированность</a:t>
            </a:r>
            <a:r>
              <a:rPr lang="ru-RU" sz="1800" dirty="0" smtClean="0"/>
              <a:t> приемов учебной деятельности;</a:t>
            </a:r>
            <a:br>
              <a:rPr lang="ru-RU" sz="1800" dirty="0" smtClean="0"/>
            </a:br>
            <a:r>
              <a:rPr lang="ru-RU" sz="1800" dirty="0" smtClean="0"/>
              <a:t>- низкая степень восприятия и произвольности.</a:t>
            </a:r>
            <a:br>
              <a:rPr lang="ru-RU" sz="1800" dirty="0" smtClean="0"/>
            </a:br>
            <a:r>
              <a:rPr lang="ru-RU" sz="1800" b="1" dirty="0" smtClean="0"/>
              <a:t>          11,5%</a:t>
            </a:r>
            <a:r>
              <a:rPr lang="ru-RU" sz="1800" dirty="0" smtClean="0"/>
              <a:t> - грязь в тетради.</a:t>
            </a:r>
            <a:br>
              <a:rPr lang="ru-RU" sz="1800" dirty="0" smtClean="0"/>
            </a:br>
            <a:r>
              <a:rPr lang="ru-RU" sz="1800" b="1" dirty="0" smtClean="0"/>
              <a:t>Возможные 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слабое развитие мелкой моторики пальцев рук;</a:t>
            </a:r>
            <a:br>
              <a:rPr lang="ru-RU" sz="1800" dirty="0" smtClean="0"/>
            </a:br>
            <a:r>
              <a:rPr lang="ru-RU" sz="1800" dirty="0" smtClean="0"/>
              <a:t>- недостаточный объем внимания.</a:t>
            </a:r>
            <a:br>
              <a:rPr lang="ru-RU" sz="1800" dirty="0" smtClean="0"/>
            </a:br>
            <a:r>
              <a:rPr lang="ru-RU" sz="1800" b="1" dirty="0" smtClean="0"/>
              <a:t>         10,2%</a:t>
            </a:r>
            <a:r>
              <a:rPr lang="ru-RU" sz="1800" dirty="0" smtClean="0"/>
              <a:t> - плохо знают таблицу сложения (умножения).</a:t>
            </a:r>
            <a:br>
              <a:rPr lang="ru-RU" sz="1800" dirty="0" smtClean="0"/>
            </a:br>
            <a:r>
              <a:rPr lang="ru-RU" sz="1800" b="1" dirty="0" smtClean="0"/>
              <a:t>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низкий уровень развития механической и долговременной памяти;</a:t>
            </a:r>
            <a:br>
              <a:rPr lang="ru-RU" sz="1800" dirty="0" smtClean="0"/>
            </a:br>
            <a:r>
              <a:rPr lang="ru-RU" sz="1800" dirty="0" smtClean="0"/>
              <a:t>- слабая концентрация внимания; 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dirty="0" err="1" smtClean="0"/>
              <a:t>несформированность</a:t>
            </a:r>
            <a:r>
              <a:rPr lang="ru-RU" sz="1800" dirty="0" smtClean="0"/>
              <a:t> приемов учебной деятельности.</a:t>
            </a:r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54692"/>
          </a:xfrm>
        </p:spPr>
        <p:txBody>
          <a:bodyPr>
            <a:noAutofit/>
          </a:bodyPr>
          <a:lstStyle/>
          <a:p>
            <a:r>
              <a:rPr lang="ru-RU" sz="1800" dirty="0" smtClean="0"/>
              <a:t>  </a:t>
            </a:r>
            <a:r>
              <a:rPr lang="ru-RU" sz="1800" b="1" dirty="0" smtClean="0"/>
              <a:t>9,6%</a:t>
            </a:r>
            <a:r>
              <a:rPr lang="ru-RU" sz="1800" dirty="0" smtClean="0"/>
              <a:t> - не справляются с заданиями для самостоятельной работы.</a:t>
            </a:r>
            <a:br>
              <a:rPr lang="ru-RU" sz="1800" dirty="0" smtClean="0"/>
            </a:br>
            <a:r>
              <a:rPr lang="ru-RU" sz="1800" b="1" dirty="0" smtClean="0"/>
              <a:t>Причины: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dirty="0" err="1" smtClean="0"/>
              <a:t>несформированность</a:t>
            </a:r>
            <a:r>
              <a:rPr lang="ru-RU" sz="1800" dirty="0" smtClean="0"/>
              <a:t> приемов учебной деятельности;</a:t>
            </a:r>
            <a:br>
              <a:rPr lang="ru-RU" sz="1800" dirty="0" smtClean="0"/>
            </a:br>
            <a:r>
              <a:rPr lang="ru-RU" sz="1800" dirty="0" smtClean="0"/>
              <a:t>- низкий уровень развития произвольности.</a:t>
            </a:r>
            <a:br>
              <a:rPr lang="ru-RU" sz="1800" dirty="0" smtClean="0"/>
            </a:br>
            <a:r>
              <a:rPr lang="ru-RU" sz="1800" b="1" dirty="0" smtClean="0"/>
              <a:t>          9,5%</a:t>
            </a:r>
            <a:r>
              <a:rPr lang="ru-RU" sz="1800" dirty="0" smtClean="0"/>
              <a:t> - постоянно забывают дома учебные предметы.</a:t>
            </a:r>
            <a:br>
              <a:rPr lang="ru-RU" sz="1800" dirty="0" smtClean="0"/>
            </a:br>
            <a:r>
              <a:rPr lang="ru-RU" sz="1800" b="1" dirty="0" smtClean="0"/>
              <a:t>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низкий уровень развития произвольности;</a:t>
            </a:r>
            <a:br>
              <a:rPr lang="ru-RU" sz="1800" dirty="0" smtClean="0"/>
            </a:br>
            <a:r>
              <a:rPr lang="ru-RU" sz="1800" dirty="0" smtClean="0"/>
              <a:t>- низкий уровень концентрации и устойчивости внимания.</a:t>
            </a:r>
            <a:br>
              <a:rPr lang="ru-RU" sz="1800" dirty="0" smtClean="0"/>
            </a:br>
            <a:r>
              <a:rPr lang="ru-RU" sz="1800" b="1" dirty="0" smtClean="0"/>
              <a:t>Основная причина</a:t>
            </a:r>
            <a:r>
              <a:rPr lang="ru-RU" sz="1800" dirty="0" smtClean="0"/>
              <a:t> – высокая эмоциональная нестабильность, повышенная импульсивность.</a:t>
            </a:r>
            <a:br>
              <a:rPr lang="ru-RU" sz="1800" dirty="0" smtClean="0"/>
            </a:br>
            <a:r>
              <a:rPr lang="ru-RU" sz="1800" dirty="0" smtClean="0"/>
              <a:t>           </a:t>
            </a:r>
            <a:r>
              <a:rPr lang="ru-RU" sz="1800" b="1" dirty="0" smtClean="0"/>
              <a:t>8,7%</a:t>
            </a:r>
            <a:r>
              <a:rPr lang="ru-RU" sz="1800" dirty="0" smtClean="0"/>
              <a:t> - плохо списывают с доски.</a:t>
            </a:r>
            <a:br>
              <a:rPr lang="ru-RU" sz="1800" dirty="0" smtClean="0"/>
            </a:br>
            <a:r>
              <a:rPr lang="ru-RU" sz="1800" b="1" dirty="0" smtClean="0"/>
              <a:t>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неумение работать по образцу.</a:t>
            </a:r>
            <a:br>
              <a:rPr lang="ru-RU" sz="1800" dirty="0" smtClean="0"/>
            </a:br>
            <a:r>
              <a:rPr lang="ru-RU" sz="1800" b="1" dirty="0" smtClean="0"/>
              <a:t>          8,5%</a:t>
            </a:r>
            <a:r>
              <a:rPr lang="ru-RU" sz="1800" dirty="0" smtClean="0"/>
              <a:t> - дома выполняют задания хорошо, в классе справляются плохо.</a:t>
            </a:r>
            <a:br>
              <a:rPr lang="ru-RU" sz="1800" dirty="0" smtClean="0"/>
            </a:br>
            <a:r>
              <a:rPr lang="ru-RU" sz="1800" b="1" dirty="0" smtClean="0"/>
              <a:t>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низкая скорость протекания психических процессов;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dirty="0" err="1" smtClean="0"/>
              <a:t>несформированность</a:t>
            </a:r>
            <a:r>
              <a:rPr lang="ru-RU" sz="1800" dirty="0" smtClean="0"/>
              <a:t> приемов учебной деятельности;</a:t>
            </a:r>
            <a:br>
              <a:rPr lang="ru-RU" sz="1800" dirty="0" smtClean="0"/>
            </a:br>
            <a:r>
              <a:rPr lang="ru-RU" sz="1800" dirty="0" smtClean="0"/>
              <a:t>- низкий уровень развития произвольности.</a:t>
            </a:r>
            <a:endParaRPr lang="ru-RU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564357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6,9% -</a:t>
            </a:r>
            <a:r>
              <a:rPr lang="ru-RU" sz="1800" dirty="0" smtClean="0"/>
              <a:t> любое задание приходиться повторять несколько раз, прежде чем ученик начнет его выполнять.</a:t>
            </a:r>
            <a:br>
              <a:rPr lang="ru-RU" sz="1800" dirty="0" smtClean="0"/>
            </a:br>
            <a:r>
              <a:rPr lang="ru-RU" sz="1800" b="1" dirty="0" smtClean="0"/>
              <a:t>Возможные 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низкий уровень развития произвольности;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dirty="0" err="1" smtClean="0"/>
              <a:t>несформированность</a:t>
            </a:r>
            <a:r>
              <a:rPr lang="ru-RU" sz="1800" dirty="0" smtClean="0"/>
              <a:t> навыка выполнять задания по устной инструкции взрослого.</a:t>
            </a:r>
            <a:br>
              <a:rPr lang="ru-RU" sz="1800" dirty="0" smtClean="0"/>
            </a:br>
            <a:r>
              <a:rPr lang="ru-RU" sz="1800" b="1" dirty="0" smtClean="0"/>
              <a:t>         6,4%</a:t>
            </a:r>
            <a:r>
              <a:rPr lang="ru-RU" sz="1800" dirty="0" smtClean="0"/>
              <a:t> - постоянно переспрашивают.</a:t>
            </a:r>
            <a:br>
              <a:rPr lang="ru-RU" sz="1800" dirty="0" smtClean="0"/>
            </a:br>
            <a:r>
              <a:rPr lang="ru-RU" sz="1800" b="1" dirty="0" smtClean="0"/>
              <a:t>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низкий уровень объема внимания;</a:t>
            </a:r>
            <a:br>
              <a:rPr lang="ru-RU" sz="1800" dirty="0" smtClean="0"/>
            </a:br>
            <a:r>
              <a:rPr lang="ru-RU" sz="1800" dirty="0" smtClean="0"/>
              <a:t>- низкий уровень концентрации и устойчивости внимания;</a:t>
            </a:r>
            <a:br>
              <a:rPr lang="ru-RU" sz="1800" dirty="0" smtClean="0"/>
            </a:br>
            <a:r>
              <a:rPr lang="ru-RU" sz="1800" dirty="0" smtClean="0"/>
              <a:t>- низкий уровень развития переключения внимания;</a:t>
            </a:r>
            <a:br>
              <a:rPr lang="ru-RU" sz="1800" dirty="0" smtClean="0"/>
            </a:br>
            <a:r>
              <a:rPr lang="ru-RU" sz="1800" dirty="0" smtClean="0"/>
              <a:t> - низкий уровень развития кратковременной памяти;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dirty="0" err="1" smtClean="0"/>
              <a:t>несформированность</a:t>
            </a:r>
            <a:r>
              <a:rPr lang="ru-RU" sz="1800" dirty="0" smtClean="0"/>
              <a:t> умения принять учебную задачу.</a:t>
            </a:r>
            <a:br>
              <a:rPr lang="ru-RU" sz="1800" dirty="0" smtClean="0"/>
            </a:br>
            <a:r>
              <a:rPr lang="ru-RU" sz="1800" b="1" dirty="0" smtClean="0"/>
              <a:t>          5,5%</a:t>
            </a:r>
            <a:r>
              <a:rPr lang="ru-RU" sz="1800" dirty="0" smtClean="0"/>
              <a:t> - плохо ориентируются в тетради.</a:t>
            </a:r>
            <a:br>
              <a:rPr lang="ru-RU" sz="1800" dirty="0" smtClean="0"/>
            </a:br>
            <a:r>
              <a:rPr lang="ru-RU" sz="1800" b="1" dirty="0" smtClean="0"/>
              <a:t>Причины: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низкий уровень восприятия и ориентировки в пространстве;</a:t>
            </a:r>
            <a:br>
              <a:rPr lang="ru-RU" sz="1800" dirty="0" smtClean="0"/>
            </a:br>
            <a:r>
              <a:rPr lang="ru-RU" sz="1800" dirty="0" smtClean="0"/>
              <a:t>- слабое развитие мелкой мускулатуры кистей рук.</a:t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</TotalTime>
  <Words>219</Words>
  <Application>Microsoft Office PowerPoint</Application>
  <PresentationFormat>Экран (4:3)</PresentationFormat>
  <Paragraphs>21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 Предшкольная подготовка. </vt:lpstr>
      <vt:lpstr>Что такое готовность к школе?</vt:lpstr>
      <vt:lpstr>   Представители зарубежной психологии (А.Анастази, Я.йирасек, С.Штрембел) раасматривали проблему в аспекте школьной зрелости. Отечественные психологи (Л.С.Выготский, Д.Б.Эльконин, Л.Божович) делали акцент на теоретическую разработку вопроса.    Л.С. Выготский указывал, что готовность к школе определяется умением ребенка обобщать и дифференцировать в необходимых категориях предметы и явления окружающего мира.    Л.И.Божович представляла готовность к школе как комплексную характеристику, включающую определенный уровень мыслительной деятельности, познавательных интересов, готовности к произвольной регуляции познавательной деятельности и социальной позиции школьника.    А.И.Запорожец также выделял особенности мотивации, уровень развития познавательной и аналитико-синтетической деятельности и степень сформированности механизмов волевой регуляции как целостную систему готовности ребенка к школьному обучению. </vt:lpstr>
      <vt:lpstr>Основные показатели психологической готовности.</vt:lpstr>
      <vt:lpstr>  20% - пропуски букв в письменных работах. Причины: - низкий уровень развития фонематического слуха; - слабая концентрация внимания; - несформированность приемов самоконтроля; - индивидуально-типологические особенности личности.              19% - допуск орфографических ошибок. Возможные причины: - низкий уровень развития произвольности; - низкий уровень объема внимания; - низкий уровень концентрации и устойчивости внимания.             17% - невнимательность и рассеянность. Причины: - низкий уровень произвольности; - низкий уровень концентрации и устойчивости внимания.           14,8% - трудности при решении математических задач. Причины: - плохо развито логическое мышление; - слабое понимание грамматических конструкций; - несформированность умения ориентироваться на систему признаков; - низкий уровень развития образного мышления. </vt:lpstr>
      <vt:lpstr> 13,5% - затруднения при пересказывании текста. Причины: - несформированность умения планировать свои действия; - слабое развитие логического запоминания; - низкий уровень речевого развития и образного мышления; - заниженная самооценка.        13,1% - неусидчивость. Причины: - низкий уровень развития произвольности; - индивидуально-типологические особенности личности; -  низкий уровень развития волевой сферы.</vt:lpstr>
      <vt:lpstr> 12,7% - трудности в понимании объяснения учителя с первого раза. Причины: - слабая концентрация внимания;  - несформированность приемов учебной деятельности; - низкая степень восприятия и произвольности.           11,5% - грязь в тетради. Возможные причины: - слабое развитие мелкой моторики пальцев рук; - недостаточный объем внимания.          10,2% - плохо знают таблицу сложения (умножения). Причины: - низкий уровень развития механической и долговременной памяти; - слабая концентрация внимания;  - несформированность приемов учебной деятельности.</vt:lpstr>
      <vt:lpstr>  9,6% - не справляются с заданиями для самостоятельной работы. Причины:  - несформированность приемов учебной деятельности; - низкий уровень развития произвольности.           9,5% - постоянно забывают дома учебные предметы. Причины: - низкий уровень развития произвольности; - низкий уровень концентрации и устойчивости внимания. Основная причина – высокая эмоциональная нестабильность, повышенная импульсивность.            8,7% - плохо списывают с доски. Причины: - неумение работать по образцу.           8,5% - дома выполняют задания хорошо, в классе справляются плохо. Причины: - низкая скорость протекания психических процессов; - несформированность приемов учебной деятельности; - низкий уровень развития произвольности.</vt:lpstr>
      <vt:lpstr>6,9% - любое задание приходиться повторять несколько раз, прежде чем ученик начнет его выполнять. Возможные причины: - низкий уровень развития произвольности; - несформированность навыка выполнять задания по устной инструкции взрослого.          6,4% - постоянно переспрашивают. Причины: - низкий уровень объема внимания; - низкий уровень концентрации и устойчивости внимания; - низкий уровень развития переключения внимания;  - низкий уровень развития кратковременной памяти; - несформированность умения принять учебную задачу.           5,5% - плохо ориентируются в тетради. Причины: - низкий уровень восприятия и ориентировки в пространстве; - слабое развитие мелкой мускулатуры кистей рук. </vt:lpstr>
      <vt:lpstr> 4.9% - часто поднимают руку, а при ответе молчат. Возможные причины: - отсутствие восприятия себя, как школьника; - заниженная самооценка; - трудности в семье; - внутреннее стрессовое состояние; - индивидуально-типологические особенности.         0,97% - комментируют оценки и поведение учителя своими замечаниями. Причины: - слабое развитие ориентировки в пространстве - низкий уровень речевого образного мышления и самоконтроля.</vt:lpstr>
      <vt:lpstr>Результаты диагностики по Екжановой (учащиеся 1 класса)</vt:lpstr>
      <vt:lpstr>Первичная диагностика уровня готовности детей к школе (2012-2013)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Предшкольная подготовка.</dc:title>
  <dc:creator>Admin</dc:creator>
  <cp:lastModifiedBy>настя</cp:lastModifiedBy>
  <cp:revision>10</cp:revision>
  <dcterms:created xsi:type="dcterms:W3CDTF">2013-08-17T11:01:45Z</dcterms:created>
  <dcterms:modified xsi:type="dcterms:W3CDTF">2014-09-24T18:07:31Z</dcterms:modified>
</cp:coreProperties>
</file>