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85" r:id="rId5"/>
    <p:sldId id="282" r:id="rId6"/>
    <p:sldId id="287" r:id="rId7"/>
    <p:sldId id="284" r:id="rId8"/>
    <p:sldId id="289" r:id="rId9"/>
    <p:sldId id="288" r:id="rId10"/>
    <p:sldId id="290" r:id="rId11"/>
    <p:sldId id="291" r:id="rId12"/>
    <p:sldId id="292" r:id="rId13"/>
    <p:sldId id="278" r:id="rId14"/>
    <p:sldId id="293" r:id="rId15"/>
    <p:sldId id="294" r:id="rId16"/>
    <p:sldId id="26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CCCC"/>
    <a:srgbClr val="FF0000"/>
    <a:srgbClr val="006600"/>
    <a:srgbClr val="66FFFF"/>
    <a:srgbClr val="99FFCC"/>
    <a:srgbClr val="CCFF33"/>
    <a:srgbClr val="FFCC99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191" autoAdjust="0"/>
    <p:restoredTop sz="94660"/>
  </p:normalViewPr>
  <p:slideViewPr>
    <p:cSldViewPr>
      <p:cViewPr>
        <p:scale>
          <a:sx n="55" d="100"/>
          <a:sy n="55" d="100"/>
        </p:scale>
        <p:origin x="-206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A67-2A21-47F4-9F40-C22DC18BA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E5F3A-1D21-47EE-81A7-F31855BA5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40E2-21F3-4BBD-AD6E-1AA1A3A43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E52A5-BB8D-4434-B827-41314C948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869AD-B641-4D35-96E6-59586C134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63C7-733C-4B67-8FBC-D64543096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038A-777E-4D14-B8A0-D8F68AEBC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799D-CF7E-4183-A0C1-9C64383E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1DC83-BA2A-4D53-A544-9290DE373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62501-EF2C-4506-8373-38688C9BA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D3CC2-0DBE-433E-92B8-C923E9640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70BC84-6091-4A74-8BA6-CF8BE5BA4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7a9a35c7-0a01-0180-017b-27126be54031/%5bNS-RUS_1-13%5d_%5bIM_107%5d.swf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files.school-collection.edu.ru/dlrstore/7a9a3820-0a01-0180-01e1-153a1b5bac44/%5bNS-RUS_1-15%5d_%5bIM_128%5d.sw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7a9a2f69-0a01-0180-017a-aa0e59cdc9f4/%5bNS-RUS_1-08%5d_%5bMA_057%5d.sw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files.school-collection.edu.ru/dlrstore/7a9a37fa-0a01-0180-01b8-1d4f43cbff80/%5bNS-RUS_1-15%5d_%5bIM_127%5d.sw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916832"/>
            <a:ext cx="78665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Lucida Console" pitchFamily="49" charset="0"/>
              </a:rPr>
              <a:t>Звуки [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Lucida Console" pitchFamily="49" charset="0"/>
              </a:rPr>
              <a:t>c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Lucida Console" pitchFamily="49" charset="0"/>
              </a:rPr>
              <a:t>], [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Lucida Console" pitchFamily="49" charset="0"/>
              </a:rPr>
              <a:t>c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Lucida Console" pitchFamily="49" charset="0"/>
              </a:rPr>
              <a:t>,], буква 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Lucida Console" pitchFamily="49" charset="0"/>
              </a:rPr>
              <a:t>Cc</a:t>
            </a:r>
            <a:r>
              <a:rPr lang="en-US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640" y="3617640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46065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836712"/>
            <a:ext cx="867645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5400" b="1" i="1" u="none" strike="noStrike" cap="none" spc="0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 Сени и Сани в сетях сом с усами. </a:t>
            </a:r>
          </a:p>
          <a:p>
            <a:pPr algn="ctr"/>
            <a:endParaRPr kumimoji="0" lang="ru-RU" sz="5400" b="1" i="1" u="none" strike="noStrike" cap="none" spc="0" normalizeH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kumimoji="0" lang="ru-RU" sz="5400" b="1" i="1" u="none" strike="noStrike" cap="none" spc="0" normalizeH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kumimoji="0" lang="ru-RU" sz="5400" b="1" i="1" u="none" strike="noStrike" cap="none" spc="0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Шла Саша по шоссе и сосала сушку.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836712"/>
            <a:ext cx="655272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038" algn="l"/>
              </a:tabLst>
            </a:pPr>
            <a:r>
              <a:rPr kumimoji="0" lang="ru-RU" sz="72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ум- сом- мы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038" algn="l"/>
              </a:tabLst>
            </a:pPr>
            <a:r>
              <a:rPr kumimoji="0" lang="ru-RU" sz="72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осы-оси-усы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038" algn="l"/>
              </a:tabLst>
            </a:pPr>
            <a:r>
              <a:rPr kumimoji="0" lang="ru-RU" sz="72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со-	</a:t>
            </a:r>
            <a:r>
              <a:rPr kumimoji="0" lang="ru-RU" sz="7200" b="1" i="0" u="none" strike="noStrike" cap="none" spc="0" normalizeH="0" baseline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мас</a:t>
            </a:r>
            <a:r>
              <a:rPr kumimoji="0" lang="ru-RU" sz="72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038" algn="l"/>
              </a:tabLst>
            </a:pPr>
            <a:r>
              <a:rPr kumimoji="0" lang="ru-RU" sz="7200" b="1" i="0" u="none" strike="noStrike" cap="none" spc="0" normalizeH="0" baseline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сы</a:t>
            </a:r>
            <a:r>
              <a:rPr kumimoji="0" lang="ru-RU" sz="72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        </a:t>
            </a:r>
            <a:r>
              <a:rPr kumimoji="0" lang="ru-RU" sz="7200" b="1" i="0" u="none" strike="noStrike" cap="none" spc="0" normalizeH="0" baseline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мис</a:t>
            </a:r>
            <a:r>
              <a:rPr kumimoji="0" lang="ru-RU" sz="72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827584" y="2080592"/>
            <a:ext cx="74888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ru-RU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Электронный учебный </a:t>
            </a:r>
            <a:r>
              <a:rPr lang="ru-RU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  <a:hlinkClick r:id="rId3"/>
              </a:rPr>
              <a:t>модуль</a:t>
            </a:r>
            <a:r>
              <a:rPr lang="ru-RU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 практического типа</a:t>
            </a:r>
            <a:endParaRPr lang="en-US" sz="40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276872"/>
            <a:ext cx="75255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 осы усы.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у сома усы.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Мы сами с усами.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776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Электронный учебный </a:t>
            </a:r>
            <a:r>
              <a:rPr lang="ru-RU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  <a:hlinkClick r:id="rId2"/>
              </a:rPr>
              <a:t>модуль</a:t>
            </a:r>
            <a:r>
              <a:rPr lang="ru-RU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 практического типа </a:t>
            </a:r>
            <a:endParaRPr lang="ru-RU" sz="4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8010128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7616" y="881336"/>
            <a:ext cx="345638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51125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36681" y="188640"/>
            <a:ext cx="57088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Господин алфавит</a:t>
            </a:r>
            <a:endParaRPr lang="ru-RU" sz="4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51720" y="404664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     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«Всем! Всем! Всем! Всем, кто стремится попасть в волшебный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Буквоград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необходимо сделать привал и как следует отдохнуть. Впереди трудная скоростная дорога. Благополучно пройдет по ней только тот, кто назубок знает все изученные буквы, хорошо их пишет.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1484784"/>
            <a:ext cx="792088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[с],  [а],  [м],  [о], [у],  [</a:t>
            </a:r>
            <a:r>
              <a:rPr lang="ru-RU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н</a:t>
            </a:r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],  [</a:t>
            </a:r>
            <a:r>
              <a:rPr lang="ru-RU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ы</a:t>
            </a:r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],  [и], [э],  [</a:t>
            </a:r>
            <a:r>
              <a:rPr lang="ru-RU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д</a:t>
            </a:r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],  [к]. 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988840"/>
            <a:ext cx="84249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Электронный учебный 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модуль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практического типа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6000">
              <a:schemeClr val="accent2">
                <a:lumMod val="20000"/>
                <a:lumOff val="80000"/>
              </a:schemeClr>
            </a:gs>
            <a:gs pos="47000">
              <a:schemeClr val="accent1">
                <a:lumMod val="20000"/>
                <a:lumOff val="80000"/>
              </a:schemeClr>
            </a:gs>
            <a:gs pos="60001">
              <a:schemeClr val="accent3">
                <a:lumMod val="20000"/>
                <a:lumOff val="80000"/>
              </a:schemeClr>
            </a:gs>
            <a:gs pos="71001">
              <a:schemeClr val="accent4">
                <a:lumMod val="20000"/>
                <a:lumOff val="80000"/>
              </a:schemeClr>
            </a:gs>
            <a:gs pos="81000">
              <a:schemeClr val="accent5">
                <a:lumMod val="20000"/>
                <a:lumOff val="80000"/>
              </a:schemeClr>
            </a:gs>
            <a:gs pos="100000">
              <a:srgbClr val="0066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548680"/>
            <a:ext cx="62646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Электронный учебный 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модуль 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информационного типа по теме:</a:t>
            </a:r>
            <a:endParaRPr lang="ru-RU" sz="4000" b="1" dirty="0" smtClean="0"/>
          </a:p>
          <a:p>
            <a:pPr algn="ctr"/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068960"/>
            <a:ext cx="72953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Звуки [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c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], [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c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,], буква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Cc 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Picture 6" descr="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91427"/>
            <a:ext cx="2792363" cy="25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/>
            <a:ahLst/>
            <a:cxnLst>
              <a:cxn ang="0">
                <a:pos x="0" y="1144"/>
              </a:cxn>
              <a:cxn ang="0">
                <a:pos x="16" y="1088"/>
              </a:cxn>
              <a:cxn ang="0">
                <a:pos x="64" y="936"/>
              </a:cxn>
              <a:cxn ang="0">
                <a:pos x="112" y="824"/>
              </a:cxn>
              <a:cxn ang="0">
                <a:pos x="208" y="712"/>
              </a:cxn>
              <a:cxn ang="0">
                <a:pos x="328" y="624"/>
              </a:cxn>
              <a:cxn ang="0">
                <a:pos x="376" y="576"/>
              </a:cxn>
              <a:cxn ang="0">
                <a:pos x="432" y="544"/>
              </a:cxn>
              <a:cxn ang="0">
                <a:pos x="560" y="464"/>
              </a:cxn>
              <a:cxn ang="0">
                <a:pos x="648" y="448"/>
              </a:cxn>
              <a:cxn ang="0">
                <a:pos x="720" y="384"/>
              </a:cxn>
              <a:cxn ang="0">
                <a:pos x="888" y="328"/>
              </a:cxn>
              <a:cxn ang="0">
                <a:pos x="1304" y="176"/>
              </a:cxn>
              <a:cxn ang="0">
                <a:pos x="1400" y="152"/>
              </a:cxn>
              <a:cxn ang="0">
                <a:pos x="1752" y="64"/>
              </a:cxn>
              <a:cxn ang="0">
                <a:pos x="1880" y="40"/>
              </a:cxn>
              <a:cxn ang="0">
                <a:pos x="2344" y="48"/>
              </a:cxn>
              <a:cxn ang="0">
                <a:pos x="2432" y="72"/>
              </a:cxn>
              <a:cxn ang="0">
                <a:pos x="3000" y="48"/>
              </a:cxn>
              <a:cxn ang="0">
                <a:pos x="3232" y="24"/>
              </a:cxn>
              <a:cxn ang="0">
                <a:pos x="3344" y="32"/>
              </a:cxn>
              <a:cxn ang="0">
                <a:pos x="3368" y="56"/>
              </a:cxn>
              <a:cxn ang="0">
                <a:pos x="3488" y="104"/>
              </a:cxn>
              <a:cxn ang="0">
                <a:pos x="3728" y="112"/>
              </a:cxn>
              <a:cxn ang="0">
                <a:pos x="4144" y="152"/>
              </a:cxn>
              <a:cxn ang="0">
                <a:pos x="4304" y="200"/>
              </a:cxn>
              <a:cxn ang="0">
                <a:pos x="4520" y="200"/>
              </a:cxn>
              <a:cxn ang="0">
                <a:pos x="4560" y="216"/>
              </a:cxn>
              <a:cxn ang="0">
                <a:pos x="4752" y="272"/>
              </a:cxn>
              <a:cxn ang="0">
                <a:pos x="4944" y="336"/>
              </a:cxn>
              <a:cxn ang="0">
                <a:pos x="4984" y="376"/>
              </a:cxn>
              <a:cxn ang="0">
                <a:pos x="5024" y="408"/>
              </a:cxn>
              <a:cxn ang="0">
                <a:pos x="5096" y="496"/>
              </a:cxn>
              <a:cxn ang="0">
                <a:pos x="5192" y="632"/>
              </a:cxn>
              <a:cxn ang="0">
                <a:pos x="5248" y="656"/>
              </a:cxn>
              <a:cxn ang="0">
                <a:pos x="5304" y="688"/>
              </a:cxn>
              <a:cxn ang="0">
                <a:pos x="5352" y="720"/>
              </a:cxn>
              <a:cxn ang="0">
                <a:pos x="5504" y="792"/>
              </a:cxn>
              <a:cxn ang="0">
                <a:pos x="5552" y="824"/>
              </a:cxn>
              <a:cxn ang="0">
                <a:pos x="5624" y="880"/>
              </a:cxn>
              <a:cxn ang="0">
                <a:pos x="5704" y="1016"/>
              </a:cxn>
              <a:cxn ang="0">
                <a:pos x="5784" y="1096"/>
              </a:cxn>
              <a:cxn ang="0">
                <a:pos x="5336" y="1168"/>
              </a:cxn>
              <a:cxn ang="0">
                <a:pos x="4088" y="1152"/>
              </a:cxn>
              <a:cxn ang="0">
                <a:pos x="2824" y="1144"/>
              </a:cxn>
              <a:cxn ang="0">
                <a:pos x="264" y="1136"/>
              </a:cxn>
              <a:cxn ang="0">
                <a:pos x="0" y="1096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123" name="Picture 3" descr="ddd0fc32575c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 rot="11193881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 rot="11193881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5136" name="Picture 16" descr="arg-blue-left-t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</p:spPr>
      </p:pic>
      <p:pic>
        <p:nvPicPr>
          <p:cNvPr id="5137" name="Picture 17" descr="ani-bird_r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</p:spPr>
      </p:pic>
      <p:pic>
        <p:nvPicPr>
          <p:cNvPr id="5138" name="Picture 18" descr="b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</p:spPr>
      </p:pic>
      <p:pic>
        <p:nvPicPr>
          <p:cNvPr id="5139" name="Picture 19" descr="b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</p:spPr>
      </p:pic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5142" name="Picture 22" descr="B_Fly3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</p:spPr>
      </p:pic>
      <p:pic>
        <p:nvPicPr>
          <p:cNvPr id="5143" name="Picture 23" descr="B_Fly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</p:spPr>
      </p:pic>
      <p:pic>
        <p:nvPicPr>
          <p:cNvPr id="5144" name="Picture 24" descr="B_Fly1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</p:spPr>
      </p:pic>
      <p:pic>
        <p:nvPicPr>
          <p:cNvPr id="5145" name="Picture 25" descr="b1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</p:spPr>
      </p:pic>
      <p:pic>
        <p:nvPicPr>
          <p:cNvPr id="5146" name="Picture 26" descr="b1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</p:spPr>
      </p:pic>
      <p:sp>
        <p:nvSpPr>
          <p:cNvPr id="5147" name="AutoShape 27"/>
          <p:cNvSpPr>
            <a:spLocks noChangeArrowheads="1"/>
          </p:cNvSpPr>
          <p:nvPr/>
        </p:nvSpPr>
        <p:spPr bwMode="auto">
          <a:xfrm rot="11193881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000"/>
                            </p:stCondLst>
                            <p:childTnLst>
                              <p:par>
                                <p:cTn id="97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9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0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8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2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68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5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6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4" grpId="1" animBg="1"/>
      <p:bldP spid="5125" grpId="0" animBg="1"/>
      <p:bldP spid="5125" grpId="1" animBg="1"/>
      <p:bldP spid="5125" grpId="2" animBg="1"/>
      <p:bldP spid="5126" grpId="0" animBg="1"/>
      <p:bldP spid="5126" grpId="1" animBg="1"/>
      <p:bldP spid="5127" grpId="0" animBg="1"/>
      <p:bldP spid="5127" grpId="1" animBg="1"/>
      <p:bldP spid="5128" grpId="0" animBg="1"/>
      <p:bldP spid="5128" grpId="1" animBg="1"/>
      <p:bldP spid="5129" grpId="0" animBg="1"/>
      <p:bldP spid="5129" grpId="1" animBg="1"/>
      <p:bldP spid="5130" grpId="0" animBg="1"/>
      <p:bldP spid="5130" grpId="1" animBg="1"/>
      <p:bldP spid="5131" grpId="0" animBg="1"/>
      <p:bldP spid="5131" grpId="1" animBg="1"/>
      <p:bldP spid="5132" grpId="0" animBg="1"/>
      <p:bldP spid="5132" grpId="1" animBg="1"/>
      <p:bldP spid="5133" grpId="0" animBg="1"/>
      <p:bldP spid="5133" grpId="1" animBg="1"/>
      <p:bldP spid="5134" grpId="0" animBg="1"/>
      <p:bldP spid="5134" grpId="1" animBg="1"/>
      <p:bldP spid="5135" grpId="0" animBg="1"/>
      <p:bldP spid="5135" grpId="1" animBg="1"/>
      <p:bldP spid="5140" grpId="0" animBg="1"/>
      <p:bldP spid="5140" grpId="1" animBg="1"/>
      <p:bldP spid="5141" grpId="0"/>
      <p:bldP spid="5141" grpId="1"/>
      <p:bldP spid="5147" grpId="0" animBg="1"/>
      <p:bldP spid="514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2894" y="692696"/>
            <a:ext cx="4141106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764704"/>
            <a:ext cx="3789252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</a:t>
            </a:r>
            <a:r>
              <a:rPr lang="ru-RU" sz="66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— со — </a:t>
            </a:r>
            <a:r>
              <a:rPr lang="ru-RU" sz="6600" b="1" i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сэ</a:t>
            </a:r>
            <a:r>
              <a:rPr lang="ru-RU" sz="66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— су — </a:t>
            </a:r>
            <a:r>
              <a:rPr lang="ru-RU" sz="6600" b="1" i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сы</a:t>
            </a:r>
            <a:r>
              <a:rPr lang="ru-RU" sz="66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— си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105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-ТСЯ и -ТЬСЯ В ГЛАГОЛАХ</dc:title>
  <dc:subject>Правописание -тся и -ться в глаголах</dc:subject>
  <dc:creator>ГРИГОРЬЕВА Т.П.</dc:creator>
  <cp:lastModifiedBy>Связной</cp:lastModifiedBy>
  <cp:revision>124</cp:revision>
  <dcterms:created xsi:type="dcterms:W3CDTF">2007-04-17T19:34:28Z</dcterms:created>
  <dcterms:modified xsi:type="dcterms:W3CDTF">2014-11-16T14:37:26Z</dcterms:modified>
</cp:coreProperties>
</file>