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72" r:id="rId3"/>
    <p:sldId id="274" r:id="rId4"/>
    <p:sldId id="264" r:id="rId5"/>
    <p:sldId id="265" r:id="rId6"/>
    <p:sldId id="273" r:id="rId7"/>
    <p:sldId id="266" r:id="rId8"/>
    <p:sldId id="275" r:id="rId9"/>
    <p:sldId id="276" r:id="rId10"/>
    <p:sldId id="277" r:id="rId11"/>
    <p:sldId id="278" r:id="rId12"/>
    <p:sldId id="281" r:id="rId13"/>
    <p:sldId id="282" r:id="rId14"/>
    <p:sldId id="279" r:id="rId15"/>
    <p:sldId id="280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2" autoAdjust="0"/>
    <p:restoredTop sz="94764" autoAdjust="0"/>
  </p:normalViewPr>
  <p:slideViewPr>
    <p:cSldViewPr>
      <p:cViewPr>
        <p:scale>
          <a:sx n="77" d="100"/>
          <a:sy n="77" d="100"/>
        </p:scale>
        <p:origin x="-19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13B4-8DF4-44EE-9DD5-3BEBBB586884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4817A-6181-4237-A872-94C0A69B365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13B4-8DF4-44EE-9DD5-3BEBBB586884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817A-6181-4237-A872-94C0A69B3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13B4-8DF4-44EE-9DD5-3BEBBB586884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817A-6181-4237-A872-94C0A69B3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A013B4-8DF4-44EE-9DD5-3BEBBB586884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434817A-6181-4237-A872-94C0A69B365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13B4-8DF4-44EE-9DD5-3BEBBB586884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817A-6181-4237-A872-94C0A69B36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13B4-8DF4-44EE-9DD5-3BEBBB586884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817A-6181-4237-A872-94C0A69B36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817A-6181-4237-A872-94C0A69B36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13B4-8DF4-44EE-9DD5-3BEBBB586884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13B4-8DF4-44EE-9DD5-3BEBBB586884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817A-6181-4237-A872-94C0A69B36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13B4-8DF4-44EE-9DD5-3BEBBB586884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817A-6181-4237-A872-94C0A69B3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A013B4-8DF4-44EE-9DD5-3BEBBB586884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34817A-6181-4237-A872-94C0A69B365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13B4-8DF4-44EE-9DD5-3BEBBB586884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4817A-6181-4237-A872-94C0A69B365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A013B4-8DF4-44EE-9DD5-3BEBBB586884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434817A-6181-4237-A872-94C0A69B365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rezentacii.com/" TargetMode="Externa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Молдавия</a:t>
            </a:r>
            <a:endParaRPr lang="ru-RU" sz="6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Содержимое 5" descr="moldova_flag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2214578" cy="1660934"/>
          </a:xfrm>
        </p:spPr>
      </p:pic>
      <p:sp>
        <p:nvSpPr>
          <p:cNvPr id="11" name="TextBox 10"/>
          <p:cNvSpPr txBox="1"/>
          <p:nvPr/>
        </p:nvSpPr>
        <p:spPr>
          <a:xfrm>
            <a:off x="2786050" y="114298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 descr="100px-Coat_of_arms_of_Moldova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00438"/>
            <a:ext cx="2000264" cy="25203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8596" y="314324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Флаг Молдавии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592933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Герб Молдавии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1857364"/>
            <a:ext cx="592935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800" dirty="0" smtClean="0"/>
              <a:t>.Официальный язык: молдавский</a:t>
            </a:r>
          </a:p>
          <a:p>
            <a:r>
              <a:rPr lang="ru-RU" sz="2800" dirty="0" smtClean="0"/>
              <a:t>  .Столица: Кишинёв</a:t>
            </a:r>
          </a:p>
          <a:p>
            <a:r>
              <a:rPr lang="ru-RU" sz="2800" dirty="0" smtClean="0"/>
              <a:t>  .Форма правления: Парламентская республика</a:t>
            </a:r>
          </a:p>
          <a:p>
            <a:r>
              <a:rPr lang="ru-RU" sz="2800" dirty="0" smtClean="0"/>
              <a:t>  .Территория: 33 846 км²</a:t>
            </a:r>
          </a:p>
          <a:p>
            <a:r>
              <a:rPr lang="ru-RU" sz="2800" dirty="0" smtClean="0"/>
              <a:t>  .Население: 3 560 430 чел.</a:t>
            </a:r>
          </a:p>
          <a:p>
            <a:r>
              <a:rPr lang="ru-RU" sz="2800" dirty="0" smtClean="0"/>
              <a:t>  .Плотность: 111,4 чел./км²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.Валюта: молдавский лей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50004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Экономика</a:t>
            </a:r>
            <a:endParaRPr lang="ru-RU" sz="3600" dirty="0"/>
          </a:p>
        </p:txBody>
      </p:sp>
      <p:pic>
        <p:nvPicPr>
          <p:cNvPr id="3" name="Рисунок 2" descr="молдавский ле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3810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7686" y="1214422"/>
            <a:ext cx="44291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 Молдавии способствующий развитию сельского хозяйства климат и земельные угодья, но нет минеральных ресурсов. Поэтому экономика страны основана на сельском хозяйстве. Практически все энергетические ресурсы приходится импортировать.</a:t>
            </a:r>
          </a:p>
          <a:p>
            <a:pPr algn="ctr"/>
            <a:r>
              <a:rPr lang="ru-RU" sz="1400" dirty="0" smtClean="0"/>
              <a:t>По некоторым оценкам (справочник ЦРУ США) до 25 % рабочей силы Молдавии трудится за границей.</a:t>
            </a:r>
          </a:p>
          <a:p>
            <a:pPr algn="ctr"/>
            <a:r>
              <a:rPr lang="ru-RU" sz="1400" dirty="0" smtClean="0"/>
              <a:t>Экспорт — 1,6 </a:t>
            </a:r>
            <a:r>
              <a:rPr lang="ru-RU" sz="1400" dirty="0" err="1" smtClean="0"/>
              <a:t>млрд</a:t>
            </a:r>
            <a:r>
              <a:rPr lang="ru-RU" sz="1400" dirty="0" smtClean="0"/>
              <a:t> </a:t>
            </a:r>
            <a:r>
              <a:rPr lang="ru-RU" sz="1400" dirty="0" err="1" smtClean="0"/>
              <a:t>долл</a:t>
            </a:r>
            <a:r>
              <a:rPr lang="ru-RU" sz="1400" dirty="0" smtClean="0"/>
              <a:t> (в 2008) — продовольственные товары, текстиль.</a:t>
            </a:r>
          </a:p>
          <a:p>
            <a:pPr algn="ctr"/>
            <a:r>
              <a:rPr lang="ru-RU" sz="1400" dirty="0" smtClean="0"/>
              <a:t>Основные покупатели экспорта — Россия 29 %, Румыния 15 %, Италия 10 %.</a:t>
            </a:r>
          </a:p>
          <a:p>
            <a:pPr algn="ctr"/>
            <a:r>
              <a:rPr lang="ru-RU" sz="1400" dirty="0" smtClean="0"/>
              <a:t>Импорт — 4,9 </a:t>
            </a:r>
            <a:r>
              <a:rPr lang="ru-RU" sz="1400" dirty="0" err="1" smtClean="0"/>
              <a:t>млрд</a:t>
            </a:r>
            <a:r>
              <a:rPr lang="ru-RU" sz="1400" dirty="0" smtClean="0"/>
              <a:t> </a:t>
            </a:r>
            <a:r>
              <a:rPr lang="ru-RU" sz="1400" dirty="0" err="1" smtClean="0"/>
              <a:t>долл</a:t>
            </a:r>
            <a:r>
              <a:rPr lang="ru-RU" sz="1400" dirty="0" smtClean="0"/>
              <a:t> (в 2008) — минеральное сырьё и топливо, машины и оборудование, химикаты, текстиль.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395787"/>
            <a:ext cx="85725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Основные поставщики импорта — Россия 21 %, Румыния 16 %, Украина 15 %.</a:t>
            </a:r>
          </a:p>
          <a:p>
            <a:pPr algn="ctr"/>
            <a:r>
              <a:rPr lang="ru-RU" sz="1400" dirty="0" smtClean="0"/>
              <a:t>В Молдавии 174 </a:t>
            </a:r>
            <a:r>
              <a:rPr lang="ru-RU" sz="1400" dirty="0" err="1" smtClean="0"/>
              <a:t>винзавода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Публичный национальный бюджет 2008 года:</a:t>
            </a:r>
          </a:p>
          <a:p>
            <a:pPr algn="ctr"/>
            <a:r>
              <a:rPr lang="ru-RU" sz="1400" dirty="0" smtClean="0"/>
              <a:t>Доходы составили 23 </a:t>
            </a:r>
            <a:r>
              <a:rPr lang="ru-RU" sz="1400" dirty="0" err="1" smtClean="0"/>
              <a:t>млрд</a:t>
            </a:r>
            <a:r>
              <a:rPr lang="ru-RU" sz="1400" dirty="0" smtClean="0"/>
              <a:t> 488 </a:t>
            </a:r>
            <a:r>
              <a:rPr lang="ru-RU" sz="1400" dirty="0" err="1" smtClean="0"/>
              <a:t>млн</a:t>
            </a:r>
            <a:r>
              <a:rPr lang="ru-RU" sz="1400" dirty="0" smtClean="0"/>
              <a:t> леев.</a:t>
            </a:r>
          </a:p>
          <a:p>
            <a:pPr algn="ctr"/>
            <a:r>
              <a:rPr lang="ru-RU" sz="1400" dirty="0" smtClean="0"/>
              <a:t>Расходы составили 26 </a:t>
            </a:r>
            <a:r>
              <a:rPr lang="ru-RU" sz="1400" dirty="0" err="1" smtClean="0"/>
              <a:t>млрд</a:t>
            </a:r>
            <a:r>
              <a:rPr lang="ru-RU" sz="1400" dirty="0" smtClean="0"/>
              <a:t> леев.</a:t>
            </a:r>
          </a:p>
          <a:p>
            <a:pPr algn="ctr"/>
            <a:r>
              <a:rPr lang="ru-RU" sz="1400" dirty="0" smtClean="0"/>
              <a:t>Дефицит — 2 </a:t>
            </a:r>
            <a:r>
              <a:rPr lang="ru-RU" sz="1400" dirty="0" err="1" smtClean="0"/>
              <a:t>млрд</a:t>
            </a:r>
            <a:r>
              <a:rPr lang="ru-RU" sz="1400" dirty="0" smtClean="0"/>
              <a:t> 512 </a:t>
            </a:r>
            <a:r>
              <a:rPr lang="ru-RU" sz="1400" dirty="0" err="1" smtClean="0"/>
              <a:t>млн</a:t>
            </a:r>
            <a:r>
              <a:rPr lang="ru-RU" sz="1400" dirty="0" smtClean="0"/>
              <a:t> леев.</a:t>
            </a:r>
          </a:p>
          <a:p>
            <a:pPr algn="ctr"/>
            <a:r>
              <a:rPr lang="ru-RU" sz="1400" dirty="0" smtClean="0"/>
              <a:t>Валютные резервы Национального банка Молдавии в 2008 году составили 1,67 </a:t>
            </a:r>
            <a:r>
              <a:rPr lang="ru-RU" sz="1400" dirty="0" err="1" smtClean="0"/>
              <a:t>млрд</a:t>
            </a:r>
            <a:r>
              <a:rPr lang="ru-RU" sz="1400" dirty="0" smtClean="0"/>
              <a:t> долларов.</a:t>
            </a:r>
          </a:p>
          <a:p>
            <a:pPr algn="ctr"/>
            <a:r>
              <a:rPr lang="ru-RU" sz="1400" dirty="0" smtClean="0"/>
              <a:t>Уровень инфляции в Молдавии — один из самых низких в Восточной Европе: 7,3 % в 2008 году против 13,1 % в 2007 году.</a:t>
            </a:r>
          </a:p>
          <a:p>
            <a:pPr algn="ctr"/>
            <a:r>
              <a:rPr lang="ru-RU" sz="1400" dirty="0" smtClean="0"/>
              <a:t>В 2005 году была признана Всемирным банком беднейшей страной Европы с расчётным </a:t>
            </a:r>
            <a:r>
              <a:rPr lang="ru-RU" sz="1400" dirty="0" err="1" smtClean="0"/>
              <a:t>подушевым</a:t>
            </a:r>
            <a:r>
              <a:rPr lang="ru-RU" sz="1400" dirty="0" smtClean="0"/>
              <a:t> ВВП за 2008 год, по данным ЦРУ США, $2,500 и среднемесячной зарплатой $350.</a:t>
            </a:r>
            <a:endParaRPr lang="ru-RU" sz="1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35824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Туризм</a:t>
            </a:r>
          </a:p>
          <a:p>
            <a:endParaRPr lang="ru-RU" sz="1400" dirty="0" smtClean="0"/>
          </a:p>
          <a:p>
            <a:pPr algn="ctr"/>
            <a:r>
              <a:rPr lang="ru-RU" sz="1400" dirty="0" smtClean="0"/>
              <a:t>Молдавия — страна с относительно слаборазвитой туристической отраслью, несмотря на существование на её территории исторических и современных туристических достопримечательностей.</a:t>
            </a:r>
          </a:p>
          <a:p>
            <a:pPr algn="ctr"/>
            <a:r>
              <a:rPr lang="ru-RU" sz="1400" dirty="0" smtClean="0"/>
              <a:t>Наиболее посещаемое туристами место в Молдавии — это её столица, Кишинёв.[37]. Также, с точки зрения интереса для туристов можно выделить другие крупные города: Тирасполь, Бельцы, Бендеры (Бендерская крепость), Оргеев, известный своим средневековым городом Старый Оргеев (</a:t>
            </a:r>
            <a:r>
              <a:rPr lang="ru-RU" sz="1400" dirty="0" err="1" smtClean="0"/>
              <a:t>Орхеюл</a:t>
            </a:r>
            <a:r>
              <a:rPr lang="ru-RU" sz="1400" dirty="0" smtClean="0"/>
              <a:t> </a:t>
            </a:r>
            <a:r>
              <a:rPr lang="ru-RU" sz="1400" dirty="0" err="1" smtClean="0"/>
              <a:t>Векь</a:t>
            </a:r>
            <a:r>
              <a:rPr lang="ru-RU" sz="1400" dirty="0" smtClean="0"/>
              <a:t>, </a:t>
            </a:r>
            <a:r>
              <a:rPr lang="ru-RU" sz="1400" dirty="0" err="1" smtClean="0"/>
              <a:t>Orheiul</a:t>
            </a:r>
            <a:r>
              <a:rPr lang="ru-RU" sz="1400" dirty="0" smtClean="0"/>
              <a:t> </a:t>
            </a:r>
            <a:r>
              <a:rPr lang="ru-RU" sz="1400" dirty="0" err="1" smtClean="0"/>
              <a:t>Vechi</a:t>
            </a:r>
            <a:r>
              <a:rPr lang="ru-RU" sz="1400" dirty="0" smtClean="0"/>
              <a:t>), а также расположенный на берегу Днестра курорт </a:t>
            </a:r>
            <a:r>
              <a:rPr lang="ru-RU" sz="1400" dirty="0" err="1" smtClean="0"/>
              <a:t>Вадул-луй-Водэ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К основным туристическим достопримечательностям Молдавии относят крупнейшие в Европе винные подвалы </a:t>
            </a:r>
            <a:r>
              <a:rPr lang="ru-RU" sz="1400" dirty="0" err="1" smtClean="0"/>
              <a:t>Криково</a:t>
            </a:r>
            <a:r>
              <a:rPr lang="ru-RU" sz="1400" dirty="0" smtClean="0"/>
              <a:t> и Малые </a:t>
            </a:r>
            <a:r>
              <a:rPr lang="ru-RU" sz="1400" dirty="0" err="1" smtClean="0"/>
              <a:t>Милешты</a:t>
            </a:r>
            <a:r>
              <a:rPr lang="ru-RU" sz="1400" dirty="0" smtClean="0"/>
              <a:t> и посещение средневековых монастырей Молдавии</a:t>
            </a:r>
          </a:p>
          <a:p>
            <a:pPr algn="ctr"/>
            <a:r>
              <a:rPr lang="ru-RU" sz="1400" dirty="0" smtClean="0"/>
              <a:t>Кроме того, санатории Молдавии в городах Каменка, Калараш и </a:t>
            </a:r>
            <a:r>
              <a:rPr lang="ru-RU" sz="1400" dirty="0" err="1" smtClean="0"/>
              <a:t>Кахул</a:t>
            </a:r>
            <a:r>
              <a:rPr lang="ru-RU" sz="1400" dirty="0" smtClean="0"/>
              <a:t> располагают </a:t>
            </a:r>
            <a:r>
              <a:rPr lang="ru-RU" sz="1400" dirty="0" err="1" smtClean="0"/>
              <a:t>бальнеолечебницами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Левобережье Днестра и город Бендеры находится вне контроля властей Молдавии, и посещение этих мест связано с пересечением днестровской зоны безопасности, контролируемой объединённым </a:t>
            </a:r>
            <a:r>
              <a:rPr lang="ru-RU" sz="1400" dirty="0" err="1" smtClean="0"/>
              <a:t>молдавско-российско-приднестровским</a:t>
            </a:r>
            <a:r>
              <a:rPr lang="ru-RU" sz="1400" dirty="0" smtClean="0"/>
              <a:t> миротворческим контингентом, а также получением разрешения на пребывание на территории ПМР от местных пограничников.</a:t>
            </a:r>
            <a:endParaRPr lang="ru-RU" sz="1400" dirty="0"/>
          </a:p>
        </p:txBody>
      </p:sp>
      <p:pic>
        <p:nvPicPr>
          <p:cNvPr id="3" name="Рисунок 2" descr="cd95470c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14818"/>
            <a:ext cx="3929090" cy="2413584"/>
          </a:xfrm>
          <a:prstGeom prst="rect">
            <a:avLst/>
          </a:prstGeom>
        </p:spPr>
      </p:pic>
      <p:pic>
        <p:nvPicPr>
          <p:cNvPr id="4" name="Рисунок 3" descr="0adcc6e5d36932e45a33b7260fbab562_s12395562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214818"/>
            <a:ext cx="3559271" cy="2363356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428604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Транспорт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501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Транспорт является важнейшей отраслью экономики Молдавии, которая обеспечивает производственные связи, обмен продукцией между различными районами страны и её внешней торговлей.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Ведущее место в международных перевозках принадлежит железнодорожному транспорту. Основные железнодорожные линии: Раздельная — Тирасполь (ПМР) — Бендеры (ПМР) — Кишинёв — Унгены — Бельцы — Окница — Черновцы, Бельцы — Рыбница (ПМР) — Слободка, Бендеры (ПМР) — Бессарабка — </a:t>
            </a:r>
            <a:r>
              <a:rPr lang="ru-RU" sz="1600" dirty="0" err="1" smtClean="0"/>
              <a:t>Рени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smtClean="0"/>
              <a:t>Протяжённость железнодорожных линий на 1972 год — 1100 км, на 1992 год — 1328 км. В 1940 году ж.-д. транспортом отправлено 1,1 </a:t>
            </a:r>
            <a:r>
              <a:rPr lang="ru-RU" sz="1600" dirty="0" err="1" smtClean="0"/>
              <a:t>млн</a:t>
            </a:r>
            <a:r>
              <a:rPr lang="ru-RU" sz="1600" dirty="0" smtClean="0"/>
              <a:t> т грузов, прибыло — 0,8 </a:t>
            </a:r>
            <a:r>
              <a:rPr lang="ru-RU" sz="1600" dirty="0" err="1" smtClean="0"/>
              <a:t>млн</a:t>
            </a:r>
            <a:r>
              <a:rPr lang="ru-RU" sz="1600" dirty="0" smtClean="0"/>
              <a:t> т. В 1972 году — 13,8 </a:t>
            </a:r>
            <a:r>
              <a:rPr lang="ru-RU" sz="1600" dirty="0" err="1" smtClean="0"/>
              <a:t>млн</a:t>
            </a:r>
            <a:r>
              <a:rPr lang="ru-RU" sz="1600" dirty="0" smtClean="0"/>
              <a:t> т и 24,5 </a:t>
            </a:r>
            <a:r>
              <a:rPr lang="ru-RU" sz="1600" dirty="0" err="1" smtClean="0"/>
              <a:t>млн</a:t>
            </a:r>
            <a:r>
              <a:rPr lang="ru-RU" sz="1600" dirty="0" smtClean="0"/>
              <a:t> т соответственно. В 1972 году было отправлено 10,1 </a:t>
            </a:r>
            <a:r>
              <a:rPr lang="ru-RU" sz="1600" dirty="0" err="1" smtClean="0"/>
              <a:t>млн</a:t>
            </a:r>
            <a:r>
              <a:rPr lang="ru-RU" sz="1600" dirty="0" smtClean="0"/>
              <a:t> пассажиров.</a:t>
            </a:r>
            <a:endParaRPr lang="ru-RU" sz="1600" dirty="0"/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Основную роль перевозках внутри страны играет автомобильный транспорт. Главные шоссейные дороги: Одесса — Тирасполь — Бендеры — Кишинёв — Бельцы — Липканы — Черновцы, Кишинёв — </a:t>
            </a:r>
            <a:r>
              <a:rPr lang="ru-RU" sz="1600" dirty="0" err="1" smtClean="0"/>
              <a:t>Хынчешты</a:t>
            </a:r>
            <a:r>
              <a:rPr lang="ru-RU" sz="1600" dirty="0" smtClean="0"/>
              <a:t> — Комрат — Белград, Тирасполь — Дубоссары — Рыбница, Кишинёв — Калараш — Унгены. Большинство дорог находятся в плохом состоянии, хотя некоторые восстанавливаются в последнее время.</a:t>
            </a:r>
          </a:p>
          <a:p>
            <a:pPr algn="ctr"/>
            <a:r>
              <a:rPr lang="ru-RU" sz="1600" dirty="0" smtClean="0"/>
              <a:t>Протяжённость автомобильных дорог на 1972 год — 10,2 тыс. км, в том числе с твёрдым покрытием — 7,6 тыс. км. В 1996 протяжённость автомобильных дорог достигала 12,3 тыс. км, в том числе с твёрдым покрытием — 10,4 тыс. км.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14290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1600" dirty="0" smtClean="0"/>
              <a:t>Здание международного аэропорта Кишинёва было построено в 1970-е годы. В 1987 году из аэропорта проводились рейсы в более 80 городов Советского Союза. Рейсы по Молдавии связывали более 20 населённых пунктов. 31 мая 1995 года Кишинёвский аэропорт приобрёл статус международного. В 2000 году закончилась реконструкция аэропорта.</a:t>
            </a:r>
          </a:p>
          <a:p>
            <a:pPr algn="ctr"/>
            <a:r>
              <a:rPr lang="ru-RU" sz="1600" dirty="0" smtClean="0"/>
              <a:t>В настоящее время аэропорт может обслуживать свыше 400 пассажиров в час, но его пропускная способность редко используется в полной мере. Из кишинёвского аэропорта в среднем выполняется 15—17 рейсов в день. В аэропорту работают более 15 операторов, совершаются рейсы в 18 стран Европы, Ближнего Востока и Азии.</a:t>
            </a:r>
          </a:p>
          <a:p>
            <a:endParaRPr lang="ru-RU" dirty="0"/>
          </a:p>
        </p:txBody>
      </p:sp>
      <p:pic>
        <p:nvPicPr>
          <p:cNvPr id="4" name="Рисунок 3" descr="AirMoldov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143248"/>
            <a:ext cx="3930646" cy="2943827"/>
          </a:xfrm>
          <a:prstGeom prst="rect">
            <a:avLst/>
          </a:prstGeom>
        </p:spPr>
      </p:pic>
      <p:pic>
        <p:nvPicPr>
          <p:cNvPr id="5" name="Рисунок 4" descr="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143248"/>
            <a:ext cx="3857632" cy="289322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0px-Mamaliga_brinza_shkvar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2794000" cy="279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357166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Молдавская кухня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929066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Мамалыга с брынзой и шкварками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428992" y="1000108"/>
            <a:ext cx="5357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Молда́вская</a:t>
            </a:r>
            <a:r>
              <a:rPr lang="ru-RU" sz="1600" dirty="0" smtClean="0"/>
              <a:t> </a:t>
            </a:r>
            <a:r>
              <a:rPr lang="ru-RU" sz="1600" dirty="0" err="1" smtClean="0"/>
              <a:t>ку́хня</a:t>
            </a:r>
            <a:r>
              <a:rPr lang="ru-RU" sz="1600" dirty="0" smtClean="0"/>
              <a:t> — национальная кухня Молдавии. Молдавия расположена в регионе богатых природных возможностей, винограда, фруктов и разнообразных овощей, а также овцеводства и птицеводства, что обусловливает богатство и разнообразие национальной кухни.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Молдавская кухня складывалась под влиянием греческой, турецкой, балканской, западноевропейской, а позднее — украинской и русской, а также еврейской и немецкой кухонь, тем не менее она отличается самобытностью.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4572008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 пряных овощей и зелени в качестве приправы преимущественно используются лук-порей (</a:t>
            </a:r>
            <a:r>
              <a:rPr lang="ru-RU" dirty="0" err="1" smtClean="0"/>
              <a:t>праж</a:t>
            </a:r>
            <a:r>
              <a:rPr lang="ru-RU" dirty="0" smtClean="0"/>
              <a:t>), сельдерей (</a:t>
            </a:r>
            <a:r>
              <a:rPr lang="ru-RU" dirty="0" err="1" smtClean="0"/>
              <a:t>целинэ</a:t>
            </a:r>
            <a:r>
              <a:rPr lang="ru-RU" dirty="0" smtClean="0"/>
              <a:t>), чабрец (</a:t>
            </a:r>
            <a:r>
              <a:rPr lang="ru-RU" dirty="0" err="1" smtClean="0"/>
              <a:t>чимбру</a:t>
            </a:r>
            <a:r>
              <a:rPr lang="ru-RU" dirty="0" smtClean="0"/>
              <a:t>), любисток (</a:t>
            </a:r>
            <a:r>
              <a:rPr lang="ru-RU" dirty="0" err="1" smtClean="0"/>
              <a:t>леуштян</a:t>
            </a:r>
            <a:r>
              <a:rPr lang="ru-RU" dirty="0" smtClean="0"/>
              <a:t>), петрушка и укроп. В пищу добавляют и такие пряности, как чёрный и душистый перец, горький красный перец, кориандр, гвоздика, лавровый лист, мускатный орех и т. п. Широко употребляется чеснок, составляющий основу соусов </a:t>
            </a:r>
            <a:r>
              <a:rPr lang="ru-RU" dirty="0" err="1" smtClean="0"/>
              <a:t>муждей</a:t>
            </a:r>
            <a:r>
              <a:rPr lang="ru-RU" dirty="0" smtClean="0"/>
              <a:t>, </a:t>
            </a:r>
            <a:r>
              <a:rPr lang="ru-RU" dirty="0" err="1" smtClean="0"/>
              <a:t>скордоля</a:t>
            </a:r>
            <a:r>
              <a:rPr lang="ru-RU" dirty="0" smtClean="0"/>
              <a:t>, которыми заправляют рыбные, мясные, овощные блюда. Подают эти соусы и к мамалыге.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Sarm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071810"/>
            <a:ext cx="4143372" cy="3281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2066" y="64886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Сармале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85728"/>
            <a:ext cx="8643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молдавской кухне используются все виды мясных продуктов. Из баранины приготавливаются </a:t>
            </a:r>
            <a:r>
              <a:rPr lang="ru-RU" dirty="0" err="1" smtClean="0"/>
              <a:t>манжа</a:t>
            </a:r>
            <a:r>
              <a:rPr lang="ru-RU" dirty="0" smtClean="0"/>
              <a:t>, мусака, из говядины — </a:t>
            </a:r>
            <a:r>
              <a:rPr lang="ru-RU" dirty="0" err="1" smtClean="0"/>
              <a:t>паприкаш</a:t>
            </a:r>
            <a:r>
              <a:rPr lang="ru-RU" dirty="0" smtClean="0"/>
              <a:t>, </a:t>
            </a:r>
            <a:r>
              <a:rPr lang="ru-RU" dirty="0" err="1" smtClean="0"/>
              <a:t>мититеи</a:t>
            </a:r>
            <a:r>
              <a:rPr lang="ru-RU" dirty="0" smtClean="0"/>
              <a:t>, из свинины — </a:t>
            </a:r>
            <a:r>
              <a:rPr lang="ru-RU" dirty="0" err="1" smtClean="0"/>
              <a:t>мэнкэрика</a:t>
            </a:r>
            <a:r>
              <a:rPr lang="ru-RU" dirty="0" smtClean="0"/>
              <a:t>, </a:t>
            </a:r>
            <a:r>
              <a:rPr lang="ru-RU" dirty="0" err="1" smtClean="0"/>
              <a:t>токана</a:t>
            </a:r>
            <a:r>
              <a:rPr lang="ru-RU" dirty="0" smtClean="0"/>
              <a:t>, </a:t>
            </a:r>
            <a:r>
              <a:rPr lang="ru-RU" dirty="0" err="1" smtClean="0"/>
              <a:t>костица</a:t>
            </a:r>
            <a:r>
              <a:rPr lang="ru-RU" dirty="0" smtClean="0"/>
              <a:t>, </a:t>
            </a:r>
            <a:r>
              <a:rPr lang="ru-RU" dirty="0" err="1" smtClean="0"/>
              <a:t>кырнэцеи</a:t>
            </a:r>
            <a:r>
              <a:rPr lang="ru-RU" dirty="0" smtClean="0"/>
              <a:t>, из домашней птицы — </a:t>
            </a:r>
            <a:r>
              <a:rPr lang="ru-RU" dirty="0" err="1" smtClean="0"/>
              <a:t>яхние</a:t>
            </a:r>
            <a:r>
              <a:rPr lang="ru-RU" dirty="0" smtClean="0"/>
              <a:t>, зама. </a:t>
            </a:r>
            <a:r>
              <a:rPr lang="ru-RU" dirty="0" err="1" smtClean="0"/>
              <a:t>Мититеи</a:t>
            </a:r>
            <a:r>
              <a:rPr lang="ru-RU" dirty="0" smtClean="0"/>
              <a:t> по виду напоминают маленькие колбаски без оболочки. Они похожи на традиционное балканское блюдо </a:t>
            </a:r>
            <a:r>
              <a:rPr lang="ru-RU" dirty="0" err="1" smtClean="0"/>
              <a:t>чевапчичи</a:t>
            </a:r>
            <a:r>
              <a:rPr lang="ru-RU" dirty="0" smtClean="0"/>
              <a:t>. Национальные рыбные и мясные блюда готовятся на </a:t>
            </a:r>
            <a:r>
              <a:rPr lang="ru-RU" dirty="0" err="1" smtClean="0"/>
              <a:t>гратаре</a:t>
            </a:r>
            <a:r>
              <a:rPr lang="ru-RU" dirty="0" smtClean="0"/>
              <a:t> — железной решётке, расположенной над раскалённым древесным углём из бука, ореха, кизила. Продукты, особенно если они будут жариться в натуральном виде, предварительно выдерживают в маринаде.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000372"/>
            <a:ext cx="44291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Традиционными мучными изделиями являются </a:t>
            </a:r>
            <a:r>
              <a:rPr lang="ru-RU" sz="1600" dirty="0" err="1" smtClean="0"/>
              <a:t>вертуты</a:t>
            </a:r>
            <a:r>
              <a:rPr lang="ru-RU" sz="1600" dirty="0" smtClean="0"/>
              <a:t> и </a:t>
            </a:r>
            <a:r>
              <a:rPr lang="ru-RU" sz="1600" dirty="0" err="1" smtClean="0"/>
              <a:t>плацинды</a:t>
            </a:r>
            <a:r>
              <a:rPr lang="ru-RU" sz="1600" dirty="0" smtClean="0"/>
              <a:t> с фруктовой, овощной, сырной и ореховой начинкой. </a:t>
            </a:r>
            <a:r>
              <a:rPr lang="ru-RU" sz="1600" dirty="0" err="1" smtClean="0"/>
              <a:t>Плацинда</a:t>
            </a:r>
            <a:r>
              <a:rPr lang="ru-RU" sz="1600" dirty="0" smtClean="0"/>
              <a:t> напоминает плоскую лепёшку круглой и иногда квадратной формы, а </a:t>
            </a:r>
            <a:r>
              <a:rPr lang="ru-RU" sz="1600" dirty="0" err="1" smtClean="0"/>
              <a:t>вертута</a:t>
            </a:r>
            <a:r>
              <a:rPr lang="ru-RU" sz="1600" dirty="0" smtClean="0"/>
              <a:t> представляет собой рулет из тонкого теста, скрученный спиралью.</a:t>
            </a:r>
          </a:p>
          <a:p>
            <a:pPr algn="ctr"/>
            <a:r>
              <a:rPr lang="ru-RU" sz="1600" dirty="0" smtClean="0"/>
              <a:t>В Молдавии произрастает множество видов фруктовых деревьев, и к столу принято подавать свежие фрукты — яблоки, груши, персики, абрикосы, вишни, виноград, грецкие орехи. Любимые национальные лакомства — нуга, желе (</a:t>
            </a:r>
            <a:r>
              <a:rPr lang="ru-RU" sz="1600" dirty="0" err="1" smtClean="0"/>
              <a:t>пелтя</a:t>
            </a:r>
            <a:r>
              <a:rPr lang="ru-RU" sz="1600" dirty="0" smtClean="0"/>
              <a:t>) из ягодных и фруктовых соков, халва (</a:t>
            </a:r>
            <a:r>
              <a:rPr lang="ru-RU" sz="1600" dirty="0" err="1" smtClean="0"/>
              <a:t>алвицэ</a:t>
            </a:r>
            <a:r>
              <a:rPr lang="ru-RU" sz="1600" dirty="0" smtClean="0"/>
              <a:t>), пирожные и печенье из песочного и слоёного теста.</a:t>
            </a:r>
            <a:endParaRPr lang="ru-RU" sz="16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357166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Молдавские вина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928670"/>
            <a:ext cx="78581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Винная индустрия Молдавии хорошо развита. Площадь, занятая виноградниками составляет около 147 000 гектаров, из которых 102 500 га используются в коммерческих целях. Большая часть вин производится на экспорт. Много семей имеют свои собственные рецепты и сорта винограда, которые передаются из поколения в поколение.</a:t>
            </a:r>
          </a:p>
          <a:p>
            <a:pPr algn="ctr"/>
            <a:endParaRPr lang="ru-RU" sz="1600" dirty="0"/>
          </a:p>
          <a:p>
            <a:pPr algn="ctr"/>
            <a:r>
              <a:rPr lang="ru-RU" dirty="0" smtClean="0"/>
              <a:t>Ведущие производители вин:</a:t>
            </a:r>
          </a:p>
          <a:p>
            <a:pPr algn="ctr"/>
            <a:r>
              <a:rPr lang="ru-RU" sz="1600" dirty="0" err="1" smtClean="0"/>
              <a:t>Крикова</a:t>
            </a:r>
            <a:r>
              <a:rPr lang="ru-RU" sz="1600" dirty="0" smtClean="0"/>
              <a:t> (</a:t>
            </a:r>
            <a:r>
              <a:rPr lang="vi-VN" sz="1600" dirty="0" smtClean="0"/>
              <a:t>Cricova)</a:t>
            </a:r>
          </a:p>
          <a:p>
            <a:pPr algn="ctr"/>
            <a:r>
              <a:rPr lang="ru-RU" sz="1600" dirty="0" smtClean="0"/>
              <a:t>Малые </a:t>
            </a:r>
            <a:r>
              <a:rPr lang="ru-RU" sz="1600" dirty="0" err="1" smtClean="0"/>
              <a:t>Милешты</a:t>
            </a:r>
            <a:r>
              <a:rPr lang="ru-RU" sz="1600" dirty="0" smtClean="0"/>
              <a:t> (</a:t>
            </a:r>
            <a:r>
              <a:rPr lang="vi-VN" sz="1600" dirty="0" smtClean="0"/>
              <a:t>Mileştii Mici)</a:t>
            </a:r>
          </a:p>
          <a:p>
            <a:pPr algn="ctr"/>
            <a:r>
              <a:rPr lang="ru-RU" sz="1600" dirty="0" err="1" smtClean="0"/>
              <a:t>Дионисос</a:t>
            </a:r>
            <a:r>
              <a:rPr lang="ru-RU" sz="1600" dirty="0" smtClean="0"/>
              <a:t> </a:t>
            </a:r>
            <a:r>
              <a:rPr lang="ru-RU" sz="1600" dirty="0" err="1" smtClean="0"/>
              <a:t>Мерень</a:t>
            </a:r>
            <a:r>
              <a:rPr lang="ru-RU" sz="1600" dirty="0" smtClean="0"/>
              <a:t> (</a:t>
            </a:r>
            <a:r>
              <a:rPr lang="vi-VN" sz="1600" dirty="0" smtClean="0"/>
              <a:t>Dionysos Mereni) — </a:t>
            </a:r>
            <a:r>
              <a:rPr lang="ru-RU" sz="1600" dirty="0" smtClean="0"/>
              <a:t>производитель </a:t>
            </a:r>
            <a:r>
              <a:rPr lang="ru-RU" sz="1600" dirty="0" err="1" smtClean="0"/>
              <a:t>премиум-вин</a:t>
            </a:r>
            <a:r>
              <a:rPr lang="ru-RU" sz="1600" dirty="0" smtClean="0"/>
              <a:t> </a:t>
            </a:r>
            <a:r>
              <a:rPr lang="vi-VN" sz="1600" dirty="0" smtClean="0"/>
              <a:t>Carlevana</a:t>
            </a:r>
          </a:p>
          <a:p>
            <a:pPr algn="ctr"/>
            <a:r>
              <a:rPr lang="vi-VN" sz="1600" dirty="0" smtClean="0"/>
              <a:t>Chateau Vartely</a:t>
            </a:r>
          </a:p>
          <a:p>
            <a:pPr algn="ctr"/>
            <a:r>
              <a:rPr lang="ru-RU" sz="1600" dirty="0" err="1" smtClean="0"/>
              <a:t>Пуркарь</a:t>
            </a:r>
            <a:r>
              <a:rPr lang="ru-RU" sz="1600" dirty="0" smtClean="0"/>
              <a:t> (</a:t>
            </a:r>
            <a:r>
              <a:rPr lang="vi-VN" sz="1600" dirty="0" smtClean="0"/>
              <a:t>Vinaria Purcari) — </a:t>
            </a:r>
            <a:r>
              <a:rPr lang="ru-RU" sz="1600" dirty="0" smtClean="0"/>
              <a:t>производитель знаменитых </a:t>
            </a:r>
            <a:r>
              <a:rPr lang="ru-RU" sz="1600" dirty="0" err="1" smtClean="0"/>
              <a:t>пуркарских</a:t>
            </a:r>
            <a:r>
              <a:rPr lang="ru-RU" sz="1600" dirty="0" smtClean="0"/>
              <a:t> вин </a:t>
            </a:r>
            <a:r>
              <a:rPr lang="ru-RU" sz="1600" dirty="0" err="1" smtClean="0"/>
              <a:t>Негру</a:t>
            </a:r>
            <a:r>
              <a:rPr lang="ru-RU" sz="1600" dirty="0" smtClean="0"/>
              <a:t> де </a:t>
            </a:r>
            <a:r>
              <a:rPr lang="ru-RU" sz="1600" dirty="0" err="1" smtClean="0"/>
              <a:t>Пуркарь</a:t>
            </a:r>
            <a:r>
              <a:rPr lang="ru-RU" sz="1600" dirty="0" smtClean="0"/>
              <a:t> и </a:t>
            </a:r>
            <a:r>
              <a:rPr lang="ru-RU" sz="1600" dirty="0" err="1" smtClean="0"/>
              <a:t>Рошу</a:t>
            </a:r>
            <a:r>
              <a:rPr lang="ru-RU" sz="1600" dirty="0" smtClean="0"/>
              <a:t> де </a:t>
            </a:r>
            <a:r>
              <a:rPr lang="ru-RU" sz="1600" dirty="0" err="1" smtClean="0"/>
              <a:t>Пуркарь</a:t>
            </a:r>
            <a:endParaRPr lang="ru-RU" sz="1600" dirty="0" smtClean="0"/>
          </a:p>
          <a:p>
            <a:pPr algn="ctr"/>
            <a:r>
              <a:rPr lang="ru-RU" sz="1600" dirty="0" err="1" smtClean="0"/>
              <a:t>Винария</a:t>
            </a:r>
            <a:r>
              <a:rPr lang="ru-RU" sz="1600" dirty="0" smtClean="0"/>
              <a:t> </a:t>
            </a:r>
            <a:r>
              <a:rPr lang="ru-RU" sz="1600" dirty="0" err="1" smtClean="0"/>
              <a:t>Боставан</a:t>
            </a:r>
            <a:endParaRPr lang="ru-RU" sz="1600" dirty="0" smtClean="0"/>
          </a:p>
          <a:p>
            <a:pPr algn="ctr"/>
            <a:r>
              <a:rPr lang="vi-VN" sz="1600" dirty="0" smtClean="0"/>
              <a:t>Acorex</a:t>
            </a:r>
          </a:p>
          <a:p>
            <a:pPr algn="ctr"/>
            <a:r>
              <a:rPr lang="vi-VN" sz="1600" dirty="0" smtClean="0"/>
              <a:t>Aurvin (</a:t>
            </a:r>
            <a:r>
              <a:rPr lang="ru-RU" sz="1600" dirty="0" smtClean="0"/>
              <a:t>Дионис Клуб)</a:t>
            </a:r>
          </a:p>
          <a:p>
            <a:pPr algn="ctr"/>
            <a:r>
              <a:rPr lang="vi-VN" sz="1600" dirty="0" smtClean="0"/>
              <a:t>Lion Gri</a:t>
            </a:r>
          </a:p>
          <a:p>
            <a:pPr algn="ctr"/>
            <a:r>
              <a:rPr lang="vi-VN" sz="1600" dirty="0" smtClean="0"/>
              <a:t>Vitis Hincesti</a:t>
            </a:r>
          </a:p>
          <a:p>
            <a:pPr algn="ctr"/>
            <a:r>
              <a:rPr lang="vi-VN" sz="1600" dirty="0" smtClean="0"/>
              <a:t>Aroma — </a:t>
            </a:r>
            <a:r>
              <a:rPr lang="ru-RU" sz="1600" dirty="0" smtClean="0"/>
              <a:t>производитель коньяков</a:t>
            </a:r>
          </a:p>
          <a:p>
            <a:pPr algn="ctr"/>
            <a:r>
              <a:rPr lang="vi-VN" sz="1600" dirty="0" smtClean="0"/>
              <a:t>Barza Albă — </a:t>
            </a:r>
            <a:r>
              <a:rPr lang="ru-RU" sz="1600" dirty="0" smtClean="0"/>
              <a:t>производитель коньяков</a:t>
            </a:r>
          </a:p>
          <a:p>
            <a:pPr algn="ctr"/>
            <a:r>
              <a:rPr lang="vi-VN" sz="1600" dirty="0" smtClean="0"/>
              <a:t>Interalco</a:t>
            </a:r>
          </a:p>
          <a:p>
            <a:pPr algn="ctr"/>
            <a:r>
              <a:rPr lang="vi-VN" sz="1600" dirty="0" smtClean="0"/>
              <a:t>KVINT — </a:t>
            </a:r>
            <a:r>
              <a:rPr lang="ru-RU" sz="1600" dirty="0" smtClean="0"/>
              <a:t>производитель коньяков</a:t>
            </a:r>
            <a:endParaRPr lang="ru-RU" sz="1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21495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Коллекция молдавских вин «Малые </a:t>
            </a:r>
            <a:r>
              <a:rPr lang="ru-RU" dirty="0" err="1" smtClean="0"/>
              <a:t>Милешты</a:t>
            </a:r>
            <a:r>
              <a:rPr lang="ru-RU" dirty="0" smtClean="0"/>
              <a:t>» («</a:t>
            </a:r>
            <a:r>
              <a:rPr lang="ru-RU" dirty="0" err="1" smtClean="0"/>
              <a:t>Mileştii</a:t>
            </a:r>
            <a:r>
              <a:rPr lang="ru-RU" dirty="0" smtClean="0"/>
              <a:t> </a:t>
            </a:r>
            <a:r>
              <a:rPr lang="ru-RU" dirty="0" err="1" smtClean="0"/>
              <a:t>Mici</a:t>
            </a:r>
            <a:r>
              <a:rPr lang="ru-RU" dirty="0" smtClean="0"/>
              <a:t>»), включающая 1,5 миллиона бутылок, является крупнейшей в Европе по данным Книги рекордов Гиннеса. Её погреба протянулись на 200 км, из которых только 50 км используются в настоящее время.</a:t>
            </a:r>
            <a:endParaRPr lang="ru-RU" dirty="0"/>
          </a:p>
        </p:txBody>
      </p:sp>
      <p:pic>
        <p:nvPicPr>
          <p:cNvPr id="3" name="Рисунок 2" descr="IMG_1262_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3000396" cy="2000264"/>
          </a:xfrm>
          <a:prstGeom prst="rect">
            <a:avLst/>
          </a:prstGeom>
        </p:spPr>
      </p:pic>
      <p:pic>
        <p:nvPicPr>
          <p:cNvPr id="4" name="Рисунок 3" descr="800px-PurcariSt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571480"/>
            <a:ext cx="5000628" cy="4500594"/>
          </a:xfrm>
          <a:prstGeom prst="rect">
            <a:avLst/>
          </a:prstGeom>
        </p:spPr>
      </p:pic>
      <p:pic>
        <p:nvPicPr>
          <p:cNvPr id="5" name="Рисунок 4" descr="k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643182"/>
            <a:ext cx="3000396" cy="2436241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491880" y="6458738"/>
            <a:ext cx="2736304" cy="4046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hlinkClick r:id="rId5"/>
              </a:rPr>
              <a:t>Prezentacii.com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Географическое положение</a:t>
            </a:r>
            <a:endParaRPr lang="ru-RU" sz="3200" dirty="0"/>
          </a:p>
        </p:txBody>
      </p:sp>
      <p:pic>
        <p:nvPicPr>
          <p:cNvPr id="3" name="Рисунок 2" descr="moldova_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3286148" cy="5357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868" y="1000108"/>
            <a:ext cx="528641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Молдавия расположена на крайнем юго-западе Восточно-Европейской равнины, во втором часовом поясе, и занимает </a:t>
            </a:r>
            <a:r>
              <a:rPr lang="ru-RU" sz="1600" dirty="0" err="1" smtClean="0"/>
              <a:t>бо́льшую</a:t>
            </a:r>
            <a:r>
              <a:rPr lang="ru-RU" sz="1600" dirty="0" smtClean="0"/>
              <a:t> часть междуречья Днестра и Прута, а также узкую полосу левобережья Днестра в его среднем и нижнем течении. Не имея выхода к морю, страна географически тяготеет к причерноморскому региону, при этом у Молдавии есть выход к Дунаю (протяжённость береговой линии — 600 м).</a:t>
            </a:r>
          </a:p>
          <a:p>
            <a:pPr algn="ctr"/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На севере, востоке и юге Молдавия граничит с Украиной, на западе — с Румынией. Площадь страны составляет 33,7 тыс. км². Территория Молдавии простирается с севера на юг на 350 км, с запада на восток — на 150 км. 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Поверхность Молдавии представляет собой холмистую равнину, расчленённую речными долинами. Средняя высота над уровнем моря — 147 м, максимальная — 429,5 м (гора </a:t>
            </a:r>
            <a:r>
              <a:rPr lang="ru-RU" sz="1600" dirty="0" err="1" smtClean="0"/>
              <a:t>Баланешты</a:t>
            </a:r>
            <a:r>
              <a:rPr lang="ru-RU" sz="1600" dirty="0" smtClean="0"/>
              <a:t>). Полезные ископаемые: известняки, гипс, глины, стекольный песок, гравий, небольшие месторождения нефти и газа.</a:t>
            </a:r>
            <a:endParaRPr lang="ru-RU" sz="16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ldova-sights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286124"/>
            <a:ext cx="4893471" cy="3262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84296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Климат умеренно континентальный. Зима мягкая, короткая, лето жаркое, продолжительное. Средняя температура января −4 °C, июля +21 °C. Абсолютный минимум −36 °C, максимум +41 °C. Среднее годовое количество осадков колеблется в пределах 380—550 мм.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Все реки Молдавии относятся к бассейну Чёрного моря. Наиболее крупные реки — Днестр и Прут. В речных долинах много пойменных озёр. Почвы преимущественно чернозёмные (75 %). </a:t>
            </a:r>
            <a:r>
              <a:rPr lang="ru-RU" sz="1600" dirty="0" err="1" smtClean="0"/>
              <a:t>Бо́льшая</a:t>
            </a:r>
            <a:r>
              <a:rPr lang="ru-RU" sz="1600" dirty="0" smtClean="0"/>
              <a:t> часть территории Молдавии распахана. Степная растительность сохранилась лишь на небольших участках. Леса занимают 6 % территории. Природные районы: Северо-Молдавский лесостепной, </a:t>
            </a:r>
            <a:r>
              <a:rPr lang="ru-RU" sz="1600" dirty="0" err="1" smtClean="0"/>
              <a:t>Центральномолдавский</a:t>
            </a:r>
            <a:r>
              <a:rPr lang="ru-RU" sz="1600" dirty="0" smtClean="0"/>
              <a:t> лесной (Кодры), Южно-Молдавский степной.</a:t>
            </a:r>
            <a:endParaRPr lang="ru-RU" sz="1600" dirty="0"/>
          </a:p>
        </p:txBody>
      </p:sp>
      <p:pic>
        <p:nvPicPr>
          <p:cNvPr id="5" name="Рисунок 4" descr="22272516_sahar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286124"/>
            <a:ext cx="3556000" cy="321471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Dniester_ata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9322" y="357166"/>
            <a:ext cx="2762248" cy="20716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429288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Река Днестр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143116"/>
            <a:ext cx="5429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Длина — 1352 км, площадь бассейна — 72,1 тыс. км². Берёт начало в Карпатах на высоте 900 м, впадает в Днестровский лиман, который соединён с Чёрным морем. Средний расход воды в нижнем течении 310 м³/с. Объём годового стока — 10 </a:t>
            </a:r>
            <a:r>
              <a:rPr lang="ru-RU" dirty="0" err="1" smtClean="0"/>
              <a:t>млрд</a:t>
            </a:r>
            <a:r>
              <a:rPr lang="ru-RU" dirty="0" smtClean="0"/>
              <a:t> м³.</a:t>
            </a:r>
          </a:p>
          <a:p>
            <a:pPr algn="ctr"/>
            <a:r>
              <a:rPr lang="ru-RU" dirty="0" smtClean="0"/>
              <a:t>В верховьях Днестр течёт в глубокой узкой долине и носит характер быстрой горной реки. Скорость течения в этом районе составляет 2—2,5 м/с. Здесь в Днестр впадает большое количество притоков, берущих начало со склонов Карпат, в основном справа. Наиболее крупный из притоков на этом участке — Стрый. Ниже Галича течение становится более спокойным, но долина остаётся узкой и глубокой.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2571744"/>
            <a:ext cx="29289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Днестре расположены города Хотин, Могилёв-Подольский, Ямполь, Сороки, Залещики, Каменка, Рыбница, Дубоссары, Григориополь, Бендеры, Тирасполь, </a:t>
            </a:r>
            <a:r>
              <a:rPr lang="ru-RU" dirty="0" err="1" smtClean="0"/>
              <a:t>Слободзея</a:t>
            </a:r>
            <a:r>
              <a:rPr lang="ru-RU" dirty="0" smtClean="0"/>
              <a:t>, и др.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По Днестру проходит часть государственной границы между Украиной и Молдавией.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Prut_near_Hover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3071810"/>
            <a:ext cx="3862406" cy="33494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Река Прут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57297"/>
            <a:ext cx="857256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Из гор недалеко от Говерлы Прут течёт на восток в сторону </a:t>
            </a:r>
            <a:r>
              <a:rPr lang="ru-RU" sz="2000" dirty="0" err="1" smtClean="0"/>
              <a:t>Яремче</a:t>
            </a:r>
            <a:r>
              <a:rPr lang="ru-RU" sz="2000" dirty="0" smtClean="0"/>
              <a:t> и Черновцов. 100 км ниже по течению река сворачивает на юг и образует естественную границу между Молдавией и Румынией. Начиная с города Яссы, Прут становится судоходным и впадает у </a:t>
            </a:r>
            <a:r>
              <a:rPr lang="ru-RU" sz="2000" dirty="0" err="1" smtClean="0"/>
              <a:t>Галаца</a:t>
            </a:r>
            <a:r>
              <a:rPr lang="ru-RU" sz="2000" dirty="0" smtClean="0"/>
              <a:t> в Дунай, недалеко от места впадения самого Дуная в Чёрное море.</a:t>
            </a:r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000373"/>
            <a:ext cx="43577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Прут является второй по величине рекой Молдавии. Его бассейн занимает более 24 % площади страны. Если в своём верхнем течении Прут — типичная горная река, то в пределах Республики Молдова её течение становится спокойным, долина сильно расширяется, её берега невысокие, террасы хорошо выражены. Река </a:t>
            </a:r>
            <a:r>
              <a:rPr lang="ru-RU" sz="1600" dirty="0" err="1" smtClean="0"/>
              <a:t>меандрирует</a:t>
            </a:r>
            <a:r>
              <a:rPr lang="ru-RU" sz="1600" dirty="0" smtClean="0"/>
              <a:t>, а её извилистое русло местами делится на рукава. Пойма сильно заболочена в нижней части. При повышении уровня воды в Дунае течение Прута замедляется, и река разливается, покрывая широкую (до 8—10 км) пойму.</a:t>
            </a:r>
            <a:endParaRPr lang="ru-RU" sz="16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7148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Административное деление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Рисунок 5" descr="25758631_Ruybn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5143536" cy="4857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0760" y="1214422"/>
            <a:ext cx="285752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административном отношении Молдавия разделена на 32 района, 5 муниципиев (Бельцы, Бендеры, Кишинёв, Комрат, Тирасполь), 1 автономное территориальное образование (</a:t>
            </a:r>
            <a:r>
              <a:rPr lang="ru-RU" sz="1400" dirty="0" err="1" smtClean="0"/>
              <a:t>Гагаузия</a:t>
            </a:r>
            <a:r>
              <a:rPr lang="ru-RU" sz="1400" dirty="0" smtClean="0"/>
              <a:t>) и 1 автономное территориальное образование с особым статусом Приднестровье, созданное 2005 году.</a:t>
            </a:r>
          </a:p>
          <a:p>
            <a:endParaRPr lang="ru-RU" sz="1400" dirty="0" smtClean="0"/>
          </a:p>
          <a:p>
            <a:r>
              <a:rPr lang="ru-RU" sz="1400" dirty="0" smtClean="0"/>
              <a:t>В Молдавии 65 городов и 917 сел.</a:t>
            </a:r>
          </a:p>
          <a:p>
            <a:endParaRPr lang="ru-RU" sz="1400" dirty="0" smtClean="0"/>
          </a:p>
          <a:p>
            <a:r>
              <a:rPr lang="ru-RU" sz="1400" dirty="0" smtClean="0"/>
              <a:t>На территории Молдавии существует непризнанное государство — Приднестровская Молдавская Республика. Под её контролем находится основная часть левобережья Днестра, а также город Бендеры и ряд сёл на правом берегу. Основу населения региона составляют молдаване (31,9 %), русские (30,3 %) и украинцы (28,8 %).</a:t>
            </a:r>
            <a:endParaRPr lang="ru-RU" sz="1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3571880" cy="26789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Население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1428736"/>
            <a:ext cx="45005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 оценочным данным, на 1 января 2011 года численность постоянного населения Республики Молдова составило 3 560 430 чел.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Население Республики Молдова многонационально и </a:t>
            </a:r>
            <a:r>
              <a:rPr lang="ru-RU" sz="1600" dirty="0" err="1" smtClean="0"/>
              <a:t>поликультурно</a:t>
            </a:r>
            <a:r>
              <a:rPr lang="ru-RU" sz="1600" dirty="0" smtClean="0"/>
              <a:t>. Основная часть населения, или 75,8 %, (по данным переписи 2004 г.) — молдаване. Проживают также: украинцы — 8,4 % русские — 5,9 %, гагаузы — 4,4 %, румыны — 2,2 %, болгары — 1,9 % и др.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4286256"/>
            <a:ext cx="835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Национальный состав населения отражает процессы, происходившие в молдавском обществе в течение последних 15 лет. Численность украинцев в сравнении с 1989 годом снизилась на 2,9 %, а русских на 3,9 %. Число гагаузов возросло на 0,3 %, а румын — на 2,1 %. В то же время число проживающих в Молдавии болгар снизилось на 0,1 %. Необходимо отметить, что большинство молдаван, гагаузов и болгар живут в сельской местности, а русские, румыны и украинцы преимущественно в городах.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0112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Языковой состав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Согласно данным переписи 78,8 % населения страны объявили родным языком язык своей национальности. Для 78,4 % молдаван родным языком является молдавский, для 18,8 % — румынский, для 2,5 % — русский и для 0,3 % — другой язык. Украинский язык является родным для 64,1 % украинцев, а русский — для 31,8 %. Для 97,2 % русских родным языком является русский язык.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Наряду с данными о родном языке были получены данные об основном языке общения. Для 58,8 % населения Молдавии таким языком является молдавский, для 16,4 % — румынский, 16,0 % — русский, 3,8 % — украинский, 3,1 % — гагаузский и 1,1 % — болгарский. 0,4 % жителей страны обычно говорят на других языках.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Большинство украинцев, гагаузов и болгар указали язык своей национальности в качестве родного. Каждый второй украинец, каждый третий болгарин и каждый четвёртый гагауз чаще всего использует русский язык. Молдаване, говорящие в основном на русском языке составляют всего 5,0 %.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6,2 % украинцев, 4,4 % русских, 1,9 % гагаузов, 2,2 % румын и 7,1 % болгар говорят преимущественно на молдавском языке.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64399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Гражданство</a:t>
            </a:r>
          </a:p>
          <a:p>
            <a:endParaRPr lang="ru-RU" dirty="0" smtClean="0"/>
          </a:p>
          <a:p>
            <a:pPr algn="ctr"/>
            <a:r>
              <a:rPr lang="ru-RU" sz="2000" dirty="0" smtClean="0"/>
              <a:t>3 371 082 проживающих в республике человек (99,6 %) являются гражданами Молдавии. Гражданством другой страны обладают 6486 человек (0,2 %) и 5374 человек не имеют гражданства. Из граждан Республики Молдова 12 705 человек имеют двойное гражданство. 390 человек не указали своё гражданство.</a:t>
            </a:r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Религиозный состав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Во время проведения переписи населения 2004 года 93,3 % опрошенных указали своей религией православие. Из приверженцев других </a:t>
            </a:r>
            <a:r>
              <a:rPr lang="ru-RU" dirty="0" err="1" smtClean="0"/>
              <a:t>конфессий</a:t>
            </a:r>
            <a:r>
              <a:rPr lang="ru-RU" dirty="0" smtClean="0"/>
              <a:t> значительное число составили баптисты (</a:t>
            </a:r>
            <a:r>
              <a:rPr lang="ru-RU" dirty="0" err="1" smtClean="0"/>
              <a:t>ок</a:t>
            </a:r>
            <a:r>
              <a:rPr lang="ru-RU" dirty="0" smtClean="0"/>
              <a:t>. 1,0 %), адвентисты седьмого дня (0,4 %), пятидесятники (0,3 %) и старообрядцы (0,15 %). Атеистами и не придерживающимися никакой религии объявили себя 46 тыс. человек (1,4 %). 75,7 тыс. человек (2,2 %) не указали свою религию.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135</TotalTime>
  <Words>2463</Words>
  <Application>Microsoft Office PowerPoint</Application>
  <PresentationFormat>Экран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Молдавия</vt:lpstr>
      <vt:lpstr>Презентация PowerPoint</vt:lpstr>
      <vt:lpstr>Презентация PowerPoint</vt:lpstr>
      <vt:lpstr>Река Днестр</vt:lpstr>
      <vt:lpstr>Река Прут</vt:lpstr>
      <vt:lpstr>Презентация PowerPoint</vt:lpstr>
      <vt:lpstr>Население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Демонстрационно-бесплатная версия</dc:creator>
  <cp:lastModifiedBy>Ольга</cp:lastModifiedBy>
  <cp:revision>15</cp:revision>
  <dcterms:created xsi:type="dcterms:W3CDTF">2012-01-23T18:06:56Z</dcterms:created>
  <dcterms:modified xsi:type="dcterms:W3CDTF">2014-10-25T08:14:17Z</dcterms:modified>
</cp:coreProperties>
</file>