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60" r:id="rId4"/>
    <p:sldId id="263" r:id="rId5"/>
    <p:sldId id="270" r:id="rId6"/>
    <p:sldId id="271" r:id="rId7"/>
    <p:sldId id="268" r:id="rId8"/>
    <p:sldId id="269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C7B0"/>
    <a:srgbClr val="EDDFCB"/>
    <a:srgbClr val="EAE1CE"/>
    <a:srgbClr val="210BC1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2698-2275-48CA-A2D2-9F00879AE3DC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2742D-0D52-42EC-B528-B4F789B05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2742D-0D52-42EC-B528-B4F789B0542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564360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познавательной </a:t>
            </a: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	А.В.Савенкова</a:t>
            </a: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85738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Пожелания педагогам,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работающим с детьми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714620"/>
            <a:ext cx="7540938" cy="318782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Будьте терпеливы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ждите «быстрых» результатов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Помните о доброжелательности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5000628" y="2500306"/>
            <a:ext cx="3500462" cy="342902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 усилий педагога в организации познавательной деятельности обучающегося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14348" y="2500306"/>
            <a:ext cx="3357586" cy="342902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самоорганиза-ции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самореализации обучающегося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57290" y="642918"/>
            <a:ext cx="6715172" cy="92869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785794"/>
            <a:ext cx="8183880" cy="64294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	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Познавательная активность – это:</a:t>
            </a:r>
          </a:p>
          <a:p>
            <a:pPr algn="just">
              <a:buNone/>
            </a:pP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143504" y="1571612"/>
            <a:ext cx="914400" cy="9144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357554" y="1571612"/>
            <a:ext cx="914400" cy="9144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8" idx="3"/>
            <a:endCxn id="19" idx="1"/>
          </p:cNvCxnSpPr>
          <p:nvPr/>
        </p:nvCxnSpPr>
        <p:spPr>
          <a:xfrm>
            <a:off x="4071934" y="4214818"/>
            <a:ext cx="928694" cy="1588"/>
          </a:xfrm>
          <a:prstGeom prst="straightConnector1">
            <a:avLst/>
          </a:prstGeom>
          <a:ln w="25400"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одержимое 3"/>
          <p:cNvSpPr txBox="1">
            <a:spLocks/>
          </p:cNvSpPr>
          <p:nvPr/>
        </p:nvSpPr>
        <p:spPr>
          <a:xfrm>
            <a:off x="642910" y="2500306"/>
            <a:ext cx="3500462" cy="3429024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65176" marR="0" lvl="0" indent="-265176" algn="just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3"/>
          <p:cNvSpPr txBox="1">
            <a:spLocks/>
          </p:cNvSpPr>
          <p:nvPr/>
        </p:nvSpPr>
        <p:spPr>
          <a:xfrm>
            <a:off x="5000628" y="2500306"/>
            <a:ext cx="3500462" cy="3429024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65176" marR="0" lvl="0" indent="-265176" algn="just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Классификация познавательной активности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429684" cy="548431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28826"/>
                <a:gridCol w="2357454"/>
                <a:gridCol w="2357454"/>
                <a:gridCol w="1785950"/>
              </a:tblGrid>
              <a:tr h="631832">
                <a:tc>
                  <a:txBody>
                    <a:bodyPr/>
                    <a:lstStyle/>
                    <a:p>
                      <a:pPr algn="ctr"/>
                      <a:endParaRPr kumimoji="0" lang="ru-RU" sz="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сформирована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уровень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902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Нулевая активность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Относительная активность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Привычно-исполнительская активность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Творческая активность</a:t>
                      </a:r>
                    </a:p>
                  </a:txBody>
                  <a:tcPr/>
                </a:tc>
              </a:tr>
              <a:tr h="3938085"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Учащийся пассивен, слабо реагирует на требования учителя, не проявляет желания к самостоятельной работе, предпочитает режим давления со стороны педагога.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Активность учащихся проявляется лишь в определенных учебных ситуациях (зависит от интересного содержания урока, необычных приемов преподавания и т. д.), определяется в основном эмоциональным восприятием.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Позиция учащихся обусловлена не только эмоциональной готовностью, но и наработанными привычными приемами учебных действий, что обеспечивает быстрое восприятие учебной задачи и самостоятельность в ходе ее решения. 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Позиция учащихся характеризуется готовностью включаться в нестандартную учебную ситуацию, поиском новых средств для ее решения.</a:t>
                      </a: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29330"/>
            <a:ext cx="7926732" cy="642942"/>
          </a:xfrm>
        </p:spPr>
        <p:txBody>
          <a:bodyPr>
            <a:normAutofit fontScale="90000"/>
          </a:bodyPr>
          <a:lstStyle/>
          <a:p>
            <a:pPr algn="r"/>
            <a:r>
              <a:rPr lang="ru-RU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С.Л.Рубинштейн</a:t>
            </a:r>
            <a:endParaRPr lang="ru-RU" sz="44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572560" cy="46434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Низкая познавательная активность</a:t>
            </a:r>
          </a:p>
          <a:p>
            <a:pPr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 Легче бывает делать свое дело в доброжелательном, чем недоброжелательном окружении. Недоброжелательность… сковывает, парализует, особенно чувствительных и неустойчивых людей. В доброжелательной атмосфере они сразу находят себя, овладевают своими силами и проявляют себя с самой положительной стороны»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9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познавательная активность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ru-RU" sz="1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9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Роли в учебных ситуациях: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Эксперт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(Подключение к технологии оценивания устных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письменных ответов одноклассников)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Наблюдатель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(Наблюдение за темпом урока)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Мудрец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(Подведение итогов занятия)</a:t>
            </a:r>
          </a:p>
          <a:p>
            <a:pPr>
              <a:spcBef>
                <a:spcPts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Хранитель знаний 	</a:t>
            </a:r>
          </a:p>
          <a:p>
            <a:pPr>
              <a:spcBef>
                <a:spcPts val="0"/>
              </a:spcBef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другие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572140"/>
            <a:ext cx="7926732" cy="1017288"/>
          </a:xfrm>
        </p:spPr>
        <p:txBody>
          <a:bodyPr>
            <a:normAutofit/>
          </a:bodyPr>
          <a:lstStyle/>
          <a:p>
            <a:pPr algn="r"/>
            <a:r>
              <a:rPr lang="ru-RU" sz="4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Г.С.Альтшуллер</a:t>
            </a:r>
            <a:endParaRPr lang="ru-RU" sz="44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572560" cy="46434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85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Высокая познавательная активность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 Человек без воображения не способен делать открытия и находить новые пути решения стоящих перед человеком задач»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14300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Некоторые приемы активизации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творческого воображения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358246" cy="478634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(Теоретическое решение изобретательских задач):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Представьте себе, что течение времени резко изменилось – замедлилось/ускорилось в 10 раз. Какой бы стала наша жизнь?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 определения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Круглый, красный, кислый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«Плюс, минус, интересно»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Что случится, если все машины перекрасить в желтый цвет?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Как, на Ваш взгляд, сложилась бы судьба Дубровского, если бы он все-таки женился на Маше?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43932" cy="4929222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Ассоциирование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Т.М.Афанасьева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Некоторые приемы активизации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творческого воображения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6" y="2428868"/>
          <a:ext cx="7075394" cy="34290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48270"/>
                <a:gridCol w="1923630"/>
                <a:gridCol w="1434084"/>
                <a:gridCol w="2069410"/>
              </a:tblGrid>
              <a:tr h="342902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Растение 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Жизнь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Горение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Уголь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Богатство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Металл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Жесть</a:t>
                      </a:r>
                      <a:endParaRPr lang="ru-RU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Посуда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Посуда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Пища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Ложка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Блеск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Чистота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Запах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Газ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Реклама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786050" y="2714620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786050" y="3071810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143636" y="2714620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143636" y="3071810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6143636" y="3143248"/>
            <a:ext cx="785818" cy="21431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43636" y="3429000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143636" y="3786190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143636" y="3857628"/>
            <a:ext cx="785818" cy="21431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43636" y="4143380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143636" y="4500570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143636" y="4572008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143636" y="4929198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143636" y="5286388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6143636" y="5357826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2786050" y="3143248"/>
            <a:ext cx="785818" cy="21431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786050" y="3429000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2786050" y="3857628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786050" y="3786190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786050" y="4214818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2786050" y="4572008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2786050" y="4643446"/>
            <a:ext cx="785818" cy="21431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2786050" y="5357826"/>
            <a:ext cx="785818" cy="21431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786050" y="5286388"/>
            <a:ext cx="785818" cy="158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786050" y="4929198"/>
            <a:ext cx="785818" cy="285752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Скругленный прямоугольник 66"/>
          <p:cNvSpPr/>
          <p:nvPr/>
        </p:nvSpPr>
        <p:spPr>
          <a:xfrm>
            <a:off x="3643306" y="3500438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3643306" y="2786058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3643306" y="4286256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3643306" y="5000636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000892" y="2786058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7000892" y="3500438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7000892" y="4214818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7000892" y="5000636"/>
            <a:ext cx="914400" cy="5619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модели уроков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для работы с детьми, имеющими </a:t>
            </a:r>
            <a:br>
              <a:rPr lang="ru-RU" sz="31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разные уровни познавательной активности</a:t>
            </a:r>
            <a:endParaRPr lang="ru-RU" sz="3100" b="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8183880" cy="3714776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Линейный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 каждой группой по очереди);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Мозаичный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(включение в деятельность той или иной группы в зависимости от учебной задачи);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Активно ролевой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(подключение обучающихся с высоким уровнем познавательной активности для подключения остальных)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Комплексный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(совмещение всех предложенных вариантов)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459</TotalTime>
  <Words>266</Words>
  <PresentationFormat>Экран (4:3)</PresentationFormat>
  <Paragraphs>91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Развитие познавательной активности   Педагог-психолог А.В.Савенкова </vt:lpstr>
      <vt:lpstr>Слайд 2</vt:lpstr>
      <vt:lpstr>Классификация познавательной активности</vt:lpstr>
      <vt:lpstr>С.Л.Рубинштейн</vt:lpstr>
      <vt:lpstr>Слайд 5</vt:lpstr>
      <vt:lpstr>Г.С.Альтшуллер</vt:lpstr>
      <vt:lpstr>Некоторые приемы активизации  творческого воображения</vt:lpstr>
      <vt:lpstr>Слайд 8</vt:lpstr>
      <vt:lpstr>Основные модели уроков для работы с детьми, имеющими  разные уровни познавательной активности</vt:lpstr>
      <vt:lpstr>Пожелания педагогам,  работающим с детьми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Психологи</dc:creator>
  <cp:lastModifiedBy>Анечка</cp:lastModifiedBy>
  <cp:revision>50</cp:revision>
  <dcterms:created xsi:type="dcterms:W3CDTF">2013-10-30T06:53:35Z</dcterms:created>
  <dcterms:modified xsi:type="dcterms:W3CDTF">2015-02-12T16:31:46Z</dcterms:modified>
</cp:coreProperties>
</file>