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73" r:id="rId8"/>
    <p:sldId id="274" r:id="rId9"/>
    <p:sldId id="261" r:id="rId10"/>
    <p:sldId id="262" r:id="rId11"/>
    <p:sldId id="263" r:id="rId12"/>
    <p:sldId id="264" r:id="rId13"/>
    <p:sldId id="267" r:id="rId14"/>
    <p:sldId id="268" r:id="rId15"/>
    <p:sldId id="270" r:id="rId16"/>
    <p:sldId id="266" r:id="rId17"/>
    <p:sldId id="272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AB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DDB0-A8A8-4886-8DB8-3194DC016B62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FC484-3640-413A-9D23-EC4B38466D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59;&#1095;&#1077;&#1085;&#1080;&#1082;.USER100\&#1056;&#1072;&#1073;&#1086;&#1095;&#1080;&#1081;%20&#1089;&#1090;&#1086;&#1083;\Kosta\&#1074;&#1099;&#1088;&#1077;&#1079;&#1082;&#1072;%20&#1076;&#1083;&#1103;%20&#1085;&#1072;&#1095;&#1072;&#1083;&#1072;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59;&#1095;&#1077;&#1085;&#1080;&#1082;.USER100\&#1056;&#1072;&#1073;&#1086;&#1095;&#1080;&#1081;%20&#1089;&#1090;&#1086;&#1083;\Kosta\&#1050;&#1091;&#1073;&#1072;&#1076;&#1099;%202.wa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&#1059;&#1095;&#1077;&#1085;&#1080;&#1082;.USER100\&#1056;&#1072;&#1073;&#1086;&#1095;&#1080;&#1081;%20&#1089;&#1090;&#1086;&#1083;\Kosta\&#1075;&#1080;&#1084;&#1085;.wa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0"/>
            <a:ext cx="8572528" cy="30469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...Этот честнейший сын Осетии страдал и оплакивал в своих прекрасных песнях горе и муки своего народа. Он взвалил на свои плечи все мученья, всю бедность и неволю и отдал жизнь свою народу. Такую любовь заслужил осетинский народ – талантливый и сильный духом.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 Black" pitchFamily="34" charset="0"/>
              </a:rPr>
              <a:t>А</a:t>
            </a:r>
            <a:r>
              <a:rPr lang="ru-RU" b="1" i="1" dirty="0">
                <a:latin typeface="Arial Black" pitchFamily="34" charset="0"/>
              </a:rPr>
              <a:t>.  </a:t>
            </a:r>
            <a:r>
              <a:rPr lang="ru-RU" b="1" i="1" dirty="0" smtClean="0">
                <a:latin typeface="Arial Black" pitchFamily="34" charset="0"/>
              </a:rPr>
              <a:t>Свирский</a:t>
            </a:r>
            <a:endParaRPr lang="ru-RU" b="1" i="1" dirty="0">
              <a:latin typeface="Arial Black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вырезка для начал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2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23846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Легенды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643306" y="4429132"/>
            <a:ext cx="52149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err="1" smtClean="0">
                <a:solidFill>
                  <a:srgbClr val="120AB6"/>
                </a:solidFill>
                <a:latin typeface="Arial" pitchFamily="34" charset="0"/>
              </a:rPr>
              <a:t>Коста</a:t>
            </a:r>
            <a:r>
              <a:rPr lang="ru-RU" sz="2000" b="1" dirty="0" smtClean="0">
                <a:solidFill>
                  <a:srgbClr val="120AB6"/>
                </a:solidFill>
                <a:latin typeface="Arial" pitchFamily="34" charset="0"/>
              </a:rPr>
              <a:t> подошел к легендам о </a:t>
            </a:r>
            <a:r>
              <a:rPr lang="ru-RU" sz="2000" b="1" dirty="0" err="1" smtClean="0">
                <a:solidFill>
                  <a:srgbClr val="120AB6"/>
                </a:solidFill>
                <a:latin typeface="Arial" pitchFamily="34" charset="0"/>
              </a:rPr>
              <a:t>Хетаге</a:t>
            </a:r>
            <a:r>
              <a:rPr lang="ru-RU" sz="2000" b="1" dirty="0" smtClean="0">
                <a:solidFill>
                  <a:srgbClr val="120AB6"/>
                </a:solidFill>
                <a:latin typeface="Arial" pitchFamily="34" charset="0"/>
              </a:rPr>
              <a:t> критически. Он отбросил религиозную шелуху и творчески переработал их.</a:t>
            </a:r>
            <a:endParaRPr kumimoji="0" lang="ru-RU" sz="2000" b="1" i="0" u="none" strike="noStrike" cap="none" normalizeH="0" dirty="0" smtClean="0">
              <a:ln>
                <a:noFill/>
              </a:ln>
              <a:solidFill>
                <a:srgbClr val="120AB6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baseline="0" dirty="0" smtClean="0">
              <a:solidFill>
                <a:srgbClr val="120AB6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571612"/>
            <a:ext cx="5214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20AB6"/>
                </a:solidFill>
                <a:latin typeface="Arial" pitchFamily="34" charset="0"/>
              </a:rPr>
              <a:t>           </a:t>
            </a:r>
            <a:r>
              <a:rPr lang="ru-RU" sz="2000" b="1" dirty="0" smtClean="0">
                <a:solidFill>
                  <a:srgbClr val="120AB6"/>
                </a:solidFill>
                <a:latin typeface="Arial" pitchFamily="34" charset="0"/>
              </a:rPr>
              <a:t>Внимание поэта привлекали в легендах и высокие художественные достоинства, и проявления фантазий народа, и отражение истории народа.</a:t>
            </a:r>
          </a:p>
        </p:txBody>
      </p:sp>
      <p:pic>
        <p:nvPicPr>
          <p:cNvPr id="8" name="Рисунок 7" descr="1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928670"/>
            <a:ext cx="3197982" cy="243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_______________________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357562"/>
            <a:ext cx="2286016" cy="304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1996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0" y="157161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20AB6"/>
                </a:solidFill>
              </a:rPr>
              <a:t>Басня </a:t>
            </a:r>
            <a:r>
              <a:rPr lang="ru-RU" sz="2400" b="1" dirty="0" smtClean="0">
                <a:solidFill>
                  <a:srgbClr val="FF0000"/>
                </a:solidFill>
              </a:rPr>
              <a:t>«Лиса и барсук» </a:t>
            </a:r>
            <a:r>
              <a:rPr lang="ru-RU" sz="2400" b="1" dirty="0" smtClean="0">
                <a:solidFill>
                  <a:srgbClr val="120AB6"/>
                </a:solidFill>
              </a:rPr>
              <a:t>рассказывает о лисе и барсуке, которые издавна не любят друг друга, но при встречах ведут себя очень дружелюбно.</a:t>
            </a:r>
            <a:endParaRPr lang="ru-RU" sz="2400" b="1" dirty="0">
              <a:solidFill>
                <a:srgbClr val="120AB6"/>
              </a:solidFill>
            </a:endParaRPr>
          </a:p>
        </p:txBody>
      </p:sp>
      <p:pic>
        <p:nvPicPr>
          <p:cNvPr id="4" name="Рисунок 3" descr="ли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2438400" cy="2599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рс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4214818"/>
            <a:ext cx="220018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4000504"/>
            <a:ext cx="5929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На барсука свою злость неуемную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Точит лисица,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До Арджинарага ходят  вдвоем они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В поисках птицы.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Если же где-нибудь вдруг повстречаются…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Многим на диво –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Словно родные, друг к другу ласкаются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Нежно, игриво.</a:t>
            </a:r>
            <a:endParaRPr lang="ru-RU" b="1" i="1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643174" y="4572008"/>
            <a:ext cx="71438" cy="7143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2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2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2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205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571480"/>
            <a:ext cx="56436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20AB6"/>
                </a:solidFill>
              </a:rPr>
              <a:t>Одно из лучших стихотворений Коста «Кубады», посвященное изображению печальной участи народного певца , было положено на музыку.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img008.jpg"/>
          <p:cNvPicPr>
            <a:picLocks noChangeAspect="1"/>
          </p:cNvPicPr>
          <p:nvPr/>
        </p:nvPicPr>
        <p:blipFill>
          <a:blip r:embed="rId3" cstate="print"/>
          <a:srcRect l="19904" t="5208" r="34235" b="47917"/>
          <a:stretch>
            <a:fillRect/>
          </a:stretch>
        </p:blipFill>
        <p:spPr>
          <a:xfrm>
            <a:off x="214282" y="1000108"/>
            <a:ext cx="3233760" cy="454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3500438"/>
            <a:ext cx="3571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С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smtClean="0">
                <a:solidFill>
                  <a:srgbClr val="C00000"/>
                </a:solidFill>
              </a:rPr>
              <a:t>рд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й</a:t>
            </a:r>
            <a:r>
              <a:rPr lang="ru-RU" b="1" i="1" dirty="0" smtClean="0">
                <a:solidFill>
                  <a:srgbClr val="C00000"/>
                </a:solidFill>
              </a:rPr>
              <a:t>, зым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smtClean="0">
                <a:solidFill>
                  <a:srgbClr val="C00000"/>
                </a:solidFill>
              </a:rPr>
              <a:t>г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й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Гуыбыр, тызм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smtClean="0">
                <a:solidFill>
                  <a:srgbClr val="C00000"/>
                </a:solidFill>
              </a:rPr>
              <a:t>г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й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Й</a:t>
            </a:r>
            <a:r>
              <a:rPr lang="en-US" b="1" i="1" dirty="0" smtClean="0">
                <a:solidFill>
                  <a:srgbClr val="C00000"/>
                </a:solidFill>
              </a:rPr>
              <a:t>æ </a:t>
            </a:r>
            <a:r>
              <a:rPr lang="ru-RU" b="1" i="1" dirty="0" smtClean="0">
                <a:solidFill>
                  <a:srgbClr val="C00000"/>
                </a:solidFill>
              </a:rPr>
              <a:t>к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smtClean="0">
                <a:solidFill>
                  <a:srgbClr val="C00000"/>
                </a:solidFill>
              </a:rPr>
              <a:t>рцы мид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smtClean="0">
                <a:solidFill>
                  <a:srgbClr val="C00000"/>
                </a:solidFill>
              </a:rPr>
              <a:t>г,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Ныхасы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бады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З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ронд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Хъуыбады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</a:t>
            </a:r>
            <a:r>
              <a:rPr lang="en-US" b="1" i="1" dirty="0" smtClean="0">
                <a:solidFill>
                  <a:srgbClr val="C00000"/>
                </a:solidFill>
              </a:rPr>
              <a:t>æ </a:t>
            </a:r>
            <a:r>
              <a:rPr lang="ru-RU" b="1" i="1" dirty="0" err="1" smtClean="0">
                <a:solidFill>
                  <a:srgbClr val="C00000"/>
                </a:solidFill>
              </a:rPr>
              <a:t>ф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ндырдз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гъд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smtClean="0">
                <a:solidFill>
                  <a:srgbClr val="C00000"/>
                </a:solidFill>
              </a:rPr>
              <a:t>г...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mus%20instrumenty.jpg"/>
          <p:cNvPicPr>
            <a:picLocks noChangeAspect="1"/>
          </p:cNvPicPr>
          <p:nvPr/>
        </p:nvPicPr>
        <p:blipFill>
          <a:blip r:embed="rId4" cstate="print"/>
          <a:srcRect t="43711" r="34748" b="18554"/>
          <a:stretch>
            <a:fillRect/>
          </a:stretch>
        </p:blipFill>
        <p:spPr>
          <a:xfrm>
            <a:off x="6429388" y="2928934"/>
            <a:ext cx="2357422" cy="3244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Кубады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0109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.jpg"/>
          <p:cNvPicPr>
            <a:picLocks noChangeAspect="1"/>
          </p:cNvPicPr>
          <p:nvPr/>
        </p:nvPicPr>
        <p:blipFill>
          <a:blip r:embed="rId2" cstate="print"/>
          <a:srcRect l="36527" t="8000" r="27545"/>
          <a:stretch>
            <a:fillRect/>
          </a:stretch>
        </p:blipFill>
        <p:spPr>
          <a:xfrm>
            <a:off x="571472" y="428604"/>
            <a:ext cx="1884183" cy="6082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28604"/>
            <a:ext cx="3714776" cy="6040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71736" y="2571744"/>
            <a:ext cx="2571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йд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р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дз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гъ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лзад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Л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ппуй</a:t>
            </a:r>
            <a:r>
              <a:rPr lang="en-US" b="1" i="1" dirty="0" smtClean="0">
                <a:solidFill>
                  <a:srgbClr val="C00000"/>
                </a:solidFill>
              </a:rPr>
              <a:t>æ </a:t>
            </a:r>
            <a:r>
              <a:rPr lang="ru-RU" b="1" i="1" dirty="0" err="1" smtClean="0">
                <a:solidFill>
                  <a:srgbClr val="C00000"/>
                </a:solidFill>
              </a:rPr>
              <a:t>баззад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Й</a:t>
            </a:r>
            <a:r>
              <a:rPr lang="en-US" b="1" i="1" dirty="0" smtClean="0">
                <a:solidFill>
                  <a:srgbClr val="C00000"/>
                </a:solidFill>
              </a:rPr>
              <a:t>æ </a:t>
            </a:r>
            <a:r>
              <a:rPr lang="ru-RU" b="1" i="1" dirty="0" err="1" smtClean="0">
                <a:solidFill>
                  <a:srgbClr val="C00000"/>
                </a:solidFill>
              </a:rPr>
              <a:t>сау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бындурыл</a:t>
            </a:r>
            <a:r>
              <a:rPr lang="ru-RU" b="1" i="1" dirty="0" smtClean="0">
                <a:solidFill>
                  <a:srgbClr val="C00000"/>
                </a:solidFill>
              </a:rPr>
              <a:t>...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д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м-иу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бафтыд</a:t>
            </a:r>
            <a:r>
              <a:rPr lang="ru-RU" b="1" i="1" dirty="0" smtClean="0">
                <a:solidFill>
                  <a:srgbClr val="C00000"/>
                </a:solidFill>
              </a:rPr>
              <a:t>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err="1" smtClean="0">
                <a:solidFill>
                  <a:srgbClr val="C00000"/>
                </a:solidFill>
              </a:rPr>
              <a:t>Уым-иу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ф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кафыд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К</a:t>
            </a:r>
            <a:r>
              <a:rPr lang="en-US" b="1" i="1" dirty="0" smtClean="0">
                <a:solidFill>
                  <a:srgbClr val="C00000"/>
                </a:solidFill>
              </a:rPr>
              <a:t>æ</a:t>
            </a:r>
            <a:r>
              <a:rPr lang="ru-RU" b="1" i="1" dirty="0" err="1" smtClean="0">
                <a:solidFill>
                  <a:srgbClr val="C00000"/>
                </a:solidFill>
              </a:rPr>
              <a:t>рдзыны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мурыл</a:t>
            </a:r>
            <a:r>
              <a:rPr lang="ru-RU" b="1" i="1" dirty="0" smtClean="0">
                <a:solidFill>
                  <a:srgbClr val="C00000"/>
                </a:solidFill>
              </a:rPr>
              <a:t>...</a:t>
            </a:r>
            <a:endParaRPr lang="ru-RU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4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.jpg"/>
          <p:cNvPicPr>
            <a:picLocks noChangeAspect="1"/>
          </p:cNvPicPr>
          <p:nvPr/>
        </p:nvPicPr>
        <p:blipFill>
          <a:blip r:embed="rId2" cstate="print"/>
          <a:srcRect r="14218"/>
          <a:stretch>
            <a:fillRect/>
          </a:stretch>
        </p:blipFill>
        <p:spPr>
          <a:xfrm>
            <a:off x="1571604" y="357166"/>
            <a:ext cx="6429420" cy="6153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682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340" y="1285860"/>
            <a:ext cx="8356898" cy="4429156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357298"/>
            <a:ext cx="878684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</a:rPr>
              <a:t>Коста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Arial Black" pitchFamily="34" charset="0"/>
                <a:ea typeface="Times New Roman" pitchFamily="18" charset="0"/>
              </a:rPr>
              <a:t> для нас – чувство Родины, Осетии, России, Вселенной.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120AB6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120AB6"/>
              </a:solidFill>
              <a:latin typeface="Arial Black" pitchFamily="34" charset="0"/>
              <a:ea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</a:rPr>
              <a:t>Коста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Arial Black" pitchFamily="34" charset="0"/>
                <a:ea typeface="Times New Roman" pitchFamily="18" charset="0"/>
              </a:rPr>
              <a:t>-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120AB6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Arial Black" pitchFamily="34" charset="0"/>
                <a:ea typeface="Times New Roman" pitchFamily="18" charset="0"/>
              </a:rPr>
              <a:t>это солнечный центр нашей древней истории и национальной культуры.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</a:p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Arial Black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Arial Black" pitchFamily="34" charset="0"/>
                <a:ea typeface="Times New Roman" pitchFamily="18" charset="0"/>
              </a:rPr>
              <a:t>А. Магометов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гим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pic>
        <p:nvPicPr>
          <p:cNvPr id="6" name="Рисунок 5" descr="101hetagurov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2143116"/>
            <a:ext cx="2500330" cy="1990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RY9U6CAILDHS9CA48AMOXCA83R6O2CASUS229CAL07RCMCAGTIIB5CALPGOYMCAYNQI42CAD9R2VZCAQEYI7ICAYYDIQQCAAPF5PTCAQSXV76CA00W3WHCADUFO5MCAR52TYJCA26TJOQCARZM42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42852"/>
            <a:ext cx="1418698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>Коста</a:t>
            </a:r>
            <a:r>
              <a:rPr lang="ru-RU" sz="2400" b="1" i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120AB6"/>
                </a:solidFill>
                <a:latin typeface="Arial Black" pitchFamily="34" charset="0"/>
                <a:ea typeface="Times New Roman" pitchFamily="18" charset="0"/>
              </a:rPr>
              <a:t>почти полтора века стоит как незыблемая духовная вершина, обозревая горизонты бессмертия.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120AB6"/>
              </a:solidFill>
              <a:latin typeface="Arial Black" pitchFamily="34" charset="0"/>
              <a:ea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571612"/>
            <a:ext cx="237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120AB6"/>
                </a:solidFill>
                <a:latin typeface="Arial Black" pitchFamily="34" charset="0"/>
                <a:ea typeface="Times New Roman" pitchFamily="18" charset="0"/>
              </a:rPr>
              <a:t>А. Магометов</a:t>
            </a:r>
            <a:endParaRPr lang="ru-RU" b="1" i="1" dirty="0" smtClean="0">
              <a:solidFill>
                <a:srgbClr val="120AB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285861"/>
            <a:ext cx="4879862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На площади столицы осетинской</a:t>
            </a:r>
          </a:p>
          <a:p>
            <a:pPr algn="ctr"/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Стоишь одетый в бронзовый наряд.</a:t>
            </a:r>
          </a:p>
          <a:p>
            <a:pPr algn="ctr"/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И тают на груди твоей снежинки, </a:t>
            </a:r>
          </a:p>
          <a:p>
            <a:pPr algn="ctr"/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И полон доброты усталый взгляд.</a:t>
            </a:r>
          </a:p>
          <a:p>
            <a:pPr algn="ctr"/>
            <a:endParaRPr lang="ru-RU" sz="2000" b="1" i="1" spc="50" dirty="0" smtClean="0">
              <a:ln w="11430"/>
              <a:solidFill>
                <a:srgbClr val="120AB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  <a:p>
            <a:pPr algn="ctr"/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Присядь, </a:t>
            </a:r>
            <a:r>
              <a:rPr lang="ru-RU" sz="2000" b="1" i="1" spc="50" dirty="0" err="1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Коста</a:t>
            </a:r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. Тяжки твои одежды, </a:t>
            </a:r>
          </a:p>
          <a:p>
            <a:pPr algn="ctr"/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Сбрось бурку и черкеску расстегни.</a:t>
            </a:r>
          </a:p>
          <a:p>
            <a:pPr algn="ctr"/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Твой путь увенчан радостью победы,</a:t>
            </a:r>
          </a:p>
          <a:p>
            <a:pPr algn="ctr"/>
            <a:r>
              <a:rPr lang="ru-RU" sz="2000" b="1" i="1" spc="50" dirty="0" smtClean="0">
                <a:ln w="11430"/>
                <a:solidFill>
                  <a:srgbClr val="120AB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Мечты сбылись, присядь и отдохни.</a:t>
            </a: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памятник.jpg"/>
          <p:cNvPicPr>
            <a:picLocks noChangeAspect="1"/>
          </p:cNvPicPr>
          <p:nvPr/>
        </p:nvPicPr>
        <p:blipFill>
          <a:blip r:embed="rId2" cstate="print"/>
          <a:srcRect l="33594" r="13672" b="7089"/>
          <a:stretch>
            <a:fillRect/>
          </a:stretch>
        </p:blipFill>
        <p:spPr>
          <a:xfrm>
            <a:off x="357158" y="1142984"/>
            <a:ext cx="3714776" cy="432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4XALICAYHO2DNCA57F9RZCAVSZ6JCCA7Q2R6DCAOPQUH7CA07P628CA6FZ7NXCA1U5SZACA12JMGFCA4AQ5HMCAFD35DMCA8F8DD1CAFFM828CANISG47CA2VY7QHCA7UYZ6MCAPN95PICATZOLU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5357826"/>
            <a:ext cx="819150" cy="123825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4214818"/>
            <a:ext cx="6000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презентации использован материал: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Коста</a:t>
            </a: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Хетагуров и осетинское народное творчество»,  Д.А. Гиреев и др.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Коста</a:t>
            </a: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Хетагуров», собрание сочинений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</a:t>
            </a:r>
            <a:r>
              <a:rPr lang="ru-RU" b="1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Коста</a:t>
            </a: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Хетагуров. Стихотворения и поэмы», под ред. И.М. Пугачева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Интернет сайты</a:t>
            </a:r>
            <a:endParaRPr lang="ru-RU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7358082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6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20AB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20AB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155-летию</a:t>
            </a:r>
            <a:endParaRPr lang="ru-RU" sz="5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20AB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lvl="6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20AB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Великого поэта,</a:t>
            </a:r>
          </a:p>
          <a:p>
            <a:pPr lvl="6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20AB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художника</a:t>
            </a:r>
          </a:p>
          <a:p>
            <a:pPr lvl="6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20AB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просветителя</a:t>
            </a:r>
          </a:p>
          <a:p>
            <a:pPr lvl="6"/>
            <a:endParaRPr lang="ru-RU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20AB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lvl="6"/>
            <a:endParaRPr lang="ru-RU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20AB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lvl="6"/>
            <a:endParaRPr lang="ru-RU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20AB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lvl="6"/>
            <a:endParaRPr lang="ru-RU" sz="4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20AB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857496"/>
            <a:ext cx="557216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Коста Левановича</a:t>
            </a:r>
          </a:p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Хетагурова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etagurov_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355"/>
            <a:ext cx="4155526" cy="53045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643042" y="585789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6"/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120AB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посвящается !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120AB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52863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/>
                <a:solidFill>
                  <a:srgbClr val="120A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Коста </a:t>
            </a:r>
            <a:r>
              <a:rPr lang="ru-RU" sz="4000" b="1" cap="all" dirty="0" smtClean="0">
                <a:ln/>
                <a:solidFill>
                  <a:srgbClr val="120A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Хетагуров </a:t>
            </a:r>
          </a:p>
          <a:p>
            <a:pPr algn="ctr"/>
            <a:r>
              <a:rPr lang="ru-RU" sz="4000" b="1" cap="all" dirty="0" smtClean="0">
                <a:ln/>
                <a:solidFill>
                  <a:srgbClr val="120A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родился </a:t>
            </a:r>
            <a:r>
              <a:rPr lang="ru-RU" sz="4000" b="1" cap="all" dirty="0">
                <a:ln/>
                <a:solidFill>
                  <a:srgbClr val="120A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селе Нар </a:t>
            </a:r>
            <a:endParaRPr lang="ru-RU" sz="4000" b="1" cap="all" dirty="0" smtClean="0">
              <a:ln/>
              <a:solidFill>
                <a:srgbClr val="120AB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4000" b="1" cap="all" dirty="0" smtClean="0">
                <a:ln/>
                <a:solidFill>
                  <a:srgbClr val="120A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15 </a:t>
            </a:r>
            <a:r>
              <a:rPr lang="ru-RU" sz="4000" b="1" cap="all" dirty="0">
                <a:ln/>
                <a:solidFill>
                  <a:srgbClr val="120A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октября 1859 </a:t>
            </a:r>
            <a:r>
              <a:rPr lang="ru-RU" sz="4000" b="1" cap="all" dirty="0" smtClean="0">
                <a:ln/>
                <a:solidFill>
                  <a:srgbClr val="120AB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года</a:t>
            </a:r>
            <a:endParaRPr lang="ru-RU" sz="4000" b="1" cap="all" dirty="0">
              <a:ln/>
              <a:solidFill>
                <a:srgbClr val="120AB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село Н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28"/>
            <a:ext cx="3678605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2571744"/>
            <a:ext cx="52864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Благодаря своим выдающимся способностям, трудолюбию и упорству Коста удалось достичь вершин общечеловеческой культуры. </a:t>
            </a:r>
            <a:endParaRPr lang="ru-RU" sz="2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857288" y="1471910"/>
            <a:ext cx="821533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Звезда Коста,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голубая,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              нетленная,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  <a:t>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Взошла над миром,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>
                <a:solidFill>
                  <a:srgbClr val="120AB6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i="1" dirty="0" smtClean="0">
                <a:solidFill>
                  <a:srgbClr val="120AB6"/>
                </a:solidFill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средь синей тьмы.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  <a:t>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Ему Отечеством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        стала Вселенная.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</a:rPr>
              <a:t>         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Пусть станет Храмом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                                             огромный мир!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Book Antiqua" pitchFamily="18" charset="0"/>
              <a:ea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20AB6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Ирина Гуржибекова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120AB6"/>
              </a:solidFill>
              <a:effectLst/>
              <a:latin typeface="Book Antiqua" pitchFamily="18" charset="0"/>
            </a:endParaRPr>
          </a:p>
        </p:txBody>
      </p:sp>
      <p:pic>
        <p:nvPicPr>
          <p:cNvPr id="4" name="Рисунок 3" descr="звезда.jpg"/>
          <p:cNvPicPr>
            <a:picLocks noChangeAspect="1"/>
          </p:cNvPicPr>
          <p:nvPr/>
        </p:nvPicPr>
        <p:blipFill>
          <a:blip r:embed="rId2" cstate="print"/>
          <a:srcRect l="22857" t="19391" r="22857" b="26323"/>
          <a:stretch>
            <a:fillRect/>
          </a:stretch>
        </p:blipFill>
        <p:spPr>
          <a:xfrm>
            <a:off x="6286512" y="142852"/>
            <a:ext cx="2571768" cy="2571768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85728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120AB6"/>
                </a:solidFill>
              </a:rPr>
              <a:t>       К. Хетагуров в сфере образования и просвещения выдвигал перед обществом триединую задачу: </a:t>
            </a:r>
            <a:endParaRPr lang="ru-RU" dirty="0"/>
          </a:p>
        </p:txBody>
      </p:sp>
      <p:pic>
        <p:nvPicPr>
          <p:cNvPr id="3" name="Рисунок 2" descr="На школьной скамье жиз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2527000" cy="3680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72074"/>
            <a:ext cx="300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/>
              <a:t>«На школьной скамье жизни»</a:t>
            </a:r>
          </a:p>
          <a:p>
            <a:pPr algn="r"/>
            <a:r>
              <a:rPr lang="ru-RU" sz="1600" b="1" i="1" dirty="0" smtClean="0"/>
              <a:t>Коста</a:t>
            </a:r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2285992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</a:rPr>
              <a:t>во-первых, вовлекать в учебу без исключения всех детей, независимо от их сословного и материального положения;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0430" y="4143380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</a:rPr>
              <a:t>во-вторых, во всех учебных заведениях одинаково учить и мальчиков и девочек;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7686" y="5500702"/>
            <a:ext cx="47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</a:rPr>
              <a:t>в-третьих, обучать школьников на понятном для них языке.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Звонкая лира Коста вобрала в себя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3500430" y="3000372"/>
            <a:ext cx="2286016" cy="1285884"/>
          </a:xfrm>
          <a:prstGeom prst="star7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фольклор</a:t>
            </a:r>
            <a:endParaRPr lang="ru-RU" dirty="0"/>
          </a:p>
        </p:txBody>
      </p:sp>
      <p:sp>
        <p:nvSpPr>
          <p:cNvPr id="9" name="7-конечная звезда 8"/>
          <p:cNvSpPr/>
          <p:nvPr/>
        </p:nvSpPr>
        <p:spPr>
          <a:xfrm>
            <a:off x="6357950" y="1928802"/>
            <a:ext cx="2286016" cy="1285884"/>
          </a:xfrm>
          <a:prstGeom prst="star7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эпос</a:t>
            </a:r>
            <a:endParaRPr lang="ru-RU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3500430" y="5214950"/>
            <a:ext cx="2286016" cy="1285884"/>
          </a:xfrm>
          <a:prstGeom prst="star7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поэзию</a:t>
            </a:r>
            <a:endParaRPr lang="ru-RU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785786" y="3857628"/>
            <a:ext cx="2357454" cy="1285884"/>
          </a:xfrm>
          <a:prstGeom prst="star7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любовную лирику</a:t>
            </a:r>
            <a:endParaRPr lang="ru-RU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500034" y="1785926"/>
            <a:ext cx="2286016" cy="1285884"/>
          </a:xfrm>
          <a:prstGeom prst="star7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миф</a:t>
            </a:r>
            <a:endParaRPr lang="ru-RU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6143636" y="3857628"/>
            <a:ext cx="2286016" cy="1285884"/>
          </a:xfrm>
          <a:prstGeom prst="star7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стихи для детей</a:t>
            </a:r>
            <a:endParaRPr lang="ru-RU" dirty="0"/>
          </a:p>
        </p:txBody>
      </p:sp>
      <p:pic>
        <p:nvPicPr>
          <p:cNvPr id="14" name="Рисунок 13" descr="s05_01.jpg"/>
          <p:cNvPicPr>
            <a:picLocks noChangeAspect="1"/>
          </p:cNvPicPr>
          <p:nvPr/>
        </p:nvPicPr>
        <p:blipFill>
          <a:blip r:embed="rId3" cstate="print"/>
          <a:srcRect l="8211" t="21666" b="5000"/>
          <a:stretch>
            <a:fillRect/>
          </a:stretch>
        </p:blipFill>
        <p:spPr>
          <a:xfrm>
            <a:off x="7786710" y="5500702"/>
            <a:ext cx="922843" cy="972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Рисунок 14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572140"/>
            <a:ext cx="1000132" cy="967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низ 3"/>
          <p:cNvSpPr/>
          <p:nvPr/>
        </p:nvSpPr>
        <p:spPr>
          <a:xfrm>
            <a:off x="428596" y="2143116"/>
            <a:ext cx="2643206" cy="1214446"/>
          </a:xfrm>
          <a:prstGeom prst="ellipseRibbon">
            <a:avLst>
              <a:gd name="adj1" fmla="val 38409"/>
              <a:gd name="adj2" fmla="val 50000"/>
              <a:gd name="adj3" fmla="val 1250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120A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поэмы</a:t>
            </a:r>
            <a:endParaRPr lang="ru-RU" sz="2400" dirty="0"/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6000760" y="2143116"/>
            <a:ext cx="2643206" cy="1214446"/>
          </a:xfrm>
          <a:prstGeom prst="ellipseRibbon">
            <a:avLst>
              <a:gd name="adj1" fmla="val 41503"/>
              <a:gd name="adj2" fmla="val 50000"/>
              <a:gd name="adj3" fmla="val 1250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120A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легенды</a:t>
            </a:r>
            <a:endParaRPr lang="ru-RU" sz="2400" dirty="0"/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1500166" y="4429132"/>
            <a:ext cx="2643206" cy="1214446"/>
          </a:xfrm>
          <a:prstGeom prst="ellipseRibbon">
            <a:avLst>
              <a:gd name="adj1" fmla="val 42534"/>
              <a:gd name="adj2" fmla="val 50000"/>
              <a:gd name="adj3" fmla="val 1250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120A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песни</a:t>
            </a:r>
            <a:endParaRPr lang="ru-RU" sz="2400" dirty="0"/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4643438" y="4429132"/>
            <a:ext cx="2643206" cy="1214446"/>
          </a:xfrm>
          <a:prstGeom prst="ellipseRibbon">
            <a:avLst>
              <a:gd name="adj1" fmla="val 43566"/>
              <a:gd name="adj2" fmla="val 50000"/>
              <a:gd name="adj3" fmla="val 1250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120A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басни</a:t>
            </a:r>
            <a:endParaRPr lang="ru-RU" sz="2400" dirty="0"/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714348" y="357166"/>
            <a:ext cx="7929618" cy="1000132"/>
          </a:xfrm>
          <a:prstGeom prst="ellipseRibbon">
            <a:avLst>
              <a:gd name="adj1" fmla="val 33767"/>
              <a:gd name="adj2" fmla="val 50000"/>
              <a:gd name="adj3" fmla="val 1250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rgbClr val="120AB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Разнообразны поэтические жанры: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 descr="6JFE1CAFHU2E7CAD1V42PCAR8OQTMCAQH1H11CAOE5BSDCAB66KJQCAZI88OBCAQP8KSGCA4KDKQUCAIJW4B9CAJ6VN33CAYLZ7V6CAUV96JYCA7XI4T9CAJIJW9VCAUL2W80CA7VOB2WCA53GHL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0081" y="2285992"/>
            <a:ext cx="2388066" cy="154305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евал Зик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5627905" cy="3538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5206" y="4286256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Перевал Зикара.</a:t>
            </a:r>
          </a:p>
          <a:p>
            <a:r>
              <a:rPr lang="ru-RU" b="1" i="1" dirty="0" smtClean="0"/>
              <a:t>К.Хетагуров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860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20AB6"/>
                </a:solidFill>
                <a:latin typeface="Bookman Old Style" pitchFamily="18" charset="0"/>
              </a:rPr>
              <a:t>К какому бы жанру он не прикоснулся, как в литературе, так и в искусстве - все у него получалось великолепно.</a:t>
            </a:r>
            <a:endParaRPr lang="ru-RU" sz="2400" b="1" dirty="0">
              <a:solidFill>
                <a:srgbClr val="120AB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19271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Поэмы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85723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20AB6"/>
                </a:solidFill>
              </a:rPr>
              <a:t>В поэме </a:t>
            </a:r>
            <a:r>
              <a:rPr lang="ru-RU" sz="2400" b="1" dirty="0" smtClean="0">
                <a:solidFill>
                  <a:srgbClr val="FF0000"/>
                </a:solidFill>
              </a:rPr>
              <a:t>«Фатима» </a:t>
            </a:r>
            <a:r>
              <a:rPr lang="ru-RU" sz="2400" b="1" dirty="0" smtClean="0">
                <a:solidFill>
                  <a:srgbClr val="120AB6"/>
                </a:solidFill>
              </a:rPr>
              <a:t>участь Фатимы и Ибрагима потрясает трагизмом социальных отношений. Люди труда становятся жертвами тех, кто исповедует дворянскую спесь и право сильного.</a:t>
            </a:r>
            <a:endParaRPr lang="ru-RU" sz="2400" b="1" dirty="0">
              <a:solidFill>
                <a:srgbClr val="120AB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929066"/>
            <a:ext cx="5143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20AB6"/>
                </a:solidFill>
              </a:rPr>
              <a:t>Поэт не упускал возможности молвить слово о школе. В поэме “Фатима” рассказчик, после долгой разлуки заехавший в аул, отметил: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Есть и школы... Я видел – из хаты одной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Вышел с книжкой, босой и без шапки,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Мальчуган... и еще... тот в рубахе цветной, –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 посыпались чуть не десятки...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дев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2143114"/>
            <a:ext cx="2857521" cy="4000530"/>
          </a:xfrm>
          <a:prstGeom prst="rect">
            <a:avLst/>
          </a:prstGeo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913</TotalTime>
  <Words>554</Words>
  <Application>Microsoft Office PowerPoint</Application>
  <PresentationFormat>Экран (4:3)</PresentationFormat>
  <Paragraphs>94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МОУ СОШ с Виноградное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Нонна</dc:creator>
  <cp:lastModifiedBy>777</cp:lastModifiedBy>
  <cp:revision>95</cp:revision>
  <dcterms:created xsi:type="dcterms:W3CDTF">2009-09-18T05:26:56Z</dcterms:created>
  <dcterms:modified xsi:type="dcterms:W3CDTF">2014-10-17T11:57:55Z</dcterms:modified>
</cp:coreProperties>
</file>