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8" r:id="rId1"/>
  </p:sldMasterIdLst>
  <p:notesMasterIdLst>
    <p:notesMasterId r:id="rId14"/>
  </p:notesMasterIdLst>
  <p:sldIdLst>
    <p:sldId id="257" r:id="rId2"/>
    <p:sldId id="261" r:id="rId3"/>
    <p:sldId id="262" r:id="rId4"/>
    <p:sldId id="273" r:id="rId5"/>
    <p:sldId id="277" r:id="rId6"/>
    <p:sldId id="276" r:id="rId7"/>
    <p:sldId id="278" r:id="rId8"/>
    <p:sldId id="279" r:id="rId9"/>
    <p:sldId id="291" r:id="rId10"/>
    <p:sldId id="298" r:id="rId11"/>
    <p:sldId id="299" r:id="rId12"/>
    <p:sldId id="30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7B81"/>
    <a:srgbClr val="FF0000"/>
    <a:srgbClr val="FFFF00"/>
    <a:srgbClr val="33CC33"/>
    <a:srgbClr val="CC3300"/>
    <a:srgbClr val="000000"/>
    <a:srgbClr val="FFCC00"/>
    <a:srgbClr val="0099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89" autoAdjust="0"/>
    <p:restoredTop sz="95026" autoAdjust="0"/>
  </p:normalViewPr>
  <p:slideViewPr>
    <p:cSldViewPr>
      <p:cViewPr>
        <p:scale>
          <a:sx n="66" d="100"/>
          <a:sy n="66" d="100"/>
        </p:scale>
        <p:origin x="-165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52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2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C112E94-3889-421E-A6CB-4CA3C7B622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D6940B-ABB6-406E-A44D-C4682F7565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14D19C-B66E-4233-94C8-5F68969DDB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C74868-D08D-4C2C-A679-1FA01CBCBE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7BBF9E-91CB-41B7-BD96-2246944FD7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11F812-81DF-43C3-9B95-BFA531F5A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6D11BC-06AE-4374-B073-6A8E1D48C4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A1B2B2-427E-481C-814D-1E92F0A78D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697691-0CF2-46AC-9B10-820A04B8A1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889974-B743-4121-B940-6DFB5E3BB2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3C7269-EFAB-4C24-8F99-882E420CC9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540CF1-A9B8-4EC5-9DAE-5ADB8DC527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2494076-1F69-4B8D-9E99-252E3FC874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20" r:id="rId2"/>
    <p:sldLayoutId id="2147484121" r:id="rId3"/>
    <p:sldLayoutId id="2147484122" r:id="rId4"/>
    <p:sldLayoutId id="2147484123" r:id="rId5"/>
    <p:sldLayoutId id="2147484124" r:id="rId6"/>
    <p:sldLayoutId id="2147484125" r:id="rId7"/>
    <p:sldLayoutId id="2147484126" r:id="rId8"/>
    <p:sldLayoutId id="2147484127" r:id="rId9"/>
    <p:sldLayoutId id="2147484128" r:id="rId10"/>
    <p:sldLayoutId id="2147484129" r:id="rId11"/>
  </p:sldLayoutIdLst>
  <p:transition spd="med">
    <p:diamond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gif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215063" y="5429250"/>
            <a:ext cx="2352675" cy="714375"/>
          </a:xfrm>
        </p:spPr>
        <p:txBody>
          <a:bodyPr/>
          <a:lstStyle/>
          <a:p>
            <a:pPr>
              <a:defRPr/>
            </a:pPr>
            <a:r>
              <a:rPr lang="ru-RU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Учитель: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Баликоева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Марина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Солтановна</a:t>
            </a:r>
            <a:endParaRPr lang="ru-RU" sz="2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WordArt 55"/>
          <p:cNvSpPr>
            <a:spLocks noChangeArrowheads="1" noChangeShapeType="1" noTextEdit="1"/>
          </p:cNvSpPr>
          <p:nvPr/>
        </p:nvSpPr>
        <p:spPr bwMode="auto">
          <a:xfrm>
            <a:off x="714375" y="2500313"/>
            <a:ext cx="8001000" cy="1727200"/>
          </a:xfrm>
          <a:prstGeom prst="rect">
            <a:avLst/>
          </a:prstGeom>
        </p:spPr>
        <p:txBody>
          <a:bodyPr wrap="none" fromWordArt="1">
            <a:prstTxWarp prst="textChevronInverted">
              <a:avLst/>
            </a:prstTxWarp>
          </a:bodyPr>
          <a:lstStyle/>
          <a:p>
            <a:pPr algn="ctr"/>
            <a:r>
              <a:rPr lang="ru-RU" sz="6000" kern="10" spc="-3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5EF0F7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/>
              </a:rPr>
              <a:t>с у </a:t>
            </a:r>
            <a:r>
              <a:rPr lang="ru-RU" sz="6000" kern="10" spc="-30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5EF0F7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/>
              </a:rPr>
              <a:t>щ</a:t>
            </a:r>
            <a:r>
              <a:rPr lang="ru-RU" sz="6000" kern="10" spc="-3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5EF0F7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/>
              </a:rPr>
              <a:t> е с т в и т е л </a:t>
            </a:r>
            <a:r>
              <a:rPr lang="ru-RU" sz="6000" kern="10" spc="-30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5EF0F7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/>
              </a:rPr>
              <a:t>ь</a:t>
            </a:r>
            <a:r>
              <a:rPr lang="ru-RU" sz="6000" kern="10" spc="-3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5EF0F7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/>
              </a:rPr>
              <a:t> </a:t>
            </a:r>
            <a:r>
              <a:rPr lang="ru-RU" sz="6000" kern="10" spc="-30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5EF0F7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/>
              </a:rPr>
              <a:t>н</a:t>
            </a:r>
            <a:r>
              <a:rPr lang="ru-RU" sz="6000" kern="10" spc="-3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5EF0F7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/>
              </a:rPr>
              <a:t> о е </a:t>
            </a:r>
          </a:p>
        </p:txBody>
      </p:sp>
      <p:sp>
        <p:nvSpPr>
          <p:cNvPr id="5124" name="WordArt 64"/>
          <p:cNvSpPr>
            <a:spLocks noChangeArrowheads="1" noChangeShapeType="1" noTextEdit="1"/>
          </p:cNvSpPr>
          <p:nvPr/>
        </p:nvSpPr>
        <p:spPr bwMode="auto">
          <a:xfrm>
            <a:off x="3071813" y="1143000"/>
            <a:ext cx="1944687" cy="1439863"/>
          </a:xfrm>
          <a:prstGeom prst="rect">
            <a:avLst/>
          </a:prstGeom>
        </p:spPr>
        <p:txBody>
          <a:bodyPr wrap="none" fromWordArt="1">
            <a:prstTxWarp prst="textChevronInverted">
              <a:avLst/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5EF0F7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И м я 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64291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Есть ли единственное число у данных имен существительных?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2133600"/>
            <a:ext cx="4038600" cy="3922713"/>
          </a:xfrm>
        </p:spPr>
        <p:txBody>
          <a:bodyPr/>
          <a:lstStyle/>
          <a:p>
            <a:r>
              <a:rPr lang="ru-RU" sz="4000" dirty="0" smtClean="0"/>
              <a:t>трусы</a:t>
            </a:r>
            <a:endParaRPr lang="ru-RU" sz="4000" dirty="0" smtClean="0"/>
          </a:p>
          <a:p>
            <a:endParaRPr lang="ru-RU" sz="4000" dirty="0" smtClean="0"/>
          </a:p>
          <a:p>
            <a:r>
              <a:rPr lang="ru-RU" sz="4000" dirty="0" smtClean="0"/>
              <a:t>очи</a:t>
            </a:r>
            <a:endParaRPr lang="ru-RU" sz="4000" dirty="0" smtClean="0"/>
          </a:p>
          <a:p>
            <a:endParaRPr lang="ru-RU" sz="4000" dirty="0" smtClean="0"/>
          </a:p>
          <a:p>
            <a:r>
              <a:rPr lang="ru-RU" sz="4000" dirty="0" smtClean="0"/>
              <a:t>вилы</a:t>
            </a:r>
            <a:endParaRPr lang="ru-RU" sz="4000" dirty="0" smtClean="0"/>
          </a:p>
        </p:txBody>
      </p:sp>
      <p:sp>
        <p:nvSpPr>
          <p:cNvPr id="14340" name="Rectangle 11"/>
          <p:cNvSpPr>
            <a:spLocks noGrp="1" noChangeArrowheads="1"/>
          </p:cNvSpPr>
          <p:nvPr>
            <p:ph sz="half" idx="2"/>
          </p:nvPr>
        </p:nvSpPr>
        <p:spPr>
          <a:xfrm>
            <a:off x="4787900" y="2060575"/>
            <a:ext cx="3898900" cy="3995738"/>
          </a:xfrm>
        </p:spPr>
        <p:txBody>
          <a:bodyPr/>
          <a:lstStyle/>
          <a:p>
            <a:r>
              <a:rPr lang="ru-RU" sz="4000" dirty="0" smtClean="0"/>
              <a:t>часы</a:t>
            </a:r>
            <a:endParaRPr lang="ru-RU" sz="4000" dirty="0" smtClean="0"/>
          </a:p>
          <a:p>
            <a:endParaRPr lang="ru-RU" sz="4000" dirty="0" smtClean="0"/>
          </a:p>
          <a:p>
            <a:r>
              <a:rPr lang="ru-RU" sz="4000" dirty="0" smtClean="0"/>
              <a:t>сани</a:t>
            </a:r>
            <a:endParaRPr lang="ru-RU" sz="4000" dirty="0" smtClean="0"/>
          </a:p>
          <a:p>
            <a:endParaRPr lang="ru-RU" sz="4000" dirty="0" smtClean="0"/>
          </a:p>
          <a:p>
            <a:r>
              <a:rPr lang="ru-RU" sz="4000" dirty="0" smtClean="0"/>
              <a:t>ворота</a:t>
            </a:r>
            <a:endParaRPr lang="ru-RU" sz="4000" dirty="0" smtClean="0"/>
          </a:p>
        </p:txBody>
      </p:sp>
      <p:sp>
        <p:nvSpPr>
          <p:cNvPr id="14343" name="WordArt 12"/>
          <p:cNvSpPr>
            <a:spLocks noChangeArrowheads="1" noChangeShapeType="1" noTextEdit="1"/>
          </p:cNvSpPr>
          <p:nvPr/>
        </p:nvSpPr>
        <p:spPr bwMode="auto">
          <a:xfrm>
            <a:off x="8820150" y="6381750"/>
            <a:ext cx="114300" cy="265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27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Есть ли множественное число у данных имен существительных?</a:t>
            </a:r>
          </a:p>
        </p:txBody>
      </p:sp>
      <p:sp>
        <p:nvSpPr>
          <p:cNvPr id="13315" name="Rectangle 10"/>
          <p:cNvSpPr>
            <a:spLocks noGrp="1" noChangeArrowheads="1"/>
          </p:cNvSpPr>
          <p:nvPr>
            <p:ph sz="half" idx="1"/>
          </p:nvPr>
        </p:nvSpPr>
        <p:spPr>
          <a:xfrm>
            <a:off x="457200" y="2133600"/>
            <a:ext cx="4038600" cy="39227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400" dirty="0" smtClean="0"/>
              <a:t>добро</a:t>
            </a:r>
            <a:endParaRPr lang="ru-RU" sz="4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4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400" dirty="0" smtClean="0"/>
              <a:t>седина</a:t>
            </a:r>
            <a:endParaRPr lang="ru-RU" sz="4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4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400" dirty="0" smtClean="0"/>
              <a:t>листва</a:t>
            </a:r>
            <a:endParaRPr lang="ru-RU" sz="4400" dirty="0" smtClean="0"/>
          </a:p>
        </p:txBody>
      </p:sp>
      <p:sp>
        <p:nvSpPr>
          <p:cNvPr id="13316" name="Rectangle 11"/>
          <p:cNvSpPr>
            <a:spLocks noGrp="1" noChangeArrowheads="1"/>
          </p:cNvSpPr>
          <p:nvPr>
            <p:ph sz="half" idx="2"/>
          </p:nvPr>
        </p:nvSpPr>
        <p:spPr>
          <a:xfrm>
            <a:off x="4648200" y="2060575"/>
            <a:ext cx="4038600" cy="399573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400" dirty="0" smtClean="0">
                <a:solidFill>
                  <a:srgbClr val="008080"/>
                </a:solidFill>
              </a:rPr>
              <a:t>сметана</a:t>
            </a:r>
            <a:endParaRPr lang="ru-RU" sz="4400" dirty="0" smtClean="0">
              <a:solidFill>
                <a:srgbClr val="00808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4400" dirty="0" smtClean="0">
              <a:solidFill>
                <a:srgbClr val="00808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400" dirty="0" smtClean="0">
                <a:solidFill>
                  <a:srgbClr val="008080"/>
                </a:solidFill>
              </a:rPr>
              <a:t>молоко </a:t>
            </a:r>
            <a:endParaRPr lang="ru-RU" sz="4400" dirty="0" smtClean="0">
              <a:solidFill>
                <a:srgbClr val="00808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4400" dirty="0" smtClean="0">
              <a:solidFill>
                <a:srgbClr val="00808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400" dirty="0" smtClean="0">
                <a:solidFill>
                  <a:srgbClr val="008080"/>
                </a:solidFill>
              </a:rPr>
              <a:t>сахар</a:t>
            </a:r>
            <a:endParaRPr lang="ru-RU" sz="4400" dirty="0" smtClean="0">
              <a:solidFill>
                <a:srgbClr val="008080"/>
              </a:solidFill>
            </a:endParaRPr>
          </a:p>
        </p:txBody>
      </p:sp>
      <p:sp>
        <p:nvSpPr>
          <p:cNvPr id="15367" name="WordArt 12"/>
          <p:cNvSpPr>
            <a:spLocks noChangeArrowheads="1" noChangeShapeType="1" noTextEdit="1"/>
          </p:cNvSpPr>
          <p:nvPr/>
        </p:nvSpPr>
        <p:spPr bwMode="auto">
          <a:xfrm>
            <a:off x="8604250" y="6524625"/>
            <a:ext cx="185738" cy="12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28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60" y="0"/>
            <a:ext cx="9858444" cy="335756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D37B81"/>
                </a:solidFill>
              </a:rPr>
              <a:t>Спасибо за внимание!</a:t>
            </a:r>
            <a:endParaRPr lang="ru-RU" sz="4800" dirty="0">
              <a:solidFill>
                <a:srgbClr val="D37B8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3931920" y="571480"/>
            <a:ext cx="3931920" cy="43891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144000" y="3929066"/>
            <a:ext cx="3931920" cy="438912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3"/>
          <p:cNvSpPr>
            <a:spLocks noChangeArrowheads="1"/>
          </p:cNvSpPr>
          <p:nvPr/>
        </p:nvSpPr>
        <p:spPr bwMode="auto">
          <a:xfrm>
            <a:off x="1979613" y="2924175"/>
            <a:ext cx="719137" cy="1657350"/>
          </a:xfrm>
          <a:prstGeom prst="downArrow">
            <a:avLst>
              <a:gd name="adj1" fmla="val 50000"/>
              <a:gd name="adj2" fmla="val 57616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AutoShape 24"/>
          <p:cNvSpPr>
            <a:spLocks noChangeArrowheads="1"/>
          </p:cNvSpPr>
          <p:nvPr/>
        </p:nvSpPr>
        <p:spPr bwMode="auto">
          <a:xfrm flipH="1">
            <a:off x="5940425" y="2997200"/>
            <a:ext cx="720725" cy="1512888"/>
          </a:xfrm>
          <a:prstGeom prst="downArrow">
            <a:avLst>
              <a:gd name="adj1" fmla="val 50000"/>
              <a:gd name="adj2" fmla="val 52478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WordArt 51"/>
          <p:cNvSpPr>
            <a:spLocks noChangeArrowheads="1" noChangeShapeType="1" noTextEdit="1"/>
          </p:cNvSpPr>
          <p:nvPr/>
        </p:nvSpPr>
        <p:spPr bwMode="auto">
          <a:xfrm>
            <a:off x="468313" y="5013325"/>
            <a:ext cx="325755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i="1" kern="10" spc="300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89CA3"/>
                </a:solidFill>
                <a:latin typeface="Arial"/>
                <a:cs typeface="Arial"/>
              </a:rPr>
              <a:t>предмет</a:t>
            </a:r>
          </a:p>
        </p:txBody>
      </p:sp>
      <p:sp>
        <p:nvSpPr>
          <p:cNvPr id="6149" name="WordArt 52"/>
          <p:cNvSpPr>
            <a:spLocks noChangeArrowheads="1" noChangeShapeType="1" noTextEdit="1"/>
          </p:cNvSpPr>
          <p:nvPr/>
        </p:nvSpPr>
        <p:spPr bwMode="auto">
          <a:xfrm>
            <a:off x="4643438" y="4941888"/>
            <a:ext cx="3843337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i="1" kern="10" spc="300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кто? что?</a:t>
            </a:r>
          </a:p>
        </p:txBody>
      </p:sp>
      <p:sp>
        <p:nvSpPr>
          <p:cNvPr id="6150" name="WordArt 53"/>
          <p:cNvSpPr>
            <a:spLocks noChangeArrowheads="1" noChangeShapeType="1" noTextEdit="1"/>
          </p:cNvSpPr>
          <p:nvPr/>
        </p:nvSpPr>
        <p:spPr bwMode="auto">
          <a:xfrm>
            <a:off x="2484438" y="404813"/>
            <a:ext cx="3671887" cy="215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spc="72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5EF0F7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Слово</a:t>
            </a:r>
          </a:p>
        </p:txBody>
      </p:sp>
      <p:sp>
        <p:nvSpPr>
          <p:cNvPr id="6151" name="WordArt 55"/>
          <p:cNvSpPr>
            <a:spLocks noChangeArrowheads="1" noChangeShapeType="1" noTextEdit="1"/>
          </p:cNvSpPr>
          <p:nvPr/>
        </p:nvSpPr>
        <p:spPr bwMode="auto">
          <a:xfrm>
            <a:off x="8748713" y="6453188"/>
            <a:ext cx="112712" cy="163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3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859338"/>
          </a:xfrm>
        </p:spPr>
        <p:txBody>
          <a:bodyPr/>
          <a:lstStyle/>
          <a:p>
            <a:r>
              <a:rPr lang="ru-RU" sz="4400" dirty="0" smtClean="0">
                <a:solidFill>
                  <a:schemeClr val="tx2"/>
                </a:solidFill>
              </a:rPr>
              <a:t>Слова, которые обозначают </a:t>
            </a:r>
            <a:r>
              <a:rPr lang="ru-RU" sz="5400" dirty="0" smtClean="0">
                <a:solidFill>
                  <a:schemeClr val="tx2"/>
                </a:solidFill>
              </a:rPr>
              <a:t>предметы</a:t>
            </a:r>
            <a:r>
              <a:rPr lang="ru-RU" sz="4400" dirty="0" smtClean="0">
                <a:solidFill>
                  <a:schemeClr val="tx2"/>
                </a:solidFill>
              </a:rPr>
              <a:t> и отвечают на вопросы: </a:t>
            </a:r>
            <a:r>
              <a:rPr lang="ru-RU" sz="5400" dirty="0" smtClean="0">
                <a:solidFill>
                  <a:schemeClr val="tx2"/>
                </a:solidFill>
              </a:rPr>
              <a:t>кто? что?,</a:t>
            </a:r>
            <a:r>
              <a:rPr lang="ru-RU" sz="4400" dirty="0" smtClean="0">
                <a:solidFill>
                  <a:schemeClr val="tx2"/>
                </a:solidFill>
              </a:rPr>
              <a:t> называются </a:t>
            </a:r>
            <a:r>
              <a:rPr lang="ru-RU" sz="5400" dirty="0" smtClean="0">
                <a:solidFill>
                  <a:schemeClr val="tx2"/>
                </a:solidFill>
              </a:rPr>
              <a:t>именами существительными.</a:t>
            </a:r>
          </a:p>
        </p:txBody>
      </p:sp>
      <p:sp>
        <p:nvSpPr>
          <p:cNvPr id="7171" name="WordArt 9"/>
          <p:cNvSpPr>
            <a:spLocks noChangeArrowheads="1" noChangeShapeType="1" noTextEdit="1"/>
          </p:cNvSpPr>
          <p:nvPr/>
        </p:nvSpPr>
        <p:spPr bwMode="auto">
          <a:xfrm>
            <a:off x="8675688" y="6381750"/>
            <a:ext cx="112712" cy="163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4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0"/>
            <a:ext cx="8243887" cy="14128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Род имен существительных</a:t>
            </a:r>
          </a:p>
        </p:txBody>
      </p:sp>
      <p:sp>
        <p:nvSpPr>
          <p:cNvPr id="8195" name="WordArt 7"/>
          <p:cNvSpPr>
            <a:spLocks noChangeArrowheads="1" noChangeShapeType="1" noTextEdit="1"/>
          </p:cNvSpPr>
          <p:nvPr/>
        </p:nvSpPr>
        <p:spPr bwMode="auto">
          <a:xfrm>
            <a:off x="3851275" y="1916113"/>
            <a:ext cx="1728788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Ж. р.</a:t>
            </a:r>
          </a:p>
        </p:txBody>
      </p:sp>
      <p:sp>
        <p:nvSpPr>
          <p:cNvPr id="8196" name="WordArt 8"/>
          <p:cNvSpPr>
            <a:spLocks noChangeArrowheads="1" noChangeShapeType="1" noTextEdit="1"/>
          </p:cNvSpPr>
          <p:nvPr/>
        </p:nvSpPr>
        <p:spPr bwMode="auto">
          <a:xfrm>
            <a:off x="684213" y="1700213"/>
            <a:ext cx="1728787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М. р.</a:t>
            </a:r>
          </a:p>
        </p:txBody>
      </p:sp>
      <p:sp>
        <p:nvSpPr>
          <p:cNvPr id="8197" name="WordArt 9"/>
          <p:cNvSpPr>
            <a:spLocks noChangeArrowheads="1" noChangeShapeType="1" noTextEdit="1"/>
          </p:cNvSpPr>
          <p:nvPr/>
        </p:nvSpPr>
        <p:spPr bwMode="auto">
          <a:xfrm>
            <a:off x="6948488" y="1700213"/>
            <a:ext cx="1441450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С. р.</a:t>
            </a:r>
          </a:p>
        </p:txBody>
      </p:sp>
      <p:sp>
        <p:nvSpPr>
          <p:cNvPr id="474122" name="WordArt 10"/>
          <p:cNvSpPr>
            <a:spLocks noChangeArrowheads="1" noChangeShapeType="1" noTextEdit="1"/>
          </p:cNvSpPr>
          <p:nvPr/>
        </p:nvSpPr>
        <p:spPr bwMode="auto">
          <a:xfrm>
            <a:off x="395288" y="3068638"/>
            <a:ext cx="2305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spc="72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474123" name="WordArt 11"/>
          <p:cNvSpPr>
            <a:spLocks noChangeArrowheads="1" noChangeShapeType="1" noTextEdit="1"/>
          </p:cNvSpPr>
          <p:nvPr/>
        </p:nvSpPr>
        <p:spPr bwMode="auto">
          <a:xfrm>
            <a:off x="3428992" y="3000372"/>
            <a:ext cx="2305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spc="72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474124" name="WordArt 12"/>
          <p:cNvSpPr>
            <a:spLocks noChangeArrowheads="1" noChangeShapeType="1" noTextEdit="1"/>
          </p:cNvSpPr>
          <p:nvPr/>
        </p:nvSpPr>
        <p:spPr bwMode="auto">
          <a:xfrm>
            <a:off x="6443663" y="2997200"/>
            <a:ext cx="2160587" cy="646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spc="72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474141" name="WordArt 29"/>
          <p:cNvSpPr>
            <a:spLocks noChangeArrowheads="1" noChangeShapeType="1" noTextEdit="1"/>
          </p:cNvSpPr>
          <p:nvPr/>
        </p:nvSpPr>
        <p:spPr bwMode="auto">
          <a:xfrm>
            <a:off x="539750" y="5876925"/>
            <a:ext cx="1885950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арбуз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4142" name="WordArt 30"/>
          <p:cNvSpPr>
            <a:spLocks noChangeArrowheads="1" noChangeShapeType="1" noTextEdit="1"/>
          </p:cNvSpPr>
          <p:nvPr/>
        </p:nvSpPr>
        <p:spPr bwMode="auto">
          <a:xfrm>
            <a:off x="3851275" y="5805488"/>
            <a:ext cx="1228725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Мышка</a:t>
            </a:r>
          </a:p>
        </p:txBody>
      </p:sp>
      <p:sp>
        <p:nvSpPr>
          <p:cNvPr id="474143" name="WordArt 31"/>
          <p:cNvSpPr>
            <a:spLocks noChangeArrowheads="1" noChangeShapeType="1" noTextEdit="1"/>
          </p:cNvSpPr>
          <p:nvPr/>
        </p:nvSpPr>
        <p:spPr bwMode="auto">
          <a:xfrm>
            <a:off x="6732588" y="5949950"/>
            <a:ext cx="15335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солнце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207" name="WordArt 32"/>
          <p:cNvSpPr>
            <a:spLocks noChangeArrowheads="1" noChangeShapeType="1" noTextEdit="1"/>
          </p:cNvSpPr>
          <p:nvPr/>
        </p:nvSpPr>
        <p:spPr bwMode="auto">
          <a:xfrm>
            <a:off x="8675688" y="6453188"/>
            <a:ext cx="114300" cy="122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20</a:t>
            </a:r>
          </a:p>
        </p:txBody>
      </p:sp>
      <p:pic>
        <p:nvPicPr>
          <p:cNvPr id="17" name="Рисунок 16" descr="2439659-e434e1ef7f00ccf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357562"/>
            <a:ext cx="3000396" cy="1884725"/>
          </a:xfrm>
          <a:prstGeom prst="rect">
            <a:avLst/>
          </a:prstGeom>
        </p:spPr>
      </p:pic>
      <p:pic>
        <p:nvPicPr>
          <p:cNvPr id="18" name="Рисунок 17" descr="avatar338992_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3214686"/>
            <a:ext cx="2595726" cy="1885957"/>
          </a:xfrm>
          <a:prstGeom prst="rect">
            <a:avLst/>
          </a:prstGeom>
        </p:spPr>
      </p:pic>
      <p:pic>
        <p:nvPicPr>
          <p:cNvPr id="8208" name="Picture 16" descr="D:\Профиль\Desktop\0923dc2f589e3a0a3326cc4bc0efc403.jp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143248"/>
            <a:ext cx="2286016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4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74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74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7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74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74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7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7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74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74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7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22" grpId="0" animBg="1"/>
      <p:bldP spid="474123" grpId="0" animBg="1"/>
      <p:bldP spid="474124" grpId="0" animBg="1"/>
      <p:bldP spid="474141" grpId="0" animBg="1"/>
      <p:bldP spid="474142" grpId="0" animBg="1"/>
      <p:bldP spid="4741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260350"/>
            <a:ext cx="8243887" cy="15128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</a:rPr>
              <a:t>Подбери к существительным мужского рода парные существительные женского рода.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84213" y="2349500"/>
            <a:ext cx="3956050" cy="3851275"/>
          </a:xfrm>
        </p:spPr>
        <p:txBody>
          <a:bodyPr/>
          <a:lstStyle/>
          <a:p>
            <a:r>
              <a:rPr lang="ru-RU" sz="4000" dirty="0" smtClean="0"/>
              <a:t>папа</a:t>
            </a:r>
            <a:endParaRPr lang="ru-RU" sz="4000" dirty="0" smtClean="0"/>
          </a:p>
          <a:p>
            <a:r>
              <a:rPr lang="ru-RU" sz="4000" dirty="0" smtClean="0"/>
              <a:t>сын</a:t>
            </a:r>
          </a:p>
          <a:p>
            <a:r>
              <a:rPr lang="ru-RU" sz="4000" dirty="0" smtClean="0"/>
              <a:t>тигр</a:t>
            </a:r>
            <a:endParaRPr lang="ru-RU" sz="4000" dirty="0" smtClean="0"/>
          </a:p>
          <a:p>
            <a:r>
              <a:rPr lang="ru-RU" sz="4000" dirty="0" smtClean="0"/>
              <a:t>мужчина</a:t>
            </a:r>
            <a:endParaRPr lang="ru-RU" sz="4000" dirty="0" smtClean="0"/>
          </a:p>
          <a:p>
            <a:r>
              <a:rPr lang="ru-RU" sz="4000" dirty="0" smtClean="0"/>
              <a:t>мальчик</a:t>
            </a:r>
            <a:endParaRPr lang="ru-RU" sz="4000" dirty="0" smtClean="0"/>
          </a:p>
        </p:txBody>
      </p:sp>
      <p:sp>
        <p:nvSpPr>
          <p:cNvPr id="48742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580063" y="2349500"/>
            <a:ext cx="3322637" cy="3922713"/>
          </a:xfrm>
        </p:spPr>
        <p:txBody>
          <a:bodyPr/>
          <a:lstStyle/>
          <a:p>
            <a:r>
              <a:rPr lang="ru-RU" sz="4000" dirty="0" smtClean="0"/>
              <a:t>мама</a:t>
            </a:r>
            <a:endParaRPr lang="ru-RU" sz="4000" dirty="0" smtClean="0"/>
          </a:p>
          <a:p>
            <a:r>
              <a:rPr lang="ru-RU" sz="4000" dirty="0" smtClean="0"/>
              <a:t>дочь</a:t>
            </a:r>
          </a:p>
          <a:p>
            <a:r>
              <a:rPr lang="ru-RU" sz="4000" dirty="0" smtClean="0"/>
              <a:t>тигрица</a:t>
            </a:r>
            <a:endParaRPr lang="ru-RU" sz="4000" dirty="0" smtClean="0"/>
          </a:p>
          <a:p>
            <a:r>
              <a:rPr lang="ru-RU" sz="4000" dirty="0" smtClean="0"/>
              <a:t>женщина</a:t>
            </a:r>
            <a:endParaRPr lang="ru-RU" sz="4000" dirty="0" smtClean="0"/>
          </a:p>
          <a:p>
            <a:r>
              <a:rPr lang="ru-RU" sz="4000" dirty="0" smtClean="0"/>
              <a:t>девочка</a:t>
            </a:r>
            <a:endParaRPr lang="ru-RU" sz="4000" dirty="0" smtClean="0"/>
          </a:p>
          <a:p>
            <a:endParaRPr lang="ru-RU" sz="4000" dirty="0" smtClean="0"/>
          </a:p>
        </p:txBody>
      </p:sp>
      <p:sp>
        <p:nvSpPr>
          <p:cNvPr id="9222" name="WordArt 10"/>
          <p:cNvSpPr>
            <a:spLocks noChangeArrowheads="1" noChangeShapeType="1" noTextEdit="1"/>
          </p:cNvSpPr>
          <p:nvPr/>
        </p:nvSpPr>
        <p:spPr bwMode="auto">
          <a:xfrm>
            <a:off x="8748713" y="6453188"/>
            <a:ext cx="82550" cy="236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21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7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7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7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7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7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7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7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7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7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7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7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7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74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74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74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74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74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74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74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74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-171450"/>
            <a:ext cx="8362950" cy="1700213"/>
          </a:xfrm>
        </p:spPr>
        <p:txBody>
          <a:bodyPr/>
          <a:lstStyle/>
          <a:p>
            <a:r>
              <a:rPr lang="ru-RU" sz="4000" dirty="0" smtClean="0">
                <a:solidFill>
                  <a:schemeClr val="tx2"/>
                </a:solidFill>
              </a:rPr>
              <a:t>Найди лишнее </a:t>
            </a:r>
            <a:r>
              <a:rPr lang="ru-RU" sz="4000" dirty="0" smtClean="0">
                <a:solidFill>
                  <a:schemeClr val="tx2"/>
                </a:solidFill>
              </a:rPr>
              <a:t>слово в </a:t>
            </a:r>
            <a:r>
              <a:rPr lang="ru-RU" sz="4000" dirty="0" smtClean="0">
                <a:solidFill>
                  <a:schemeClr val="tx2"/>
                </a:solidFill>
              </a:rPr>
              <a:t>каждой группе: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395288" y="2276475"/>
            <a:ext cx="4100512" cy="3851275"/>
          </a:xfrm>
        </p:spPr>
        <p:txBody>
          <a:bodyPr/>
          <a:lstStyle/>
          <a:p>
            <a:r>
              <a:rPr lang="ru-RU" sz="4400" dirty="0" smtClean="0"/>
              <a:t>солнце</a:t>
            </a:r>
            <a:endParaRPr lang="ru-RU" sz="4400" dirty="0" smtClean="0"/>
          </a:p>
          <a:p>
            <a:r>
              <a:rPr lang="ru-RU" sz="4400" dirty="0" smtClean="0"/>
              <a:t>корова</a:t>
            </a:r>
            <a:endParaRPr lang="ru-RU" sz="4400" dirty="0" smtClean="0"/>
          </a:p>
          <a:p>
            <a:r>
              <a:rPr lang="ru-RU" sz="4400" dirty="0" smtClean="0"/>
              <a:t>кошка</a:t>
            </a:r>
            <a:endParaRPr lang="ru-RU" sz="4400" dirty="0" smtClean="0"/>
          </a:p>
          <a:p>
            <a:r>
              <a:rPr lang="ru-RU" sz="4400" dirty="0" smtClean="0"/>
              <a:t>коза</a:t>
            </a:r>
            <a:endParaRPr lang="ru-RU" sz="4400" dirty="0" smtClean="0"/>
          </a:p>
          <a:p>
            <a:endParaRPr lang="ru-RU" sz="4400" dirty="0" smtClean="0"/>
          </a:p>
        </p:txBody>
      </p:sp>
      <p:sp>
        <p:nvSpPr>
          <p:cNvPr id="10244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5580063" y="2276475"/>
            <a:ext cx="3563937" cy="3995738"/>
          </a:xfrm>
        </p:spPr>
        <p:txBody>
          <a:bodyPr/>
          <a:lstStyle/>
          <a:p>
            <a:r>
              <a:rPr lang="ru-RU" sz="4400" dirty="0" smtClean="0">
                <a:solidFill>
                  <a:srgbClr val="CC6600"/>
                </a:solidFill>
              </a:rPr>
              <a:t>мяч</a:t>
            </a:r>
            <a:endParaRPr lang="ru-RU" sz="4400" dirty="0" smtClean="0">
              <a:solidFill>
                <a:srgbClr val="CC6600"/>
              </a:solidFill>
            </a:endParaRPr>
          </a:p>
          <a:p>
            <a:r>
              <a:rPr lang="ru-RU" sz="4400" dirty="0" smtClean="0">
                <a:solidFill>
                  <a:srgbClr val="CC6600"/>
                </a:solidFill>
              </a:rPr>
              <a:t>озеро</a:t>
            </a:r>
            <a:endParaRPr lang="ru-RU" sz="4400" dirty="0" smtClean="0">
              <a:solidFill>
                <a:srgbClr val="CC6600"/>
              </a:solidFill>
            </a:endParaRPr>
          </a:p>
          <a:p>
            <a:r>
              <a:rPr lang="ru-RU" sz="4400" dirty="0" smtClean="0">
                <a:solidFill>
                  <a:srgbClr val="CC6600"/>
                </a:solidFill>
              </a:rPr>
              <a:t>сердце</a:t>
            </a:r>
            <a:endParaRPr lang="ru-RU" sz="4400" dirty="0" smtClean="0">
              <a:solidFill>
                <a:srgbClr val="CC6600"/>
              </a:solidFill>
            </a:endParaRPr>
          </a:p>
          <a:p>
            <a:r>
              <a:rPr lang="ru-RU" sz="4400" dirty="0" smtClean="0">
                <a:solidFill>
                  <a:srgbClr val="CC6600"/>
                </a:solidFill>
              </a:rPr>
              <a:t>ведро</a:t>
            </a:r>
            <a:endParaRPr lang="ru-RU" sz="4400" dirty="0" smtClean="0">
              <a:solidFill>
                <a:srgbClr val="CC6600"/>
              </a:solidFill>
            </a:endParaRPr>
          </a:p>
          <a:p>
            <a:endParaRPr lang="ru-RU" sz="4400" dirty="0" smtClean="0">
              <a:solidFill>
                <a:srgbClr val="CC6600"/>
              </a:solidFill>
            </a:endParaRPr>
          </a:p>
        </p:txBody>
      </p:sp>
      <p:sp>
        <p:nvSpPr>
          <p:cNvPr id="10247" name="WordArt 14"/>
          <p:cNvSpPr>
            <a:spLocks noChangeArrowheads="1" noChangeShapeType="1" noTextEdit="1"/>
          </p:cNvSpPr>
          <p:nvPr/>
        </p:nvSpPr>
        <p:spPr bwMode="auto">
          <a:xfrm>
            <a:off x="8748713" y="6453188"/>
            <a:ext cx="155575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22</a:t>
            </a:r>
          </a:p>
        </p:txBody>
      </p:sp>
      <p:pic>
        <p:nvPicPr>
          <p:cNvPr id="9" name="Рисунок 8" descr="355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1785926"/>
            <a:ext cx="1643074" cy="1643074"/>
          </a:xfrm>
          <a:prstGeom prst="rect">
            <a:avLst/>
          </a:prstGeom>
        </p:spPr>
      </p:pic>
      <p:pic>
        <p:nvPicPr>
          <p:cNvPr id="10" name="Рисунок 9" descr="104000112_large_0_6cfa5_8df803d_X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3643314"/>
            <a:ext cx="3429024" cy="2413175"/>
          </a:xfrm>
          <a:prstGeom prst="rect">
            <a:avLst/>
          </a:prstGeo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714356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Число имен существительных</a:t>
            </a:r>
          </a:p>
        </p:txBody>
      </p:sp>
      <p:sp>
        <p:nvSpPr>
          <p:cNvPr id="490521" name="Rectangle 25"/>
          <p:cNvSpPr>
            <a:spLocks noGrp="1" noChangeArrowheads="1"/>
          </p:cNvSpPr>
          <p:nvPr>
            <p:ph sz="half" idx="1"/>
          </p:nvPr>
        </p:nvSpPr>
        <p:spPr>
          <a:xfrm>
            <a:off x="179388" y="1600200"/>
            <a:ext cx="4316412" cy="4456113"/>
          </a:xfrm>
        </p:spPr>
        <p:txBody>
          <a:bodyPr/>
          <a:lstStyle/>
          <a:p>
            <a:endParaRPr lang="ru-RU" sz="3200" dirty="0" smtClean="0">
              <a:solidFill>
                <a:srgbClr val="33CC33"/>
              </a:solidFill>
            </a:endParaRPr>
          </a:p>
          <a:p>
            <a:r>
              <a:rPr lang="ru-RU" sz="3200" dirty="0" smtClean="0">
                <a:solidFill>
                  <a:srgbClr val="33CC33"/>
                </a:solidFill>
              </a:rPr>
              <a:t>        </a:t>
            </a:r>
            <a:r>
              <a:rPr lang="ru-RU" sz="3200" dirty="0" smtClean="0"/>
              <a:t>Ко</a:t>
            </a:r>
            <a:r>
              <a:rPr lang="ru-RU" sz="3200" dirty="0" smtClean="0">
                <a:solidFill>
                  <a:schemeClr val="accent1"/>
                </a:solidFill>
              </a:rPr>
              <a:t>т</a:t>
            </a:r>
            <a:endParaRPr lang="ru-RU" sz="3200" dirty="0" smtClean="0">
              <a:solidFill>
                <a:schemeClr val="accent1"/>
              </a:solidFill>
            </a:endParaRPr>
          </a:p>
          <a:p>
            <a:endParaRPr lang="ru-RU" sz="3200" dirty="0" smtClean="0"/>
          </a:p>
          <a:p>
            <a:r>
              <a:rPr lang="ru-RU" sz="3200" dirty="0" smtClean="0"/>
              <a:t>        </a:t>
            </a:r>
            <a:r>
              <a:rPr lang="ru-RU" sz="3200" dirty="0" smtClean="0"/>
              <a:t>Каранда</a:t>
            </a:r>
            <a:r>
              <a:rPr lang="ru-RU" sz="3200" dirty="0" smtClean="0">
                <a:solidFill>
                  <a:schemeClr val="accent1"/>
                </a:solidFill>
              </a:rPr>
              <a:t>ш</a:t>
            </a:r>
            <a:endParaRPr lang="ru-RU" sz="3200" dirty="0" smtClean="0">
              <a:solidFill>
                <a:schemeClr val="accent1"/>
              </a:solidFill>
            </a:endParaRPr>
          </a:p>
          <a:p>
            <a:endParaRPr lang="ru-RU" sz="3200" dirty="0" smtClean="0"/>
          </a:p>
          <a:p>
            <a:r>
              <a:rPr lang="ru-RU" sz="3200" dirty="0" smtClean="0"/>
              <a:t>       </a:t>
            </a:r>
            <a:r>
              <a:rPr lang="ru-RU" sz="3200" dirty="0" smtClean="0"/>
              <a:t>Учени</a:t>
            </a:r>
            <a:r>
              <a:rPr lang="ru-RU" sz="3200" dirty="0" smtClean="0">
                <a:solidFill>
                  <a:schemeClr val="accent1"/>
                </a:solidFill>
              </a:rPr>
              <a:t>к</a:t>
            </a:r>
            <a:endParaRPr lang="ru-RU" sz="3200" dirty="0" smtClean="0">
              <a:solidFill>
                <a:schemeClr val="accent1"/>
              </a:solidFill>
            </a:endParaRPr>
          </a:p>
        </p:txBody>
      </p:sp>
      <p:sp>
        <p:nvSpPr>
          <p:cNvPr id="490519" name="Rectangle 23"/>
          <p:cNvSpPr>
            <a:spLocks noGrp="1" noChangeArrowheads="1"/>
          </p:cNvSpPr>
          <p:nvPr>
            <p:ph sz="half" idx="2"/>
          </p:nvPr>
        </p:nvSpPr>
        <p:spPr>
          <a:xfrm>
            <a:off x="4356100" y="1700213"/>
            <a:ext cx="4330700" cy="3300423"/>
          </a:xfrm>
        </p:spPr>
        <p:txBody>
          <a:bodyPr/>
          <a:lstStyle/>
          <a:p>
            <a:endParaRPr lang="ru-RU" dirty="0" smtClean="0"/>
          </a:p>
          <a:p>
            <a:r>
              <a:rPr lang="ru-RU" sz="3200" dirty="0" smtClean="0"/>
              <a:t>Кот</a:t>
            </a:r>
            <a:r>
              <a:rPr lang="ru-RU" sz="3200" dirty="0" smtClean="0">
                <a:solidFill>
                  <a:schemeClr val="accent1"/>
                </a:solidFill>
              </a:rPr>
              <a:t>ы</a:t>
            </a:r>
            <a:endParaRPr lang="ru-RU" sz="3200" dirty="0" smtClean="0">
              <a:solidFill>
                <a:schemeClr val="accent1"/>
              </a:solidFill>
            </a:endParaRPr>
          </a:p>
          <a:p>
            <a:endParaRPr lang="ru-RU" sz="3200" dirty="0" smtClean="0"/>
          </a:p>
          <a:p>
            <a:r>
              <a:rPr lang="ru-RU" sz="3200" dirty="0" smtClean="0"/>
              <a:t>Карандаш</a:t>
            </a:r>
            <a:r>
              <a:rPr lang="ru-RU" sz="3200" dirty="0" smtClean="0">
                <a:solidFill>
                  <a:schemeClr val="accent1"/>
                </a:solidFill>
              </a:rPr>
              <a:t>и</a:t>
            </a:r>
            <a:endParaRPr lang="ru-RU" sz="3200" dirty="0" smtClean="0">
              <a:solidFill>
                <a:schemeClr val="accent1"/>
              </a:solidFill>
            </a:endParaRPr>
          </a:p>
          <a:p>
            <a:endParaRPr lang="ru-RU" sz="3200" dirty="0" smtClean="0"/>
          </a:p>
          <a:p>
            <a:r>
              <a:rPr lang="ru-RU" sz="3200" dirty="0" smtClean="0"/>
              <a:t>Ученик</a:t>
            </a:r>
            <a:r>
              <a:rPr lang="ru-RU" sz="3200" dirty="0" smtClean="0">
                <a:solidFill>
                  <a:schemeClr val="accent1"/>
                </a:solidFill>
              </a:rPr>
              <a:t>и</a:t>
            </a:r>
            <a:endParaRPr lang="ru-RU" sz="3200" dirty="0" smtClean="0">
              <a:solidFill>
                <a:schemeClr val="accent1"/>
              </a:solidFill>
            </a:endParaRPr>
          </a:p>
        </p:txBody>
      </p:sp>
      <p:sp>
        <p:nvSpPr>
          <p:cNvPr id="11280" name="WordArt 26"/>
          <p:cNvSpPr>
            <a:spLocks noChangeArrowheads="1" noChangeShapeType="1" noTextEdit="1"/>
          </p:cNvSpPr>
          <p:nvPr/>
        </p:nvSpPr>
        <p:spPr bwMode="auto">
          <a:xfrm>
            <a:off x="8675688" y="6524625"/>
            <a:ext cx="155575" cy="163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24</a:t>
            </a:r>
          </a:p>
        </p:txBody>
      </p:sp>
      <p:pic>
        <p:nvPicPr>
          <p:cNvPr id="17" name="Рисунок 16" descr="63179550_1282749034_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928802"/>
            <a:ext cx="981541" cy="1065369"/>
          </a:xfrm>
          <a:prstGeom prst="rect">
            <a:avLst/>
          </a:prstGeom>
        </p:spPr>
      </p:pic>
      <p:pic>
        <p:nvPicPr>
          <p:cNvPr id="18" name="Рисунок 17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1785926"/>
            <a:ext cx="1523997" cy="1142998"/>
          </a:xfrm>
          <a:prstGeom prst="rect">
            <a:avLst/>
          </a:prstGeom>
        </p:spPr>
      </p:pic>
      <p:pic>
        <p:nvPicPr>
          <p:cNvPr id="19" name="Рисунок 18" descr="эмблем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2928934"/>
            <a:ext cx="1239167" cy="1189852"/>
          </a:xfrm>
          <a:prstGeom prst="rect">
            <a:avLst/>
          </a:prstGeom>
        </p:spPr>
      </p:pic>
      <p:pic>
        <p:nvPicPr>
          <p:cNvPr id="20" name="Рисунок 19" descr="0_97184_73574593_X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00958" y="2928934"/>
            <a:ext cx="1205695" cy="1313178"/>
          </a:xfrm>
          <a:prstGeom prst="rect">
            <a:avLst/>
          </a:prstGeom>
        </p:spPr>
      </p:pic>
      <p:pic>
        <p:nvPicPr>
          <p:cNvPr id="21" name="Рисунок 20" descr="noi va viet tieng anh bia lay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472" y="4286256"/>
            <a:ext cx="1190618" cy="1404932"/>
          </a:xfrm>
          <a:prstGeom prst="rect">
            <a:avLst/>
          </a:prstGeom>
        </p:spPr>
      </p:pic>
      <p:pic>
        <p:nvPicPr>
          <p:cNvPr id="22" name="Рисунок 21" descr="larg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58016" y="4429132"/>
            <a:ext cx="1865434" cy="1542092"/>
          </a:xfrm>
          <a:prstGeom prst="rect">
            <a:avLst/>
          </a:prstGeo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05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05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905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0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0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90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05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05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905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05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05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4905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521" grpId="0" build="p"/>
      <p:bldP spid="4905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507413" cy="1341437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2"/>
                </a:solidFill>
              </a:rPr>
              <a:t>Изменение имен существительных по числам: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idx="1"/>
          </p:nvPr>
        </p:nvSpPr>
        <p:spPr>
          <a:xfrm>
            <a:off x="1476375" y="2205038"/>
            <a:ext cx="5399088" cy="39608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Стол - столы</a:t>
            </a:r>
            <a:endParaRPr lang="ru-RU" sz="3600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Огурец - огурцы</a:t>
            </a:r>
            <a:endParaRPr lang="ru-RU" sz="3600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Друг - друзья</a:t>
            </a:r>
            <a:endParaRPr lang="ru-RU" sz="3600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Сук - сучья</a:t>
            </a:r>
            <a:endParaRPr lang="ru-RU" sz="3600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Сестра - сёстры</a:t>
            </a:r>
            <a:endParaRPr lang="ru-RU" sz="3600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Книга – книги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3600" dirty="0" smtClean="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3600" dirty="0" smtClean="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dirty="0" smtClean="0"/>
          </a:p>
        </p:txBody>
      </p:sp>
      <p:pic>
        <p:nvPicPr>
          <p:cNvPr id="492560" name="Picture 16" descr="BOOK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4292600"/>
            <a:ext cx="147796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WordArt 18"/>
          <p:cNvSpPr>
            <a:spLocks noChangeArrowheads="1" noChangeShapeType="1" noTextEdit="1"/>
          </p:cNvSpPr>
          <p:nvPr/>
        </p:nvSpPr>
        <p:spPr bwMode="auto">
          <a:xfrm>
            <a:off x="8748713" y="6453188"/>
            <a:ext cx="185737" cy="193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25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1000"/>
                                        <p:tgtEl>
                                          <p:spTgt spid="49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243888" cy="12954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2"/>
                </a:solidFill>
              </a:rPr>
              <a:t>Измени число имен существительных: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900113" y="2276475"/>
            <a:ext cx="3240087" cy="3922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600" dirty="0" smtClean="0"/>
              <a:t>самолет</a:t>
            </a:r>
            <a:endParaRPr lang="ru-RU" sz="3600" dirty="0" smtClean="0"/>
          </a:p>
          <a:p>
            <a:pPr>
              <a:lnSpc>
                <a:spcPct val="90000"/>
              </a:lnSpc>
            </a:pPr>
            <a:r>
              <a:rPr lang="ru-RU" sz="3600" dirty="0" smtClean="0"/>
              <a:t>дерево</a:t>
            </a:r>
            <a:endParaRPr lang="ru-RU" sz="3600" dirty="0" smtClean="0"/>
          </a:p>
          <a:p>
            <a:pPr>
              <a:lnSpc>
                <a:spcPct val="90000"/>
              </a:lnSpc>
            </a:pPr>
            <a:r>
              <a:rPr lang="ru-RU" sz="3600" dirty="0" smtClean="0"/>
              <a:t>озеро</a:t>
            </a:r>
            <a:endParaRPr lang="ru-RU" sz="3600" dirty="0" smtClean="0"/>
          </a:p>
          <a:p>
            <a:pPr>
              <a:lnSpc>
                <a:spcPct val="90000"/>
              </a:lnSpc>
            </a:pPr>
            <a:r>
              <a:rPr lang="ru-RU" sz="3600" dirty="0" smtClean="0"/>
              <a:t>ёрш</a:t>
            </a:r>
            <a:endParaRPr lang="ru-RU" sz="3600" dirty="0" smtClean="0"/>
          </a:p>
          <a:p>
            <a:pPr>
              <a:lnSpc>
                <a:spcPct val="90000"/>
              </a:lnSpc>
            </a:pPr>
            <a:r>
              <a:rPr lang="ru-RU" sz="3600" dirty="0" smtClean="0"/>
              <a:t>собака</a:t>
            </a:r>
            <a:endParaRPr lang="ru-RU" sz="3600" dirty="0" smtClean="0"/>
          </a:p>
          <a:p>
            <a:pPr>
              <a:lnSpc>
                <a:spcPct val="90000"/>
              </a:lnSpc>
            </a:pPr>
            <a:r>
              <a:rPr lang="ru-RU" sz="3600" dirty="0" smtClean="0"/>
              <a:t>д</a:t>
            </a:r>
            <a:r>
              <a:rPr lang="ru-RU" sz="3600" dirty="0" smtClean="0"/>
              <a:t>руг </a:t>
            </a:r>
            <a:endParaRPr lang="ru-RU" sz="3600" dirty="0" smtClean="0"/>
          </a:p>
          <a:p>
            <a:pPr>
              <a:lnSpc>
                <a:spcPct val="90000"/>
              </a:lnSpc>
              <a:buFontTx/>
              <a:buNone/>
            </a:pPr>
            <a:endParaRPr lang="ru-RU" sz="3600" dirty="0" smtClean="0"/>
          </a:p>
          <a:p>
            <a:pPr>
              <a:lnSpc>
                <a:spcPct val="90000"/>
              </a:lnSpc>
            </a:pPr>
            <a:endParaRPr lang="ru-RU" sz="3600" dirty="0" smtClean="0"/>
          </a:p>
          <a:p>
            <a:pPr>
              <a:lnSpc>
                <a:spcPct val="90000"/>
              </a:lnSpc>
              <a:buFontTx/>
              <a:buNone/>
            </a:pPr>
            <a:endParaRPr lang="ru-RU" sz="3600" dirty="0" smtClean="0"/>
          </a:p>
        </p:txBody>
      </p:sp>
      <p:sp>
        <p:nvSpPr>
          <p:cNvPr id="51507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364163" y="2349500"/>
            <a:ext cx="3455987" cy="39528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3600" dirty="0" smtClean="0">
                <a:solidFill>
                  <a:srgbClr val="009999"/>
                </a:solidFill>
              </a:rPr>
              <a:t>самолёты</a:t>
            </a:r>
            <a:endParaRPr lang="ru-RU" sz="3600" dirty="0" smtClean="0">
              <a:solidFill>
                <a:srgbClr val="0099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dirty="0" smtClean="0">
                <a:solidFill>
                  <a:srgbClr val="009999"/>
                </a:solidFill>
              </a:rPr>
              <a:t>д</a:t>
            </a:r>
            <a:r>
              <a:rPr lang="ru-RU" sz="3600" dirty="0" smtClean="0">
                <a:solidFill>
                  <a:srgbClr val="009999"/>
                </a:solidFill>
              </a:rPr>
              <a:t>еревья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dirty="0" smtClean="0">
                <a:solidFill>
                  <a:srgbClr val="009999"/>
                </a:solidFill>
              </a:rPr>
              <a:t>озёра</a:t>
            </a:r>
            <a:endParaRPr lang="ru-RU" sz="3600" dirty="0" smtClean="0">
              <a:solidFill>
                <a:srgbClr val="0099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dirty="0" smtClean="0">
                <a:solidFill>
                  <a:srgbClr val="009999"/>
                </a:solidFill>
              </a:rPr>
              <a:t>ерши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dirty="0" smtClean="0">
                <a:solidFill>
                  <a:srgbClr val="009999"/>
                </a:solidFill>
              </a:rPr>
              <a:t>собаки</a:t>
            </a:r>
            <a:endParaRPr lang="ru-RU" sz="3600" dirty="0" smtClean="0">
              <a:solidFill>
                <a:srgbClr val="0099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dirty="0" smtClean="0">
                <a:solidFill>
                  <a:srgbClr val="009999"/>
                </a:solidFill>
              </a:rPr>
              <a:t>друзья</a:t>
            </a:r>
            <a:endParaRPr lang="ru-RU" sz="3600" dirty="0" smtClean="0">
              <a:solidFill>
                <a:srgbClr val="0099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3600" dirty="0" smtClean="0">
              <a:solidFill>
                <a:srgbClr val="009999"/>
              </a:solidFill>
            </a:endParaRPr>
          </a:p>
          <a:p>
            <a:pPr>
              <a:lnSpc>
                <a:spcPct val="90000"/>
              </a:lnSpc>
            </a:pPr>
            <a:endParaRPr lang="ru-RU" sz="3600" dirty="0" smtClean="0">
              <a:solidFill>
                <a:srgbClr val="009999"/>
              </a:solidFill>
            </a:endParaRPr>
          </a:p>
        </p:txBody>
      </p:sp>
      <p:sp>
        <p:nvSpPr>
          <p:cNvPr id="13317" name="WordArt 30"/>
          <p:cNvSpPr>
            <a:spLocks noChangeArrowheads="1" noChangeShapeType="1" noTextEdit="1"/>
          </p:cNvSpPr>
          <p:nvPr/>
        </p:nvSpPr>
        <p:spPr bwMode="auto">
          <a:xfrm>
            <a:off x="8748713" y="6453188"/>
            <a:ext cx="184150" cy="193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26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5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5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5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5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5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5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5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5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5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5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5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5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5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5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5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5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5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5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5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5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3171</TotalTime>
  <Words>197</Words>
  <Application>Microsoft Office PowerPoint</Application>
  <PresentationFormat>Экран (4:3)</PresentationFormat>
  <Paragraphs>102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Verdana</vt:lpstr>
      <vt:lpstr>Arial</vt:lpstr>
      <vt:lpstr>Calibri</vt:lpstr>
      <vt:lpstr>Constantia</vt:lpstr>
      <vt:lpstr>Wingdings 2</vt:lpstr>
      <vt:lpstr>Аспект</vt:lpstr>
      <vt:lpstr>Слайд 1</vt:lpstr>
      <vt:lpstr>Слайд 2</vt:lpstr>
      <vt:lpstr>Слайд 3</vt:lpstr>
      <vt:lpstr>Род имен существительных</vt:lpstr>
      <vt:lpstr>Подбери к существительным мужского рода парные существительные женского рода.</vt:lpstr>
      <vt:lpstr>Найди лишнее слово в каждой группе:</vt:lpstr>
      <vt:lpstr>Число имен существительных</vt:lpstr>
      <vt:lpstr>Изменение имен существительных по числам:</vt:lpstr>
      <vt:lpstr>Измени число имен существительных:</vt:lpstr>
      <vt:lpstr>Есть ли единственное число у данных имен существительных?</vt:lpstr>
      <vt:lpstr>Есть ли множественное число у данных имен существительных?</vt:lpstr>
      <vt:lpstr>Спасибо за внимание!</vt:lpstr>
    </vt:vector>
  </TitlesOfParts>
  <Company>Школа №59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Дом</cp:lastModifiedBy>
  <cp:revision>510</cp:revision>
  <dcterms:created xsi:type="dcterms:W3CDTF">2007-02-06T08:45:05Z</dcterms:created>
  <dcterms:modified xsi:type="dcterms:W3CDTF">2014-12-05T17:46:55Z</dcterms:modified>
</cp:coreProperties>
</file>