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>
                <a:solidFill>
                  <a:prstClr val="black"/>
                </a:solidFill>
              </a:rPr>
              <a:pPr/>
              <a:t>24.12.2014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>
                <a:solidFill>
                  <a:prstClr val="black"/>
                </a:solidFill>
              </a:rPr>
              <a:pPr/>
              <a:t>24.12.2014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>
                <a:solidFill>
                  <a:prstClr val="black"/>
                </a:solidFill>
              </a:rPr>
              <a:pPr/>
              <a:t>24.12.2014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>
                <a:solidFill>
                  <a:prstClr val="black"/>
                </a:solidFill>
              </a:rPr>
              <a:pPr/>
              <a:t>24.12.2014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>
                <a:solidFill>
                  <a:prstClr val="black"/>
                </a:solidFill>
              </a:rPr>
              <a:pPr/>
              <a:t>24.12.2014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>
                <a:solidFill>
                  <a:prstClr val="black"/>
                </a:solidFill>
              </a:rPr>
              <a:pPr/>
              <a:t>24.12.2014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>
                <a:solidFill>
                  <a:prstClr val="black"/>
                </a:solidFill>
              </a:rPr>
              <a:pPr/>
              <a:t>24.12.2014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>
                <a:solidFill>
                  <a:prstClr val="black"/>
                </a:solidFill>
              </a:rPr>
              <a:pPr/>
              <a:t>24.12.2014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4BC94F-E2ED-4A8E-A47D-0BA40F108D09}" type="datetimeFigureOut">
              <a:rPr lang="ru-RU">
                <a:solidFill>
                  <a:prstClr val="black"/>
                </a:solidFill>
              </a:rPr>
              <a:pPr/>
              <a:t>24.12.2014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EDFDBA-9652-452C-AA30-1A32BCCCFD82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3"/>
          <p:cNvGrpSpPr/>
          <p:nvPr userDrawn="1"/>
        </p:nvGrpSpPr>
        <p:grpSpPr>
          <a:xfrm>
            <a:off x="0" y="0"/>
            <a:ext cx="1060616" cy="6858000"/>
            <a:chOff x="0" y="0"/>
            <a:chExt cx="1060616" cy="6858000"/>
          </a:xfrm>
          <a:effectLst/>
        </p:grpSpPr>
        <p:sp>
          <p:nvSpPr>
            <p:cNvPr id="10" name="Прямоугольник 9"/>
            <p:cNvSpPr/>
            <p:nvPr userDrawn="1"/>
          </p:nvSpPr>
          <p:spPr>
            <a:xfrm>
              <a:off x="0" y="0"/>
              <a:ext cx="1000100" cy="685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pic>
          <p:nvPicPr>
            <p:cNvPr id="9" name="Рисунок 8" descr="0_78010_a8a74fc9_M.png"/>
            <p:cNvPicPr>
              <a:picLocks noChangeAspect="1"/>
            </p:cNvPicPr>
            <p:nvPr userDrawn="1"/>
          </p:nvPicPr>
          <p:blipFill>
            <a:blip r:embed="rId1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060616" cy="1828649"/>
            </a:xfrm>
            <a:prstGeom prst="rect">
              <a:avLst/>
            </a:prstGeom>
          </p:spPr>
        </p:pic>
        <p:pic>
          <p:nvPicPr>
            <p:cNvPr id="11" name="Рисунок 10" descr="0_78010_a8a74fc9_M.png"/>
            <p:cNvPicPr>
              <a:picLocks noChangeAspect="1"/>
            </p:cNvPicPr>
            <p:nvPr userDrawn="1"/>
          </p:nvPicPr>
          <p:blipFill>
            <a:blip r:embed="rId1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 flipV="1">
              <a:off x="0" y="1785926"/>
              <a:ext cx="1060616" cy="1828649"/>
            </a:xfrm>
            <a:prstGeom prst="rect">
              <a:avLst/>
            </a:prstGeom>
          </p:spPr>
        </p:pic>
        <p:pic>
          <p:nvPicPr>
            <p:cNvPr id="12" name="Рисунок 11" descr="0_78010_a8a74fc9_M.png"/>
            <p:cNvPicPr>
              <a:picLocks noChangeAspect="1"/>
            </p:cNvPicPr>
            <p:nvPr userDrawn="1"/>
          </p:nvPicPr>
          <p:blipFill>
            <a:blip r:embed="rId1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3571876"/>
              <a:ext cx="1060616" cy="1828649"/>
            </a:xfrm>
            <a:prstGeom prst="rect">
              <a:avLst/>
            </a:prstGeom>
          </p:spPr>
        </p:pic>
        <p:pic>
          <p:nvPicPr>
            <p:cNvPr id="13" name="Рисунок 12" descr="0_78010_a8a74fc9_M.png"/>
            <p:cNvPicPr>
              <a:picLocks noChangeAspect="1"/>
            </p:cNvPicPr>
            <p:nvPr userDrawn="1"/>
          </p:nvPicPr>
          <p:blipFill>
            <a:blip r:embed="rId1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 t="17963"/>
            <a:stretch>
              <a:fillRect/>
            </a:stretch>
          </p:blipFill>
          <p:spPr>
            <a:xfrm flipV="1">
              <a:off x="0" y="5357826"/>
              <a:ext cx="1060616" cy="1500174"/>
            </a:xfrm>
            <a:prstGeom prst="rect">
              <a:avLst/>
            </a:prstGeom>
          </p:spPr>
        </p:pic>
      </p:grpSp>
      <p:cxnSp>
        <p:nvCxnSpPr>
          <p:cNvPr id="18" name="Прямая соединительная линия 17"/>
          <p:cNvCxnSpPr/>
          <p:nvPr userDrawn="1"/>
        </p:nvCxnSpPr>
        <p:spPr>
          <a:xfrm rot="5400000">
            <a:off x="-2428900" y="3429000"/>
            <a:ext cx="6858000" cy="0"/>
          </a:xfrm>
          <a:prstGeom prst="line">
            <a:avLst/>
          </a:prstGeom>
          <a:ln w="127000" cap="sq" cmpd="thickThin">
            <a:solidFill>
              <a:schemeClr val="accent2">
                <a:lumMod val="60000"/>
                <a:lumOff val="40000"/>
              </a:schemeClr>
            </a:solidFill>
            <a:miter lim="800000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0500" cap="sq" cmpd="thickThin">
            <a:solidFill>
              <a:schemeClr val="accent2">
                <a:lumMod val="60000"/>
                <a:lumOff val="40000"/>
              </a:schemeClr>
            </a:solidFill>
            <a:miter lim="800000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 userDrawn="1"/>
        </p:nvSpPr>
        <p:spPr>
          <a:xfrm>
            <a:off x="0" y="6572272"/>
            <a:ext cx="128585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0_6a837_8225efc1_L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928662" y="0"/>
            <a:ext cx="8215338" cy="685800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6520/16969765.99/0_6a837_8225efc1_L.png" TargetMode="External"/><Relationship Id="rId2" Type="http://schemas.openxmlformats.org/officeDocument/2006/relationships/hyperlink" Target="http://linda6035.ucoz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mg-fotki.yandex.ru/get/9217/16969765.148/0_78010_a8a74fc9_M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1071538" y="2357430"/>
            <a:ext cx="7858180" cy="3097245"/>
            <a:chOff x="1115616" y="2146448"/>
            <a:chExt cx="7165477" cy="333661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2146448"/>
              <a:ext cx="7165477" cy="10941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361672" y="5085184"/>
              <a:ext cx="4910120" cy="3978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928794" y="1000108"/>
            <a:ext cx="33462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</a:rPr>
              <a:t>И </a:t>
            </a:r>
            <a:r>
              <a:rPr lang="ru-RU" sz="3600" b="1" i="1" dirty="0" err="1" smtClean="0">
                <a:solidFill>
                  <a:srgbClr val="002060"/>
                </a:solidFill>
              </a:rPr>
              <a:t>и</a:t>
            </a:r>
            <a:r>
              <a:rPr lang="ru-RU" sz="3600" b="1" i="1" dirty="0" smtClean="0">
                <a:solidFill>
                  <a:srgbClr val="002060"/>
                </a:solidFill>
              </a:rPr>
              <a:t> ин ил </a:t>
            </a:r>
            <a:r>
              <a:rPr lang="ru-RU" sz="3600" b="1" i="1" dirty="0" err="1" smtClean="0">
                <a:solidFill>
                  <a:srgbClr val="002060"/>
                </a:solidFill>
              </a:rPr>
              <a:t>ис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71604" y="1846659"/>
            <a:ext cx="75723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иголочка  инженеры 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ивушка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000100" y="3227188"/>
            <a:ext cx="81439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зверин. больниц . есть разные лекарств . и инструмент .. Есть витамин. и градусник ..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3105834"/>
            <a:ext cx="69294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Именительный падеж имён существительных множественного числа.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500166" y="1285860"/>
            <a:ext cx="67151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земл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леса                  ночи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юноши               окна                 вещи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рощи                  поля                 кровати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мамы                 слоны              вести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бабушки            дожди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площади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357290" y="1714488"/>
            <a:ext cx="72866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Земля, топор, поле, зонт, речь, тополь</a:t>
            </a:r>
            <a:r>
              <a:rPr kumimoji="0" lang="ru-RU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кулёк,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печь, трубка, порт.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142976" y="357166"/>
            <a:ext cx="750099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Образуйте от данных существительных форму множественного числа, запишите. Поставьте ударение в словах, выделите окончания.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3105835"/>
            <a:ext cx="69294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Земли, топоры, поля, зонты, речи, тополя, кульки, печи, трубки, порты.</a:t>
            </a:r>
            <a:endParaRPr lang="ru-RU" sz="4800" b="1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1071538" y="1916832"/>
            <a:ext cx="7786742" cy="4353957"/>
            <a:chOff x="539750" y="1344094"/>
            <a:chExt cx="7993063" cy="5189402"/>
          </a:xfrm>
        </p:grpSpPr>
        <p:grpSp>
          <p:nvGrpSpPr>
            <p:cNvPr id="3" name="Группа 1"/>
            <p:cNvGrpSpPr>
              <a:grpSpLocks/>
            </p:cNvGrpSpPr>
            <p:nvPr/>
          </p:nvGrpSpPr>
          <p:grpSpPr bwMode="auto">
            <a:xfrm>
              <a:off x="539750" y="1344094"/>
              <a:ext cx="7993063" cy="4527418"/>
              <a:chOff x="539552" y="-815361"/>
              <a:chExt cx="7992888" cy="5659512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539552" y="-815361"/>
                <a:ext cx="7992888" cy="44480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dirty="0">
                    <a:solidFill>
                      <a:prstClr val="black"/>
                    </a:solidFill>
                    <a:latin typeface="Monotype Corsiva" pitchFamily="66" charset="0"/>
                  </a:rPr>
                  <a:t>Вы можете использовать 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prstClr val="black"/>
                    </a:solidFill>
                    <a:latin typeface="Monotype Corsiva" pitchFamily="66" charset="0"/>
                  </a:rPr>
                  <a:t>данное оформление 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prstClr val="black"/>
                    </a:solidFill>
                    <a:latin typeface="Monotype Corsiva" pitchFamily="66" charset="0"/>
                  </a:rPr>
                  <a:t>для создания своих презентаций, 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prstClr val="black"/>
                    </a:solidFill>
                    <a:latin typeface="Monotype Corsiva" pitchFamily="66" charset="0"/>
                  </a:rPr>
                  <a:t>но в своей презентации вы должны указать 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prstClr val="black"/>
                    </a:solidFill>
                    <a:latin typeface="Monotype Corsiva" pitchFamily="66" charset="0"/>
                  </a:rPr>
                  <a:t>источник шаблона: </a:t>
                </a:r>
              </a:p>
              <a:p>
                <a:pPr algn="ctr">
                  <a:defRPr/>
                </a:pPr>
                <a:endParaRPr lang="ru-RU" sz="800" dirty="0">
                  <a:solidFill>
                    <a:prstClr val="black"/>
                  </a:solidFill>
                  <a:latin typeface="Monotype Corsiva" pitchFamily="66" charset="0"/>
                </a:endParaRPr>
              </a:p>
              <a:p>
                <a:pPr algn="ctr">
                  <a:defRPr/>
                </a:pPr>
                <a:r>
                  <a:rPr lang="ru-RU" dirty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Фокина Лидия Петровна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учитель начальных классов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МКОУ «СОШ ст. Евсино»</a:t>
                </a:r>
              </a:p>
              <a:p>
                <a:pPr algn="ctr">
                  <a:defRPr/>
                </a:pPr>
                <a:r>
                  <a:rPr lang="ru-RU" dirty="0" err="1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Искитимского</a:t>
                </a:r>
                <a:r>
                  <a:rPr lang="ru-RU" dirty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 района</a:t>
                </a:r>
              </a:p>
              <a:p>
                <a:pPr algn="ctr">
                  <a:defRPr/>
                </a:pPr>
                <a:r>
                  <a:rPr lang="ru-RU" dirty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onotype Corsiva" pitchFamily="66" charset="0"/>
                  </a:rPr>
                  <a:t>Новосибирской области</a:t>
                </a:r>
                <a:endParaRPr lang="ru-RU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" name="Прямоугольник 3"/>
              <p:cNvSpPr>
                <a:spLocks noChangeArrowheads="1"/>
              </p:cNvSpPr>
              <p:nvPr/>
            </p:nvSpPr>
            <p:spPr bwMode="auto">
              <a:xfrm>
                <a:off x="2699547" y="4196516"/>
                <a:ext cx="3628503" cy="6476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2000" b="1" dirty="0">
                    <a:solidFill>
                      <a:prstClr val="black"/>
                    </a:solidFill>
                    <a:latin typeface="Monotype Corsiva" pitchFamily="66" charset="0"/>
                  </a:rPr>
                  <a:t>Сайт </a:t>
                </a:r>
                <a:r>
                  <a:rPr lang="en-US" sz="2000" b="1" dirty="0">
                    <a:solidFill>
                      <a:prstClr val="black"/>
                    </a:solidFill>
                    <a:latin typeface="Monotype Corsiva" pitchFamily="66" charset="0"/>
                    <a:hlinkClick r:id="rId2"/>
                  </a:rPr>
                  <a:t>http://linda6035.ucoz.ru/</a:t>
                </a:r>
                <a:r>
                  <a:rPr lang="ru-RU" sz="2000" b="1" dirty="0">
                    <a:solidFill>
                      <a:prstClr val="black"/>
                    </a:solidFill>
                    <a:latin typeface="Monotype Corsiva" pitchFamily="66" charset="0"/>
                  </a:rPr>
                  <a:t>    </a:t>
                </a:r>
                <a:r>
                  <a:rPr lang="ru-RU" sz="2000" b="1" i="1" dirty="0">
                    <a:solidFill>
                      <a:prstClr val="black"/>
                    </a:solidFill>
                    <a:latin typeface="Monotype Corsiva" pitchFamily="66" charset="0"/>
                  </a:rPr>
                  <a:t>  </a:t>
                </a:r>
                <a:endParaRPr lang="ru-RU" sz="2000" b="1" dirty="0">
                  <a:solidFill>
                    <a:prstClr val="black"/>
                  </a:solidFill>
                  <a:latin typeface="Monotype Corsiva" pitchFamily="66" charset="0"/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2411760" y="6093296"/>
              <a:ext cx="4481068" cy="440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olidFill>
                    <a:schemeClr val="accent2">
                      <a:lumMod val="75000"/>
                    </a:schemeClr>
                  </a:solidFill>
                </a:rPr>
                <a:t>СПАСИБО АВТОРАМ ФОНОВ И КАРТИНОК</a:t>
              </a: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071539" y="214290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Интернет-ресурсы: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Рамка нежная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http://img-fotki.yandex.ru/get/6520/16969765.99/0_6a837_8225efc1_L.png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Линия 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http://img-fotki.yandex.ru/get/9217/16969765.148/0_78010_a8a74fc9_M.png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53734"/>
      </a:hlink>
      <a:folHlink>
        <a:srgbClr val="C0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164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6</cp:revision>
  <dcterms:created xsi:type="dcterms:W3CDTF">2014-06-13T18:08:16Z</dcterms:created>
  <dcterms:modified xsi:type="dcterms:W3CDTF">2014-12-24T17:35:20Z</dcterms:modified>
</cp:coreProperties>
</file>