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5"/>
  </p:notesMasterIdLst>
  <p:sldIdLst>
    <p:sldId id="256" r:id="rId2"/>
    <p:sldId id="276" r:id="rId3"/>
    <p:sldId id="279" r:id="rId4"/>
    <p:sldId id="257" r:id="rId5"/>
    <p:sldId id="262" r:id="rId6"/>
    <p:sldId id="280" r:id="rId7"/>
    <p:sldId id="281" r:id="rId8"/>
    <p:sldId id="263" r:id="rId9"/>
    <p:sldId id="282" r:id="rId10"/>
    <p:sldId id="274" r:id="rId11"/>
    <p:sldId id="269" r:id="rId12"/>
    <p:sldId id="284" r:id="rId13"/>
    <p:sldId id="28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6489269-2155-4619-9097-7E8A64C01D0B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E5AE89E-7C1F-461C-8CCD-B4C78BA84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59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A02EFD-BDAF-4A6D-A057-5316A41B9D67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4EBF-85F6-4A00-B7F7-519B1B513EE3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8FF0D-6712-4CBC-831C-F600BC6C2C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EA4C-CEF7-4012-89ED-9D2B48AB028F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1983-0355-423A-BC08-52C4641746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58019-4822-473B-98A3-63912DAB42EC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B7E6F-08DE-42AB-90CA-BB01029140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3436-855F-446D-B747-82E1F43C0C50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6C8A4-3FB0-42A9-8C3C-8C8D75DBB1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AD48-46F0-43BB-BC07-F6D9855FD2F3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8559-6DF0-43C0-9D56-9D03FBCA1A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3035D-4C59-41D4-9AA1-28D575B096F0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8333-9592-4343-BF14-79ED68FC02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F2FAE-8D12-45BC-B44A-6A16D0A76DA9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9C32-B655-4747-8450-B19DCEA67D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C8590-04A3-49BB-93AF-97EE49A000CB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79D9F-8F26-4FA3-8577-D369987D09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B6586-484E-4185-AC28-A758E31D6E61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18BE-F3CB-4A69-988F-CA59917CCE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71E96-F63D-4D98-B589-833D97AD9BBC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C173F-8D69-4418-BC1A-FFFAEF30EB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6D546-C9EC-45E0-A90D-8912041DFCB5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0A17-4221-469A-8554-C598CB5E6F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A0B294-34FC-4BB1-B4CC-8E7B348AABAB}" type="datetimeFigureOut">
              <a:rPr lang="ru-RU"/>
              <a:pPr>
                <a:defRPr/>
              </a:pPr>
              <a:t>25.02.2015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434C1E-48A6-4424-ACFF-420B660E16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69" r:id="rId4"/>
    <p:sldLayoutId id="2147483975" r:id="rId5"/>
    <p:sldLayoutId id="2147483970" r:id="rId6"/>
    <p:sldLayoutId id="2147483976" r:id="rId7"/>
    <p:sldLayoutId id="2147483977" r:id="rId8"/>
    <p:sldLayoutId id="2147483978" r:id="rId9"/>
    <p:sldLayoutId id="2147483971" r:id="rId10"/>
    <p:sldLayoutId id="21474839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16024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Психологическая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готовность к школьному обучению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2500" y="3860800"/>
            <a:ext cx="16160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4339" name="Picture 2" descr="http://www.oreninform.ru/upload/iblock/e24/0001-001-Pravopisanie-bezudarnykh-okonchanij-suschestvitelny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5856" y="3789040"/>
            <a:ext cx="1944563" cy="185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u="sng" dirty="0" smtClean="0">
                <a:solidFill>
                  <a:schemeClr val="accent3">
                    <a:lumMod val="50000"/>
                  </a:schemeClr>
                </a:solidFill>
              </a:rPr>
              <a:t>Речевое    развитие</a:t>
            </a:r>
            <a:endParaRPr lang="ru-RU" sz="32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Спонтанная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развернутая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речь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Составление рассказа по серии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     сюжетных картинок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Процесс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протекания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ассоциаций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Пересказ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короткого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рассказа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Составление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предложения из 3-5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слов</a:t>
            </a:r>
          </a:p>
          <a:p>
            <a:pPr marL="273050" indent="-27305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Составлять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рассказ по картинке</a:t>
            </a:r>
          </a:p>
          <a:p>
            <a:pPr marL="273050" indent="-27305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Последовательно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передать содержание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сказки</a:t>
            </a:r>
          </a:p>
          <a:p>
            <a:pPr marL="273050" indent="-27305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Понимание логико-грамматических конструкций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Повторение отдельных и парных звуков, слов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Фонематический слух. </a:t>
            </a:r>
          </a:p>
          <a:p>
            <a:pPr marL="273050" indent="-27305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2400" dirty="0"/>
          </a:p>
          <a:p>
            <a:pPr marL="273050" indent="-27305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Причины </a:t>
            </a:r>
            <a:r>
              <a:rPr lang="ru-RU" sz="2400" b="1" dirty="0" smtClean="0">
                <a:effectLst/>
              </a:rPr>
              <a:t>Недостаточной психологической готовности </a:t>
            </a:r>
            <a:endParaRPr lang="ru-RU" sz="2400" dirty="0"/>
          </a:p>
        </p:txBody>
      </p:sp>
      <p:sp>
        <p:nvSpPr>
          <p:cNvPr id="28674" name="Объект 1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5040312"/>
          </a:xfrm>
        </p:spPr>
        <p:txBody>
          <a:bodyPr/>
          <a:lstStyle/>
          <a:p>
            <a:pPr eaLnBrk="1" hangingPunct="1"/>
            <a:r>
              <a:rPr lang="ru-RU" sz="2000" b="1" smtClean="0"/>
              <a:t>1. Недостаточно сформирован «фонд»  знаний, ограниченность представлений об окружающей действительности</a:t>
            </a:r>
          </a:p>
          <a:p>
            <a:pPr eaLnBrk="1" hangingPunct="1"/>
            <a:r>
              <a:rPr lang="ru-RU" sz="2000" b="1" smtClean="0"/>
              <a:t>2. Нарушение звукопроизношения</a:t>
            </a:r>
          </a:p>
          <a:p>
            <a:pPr eaLnBrk="1" hangingPunct="1"/>
            <a:r>
              <a:rPr lang="ru-RU" sz="2000" b="1" smtClean="0"/>
              <a:t>3. Недостаточное интеллектуальное развитие</a:t>
            </a:r>
          </a:p>
          <a:p>
            <a:pPr eaLnBrk="1" hangingPunct="1"/>
            <a:r>
              <a:rPr lang="ru-RU" sz="2000" b="1" smtClean="0"/>
              <a:t>4.Преобладание игровых интересов</a:t>
            </a:r>
          </a:p>
          <a:p>
            <a:pPr eaLnBrk="1" hangingPunct="1"/>
            <a:r>
              <a:rPr lang="ru-RU" sz="2000" b="1" smtClean="0"/>
              <a:t>5. Отсутствие у детей ориентировки на способ действия, слабое владение операциональными навыками</a:t>
            </a:r>
          </a:p>
          <a:p>
            <a:pPr eaLnBrk="1" hangingPunct="1"/>
            <a:r>
              <a:rPr lang="ru-RU" sz="2000" b="1" smtClean="0"/>
              <a:t>6. Отрицательные индивидуальные личностные особенности (характер, темперамент,  тревожность, агрессивность и т.д.) </a:t>
            </a:r>
          </a:p>
          <a:p>
            <a:pPr eaLnBrk="1" hangingPunct="1"/>
            <a:r>
              <a:rPr lang="ru-RU" sz="2000" b="1" smtClean="0"/>
              <a:t>7.Неправильное воспитание в семье</a:t>
            </a:r>
          </a:p>
          <a:p>
            <a:pPr eaLnBrk="1" hangingPunct="1"/>
            <a:r>
              <a:rPr lang="ru-RU" sz="2000" b="1" smtClean="0"/>
              <a:t>8. Отклонения в поведении, включая признаки синдрома СДВГ</a:t>
            </a:r>
          </a:p>
          <a:p>
            <a:pPr eaLnBrk="1" hangingPunct="1"/>
            <a:r>
              <a:rPr lang="ru-RU" sz="2000" b="1" smtClean="0"/>
              <a:t>9. Недостаточное психомоторное развитие, неправильное положение ручки, функциональное напряжение, плохое копирование конфигурации </a:t>
            </a:r>
            <a:r>
              <a:rPr lang="ru-RU" sz="2000" smtClean="0"/>
              <a:t>букв, </a:t>
            </a:r>
            <a:r>
              <a:rPr lang="ru-RU" sz="2000" b="1" smtClean="0"/>
              <a:t>трудности ориентировки на листе тетради</a:t>
            </a:r>
          </a:p>
          <a:p>
            <a:pPr eaLnBrk="1" hangingPunct="1"/>
            <a:endParaRPr lang="ru-RU" sz="2000" smtClean="0"/>
          </a:p>
          <a:p>
            <a:pPr eaLnBrk="1" hangingPunct="1"/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313" y="549275"/>
            <a:ext cx="8207375" cy="69865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</a:rPr>
              <a:t>10. Недостаточно  сформированы зрительно-моторная координация, зрительно – пространственное восприятие, зрительная память</a:t>
            </a:r>
          </a:p>
          <a:p>
            <a:pPr>
              <a:defRPr/>
            </a:pPr>
            <a:r>
              <a:rPr lang="ru-RU" sz="2000" dirty="0">
                <a:latin typeface="+mn-lt"/>
              </a:rPr>
              <a:t>12.  </a:t>
            </a:r>
            <a:r>
              <a:rPr lang="en-US" altLang="ja-JP" sz="2000" dirty="0">
                <a:latin typeface="+mn-lt"/>
              </a:rPr>
              <a:t>Несфор</a:t>
            </a:r>
            <a:r>
              <a:rPr lang="ru-RU" sz="2000" dirty="0">
                <a:latin typeface="+mn-lt"/>
              </a:rPr>
              <a:t>м</a:t>
            </a:r>
            <a:r>
              <a:rPr lang="en-US" altLang="ja-JP" sz="2000" dirty="0">
                <a:latin typeface="+mn-lt"/>
              </a:rPr>
              <a:t>ированность произвольной регуляции деятельности</a:t>
            </a:r>
            <a:r>
              <a:rPr lang="ru-RU" altLang="ja-JP" sz="2000" dirty="0">
                <a:latin typeface="+mn-lt"/>
              </a:rPr>
              <a:t>:</a:t>
            </a:r>
            <a:r>
              <a:rPr lang="ru-RU" sz="2000" dirty="0">
                <a:latin typeface="+mn-lt"/>
              </a:rPr>
              <a:t>    </a:t>
            </a:r>
            <a:r>
              <a:rPr lang="ru-RU" sz="2000" b="1" dirty="0">
                <a:latin typeface="+mn-lt"/>
              </a:rPr>
              <a:t> Эм</a:t>
            </a:r>
            <a:r>
              <a:rPr lang="en-US" altLang="ja-JP" sz="2000" b="1" dirty="0">
                <a:latin typeface="+mn-lt"/>
              </a:rPr>
              <a:t>оционально</a:t>
            </a:r>
            <a:r>
              <a:rPr lang="ru-RU" altLang="ja-JP" sz="2000" b="1" dirty="0">
                <a:latin typeface="+mn-lt"/>
              </a:rPr>
              <a:t> -</a:t>
            </a:r>
            <a:r>
              <a:rPr lang="en-US" altLang="ja-JP" sz="2000" b="1" dirty="0">
                <a:latin typeface="+mn-lt"/>
              </a:rPr>
              <a:t> волевая незрелость</a:t>
            </a:r>
            <a:r>
              <a:rPr lang="en-US" altLang="ja-JP" sz="2000" dirty="0">
                <a:latin typeface="+mn-lt"/>
              </a:rPr>
              <a:t>,  неспособность </a:t>
            </a:r>
            <a:r>
              <a:rPr lang="ru-RU" sz="2000" dirty="0">
                <a:latin typeface="+mn-lt"/>
              </a:rPr>
              <a:t>к</a:t>
            </a:r>
            <a:r>
              <a:rPr lang="ja-JP" altLang="en-US" sz="2000" dirty="0">
                <a:latin typeface="+mn-lt"/>
              </a:rPr>
              <a:t> </a:t>
            </a:r>
            <a:r>
              <a:rPr lang="en-US" altLang="ja-JP" sz="2000" dirty="0">
                <a:latin typeface="+mn-lt"/>
              </a:rPr>
              <a:t>волево</a:t>
            </a:r>
            <a:r>
              <a:rPr lang="ru-RU" sz="2000" dirty="0">
                <a:latin typeface="+mn-lt"/>
              </a:rPr>
              <a:t>м</a:t>
            </a:r>
            <a:r>
              <a:rPr lang="en-US" altLang="ja-JP" sz="2000" dirty="0">
                <a:latin typeface="+mn-lt"/>
              </a:rPr>
              <a:t>у напряжению</a:t>
            </a:r>
            <a:r>
              <a:rPr lang="ru-RU" sz="2000" dirty="0"/>
              <a:t> (зани</a:t>
            </a:r>
            <a:r>
              <a:rPr lang="en-US" altLang="ja-JP" sz="2000" dirty="0"/>
              <a:t>женная са</a:t>
            </a:r>
            <a:r>
              <a:rPr lang="ru-RU" sz="2000" dirty="0"/>
              <a:t>м</a:t>
            </a:r>
            <a:r>
              <a:rPr lang="en-US" altLang="ja-JP" sz="2000" dirty="0"/>
              <a:t>ооцен</a:t>
            </a:r>
            <a:r>
              <a:rPr lang="ru-RU" sz="2000" dirty="0"/>
              <a:t>к</a:t>
            </a:r>
            <a:r>
              <a:rPr lang="en-US" altLang="ja-JP" sz="2000" dirty="0"/>
              <a:t>а,</a:t>
            </a:r>
            <a:r>
              <a:rPr lang="ru-RU" sz="2000" dirty="0"/>
              <a:t> ч</a:t>
            </a:r>
            <a:r>
              <a:rPr lang="en-US" altLang="ja-JP" sz="2000" dirty="0"/>
              <a:t>увство страха и напряжения</a:t>
            </a:r>
            <a:r>
              <a:rPr lang="ru-RU" sz="2000" dirty="0"/>
              <a:t>)</a:t>
            </a:r>
          </a:p>
          <a:p>
            <a:pPr>
              <a:defRPr/>
            </a:pPr>
            <a:r>
              <a:rPr lang="ru-RU" sz="2000" b="1" dirty="0">
                <a:latin typeface="+mn-lt"/>
              </a:rPr>
              <a:t>-Недостаточная концентрация и устойчивость внимания </a:t>
            </a:r>
            <a:r>
              <a:rPr lang="ru-RU" sz="2000" dirty="0">
                <a:latin typeface="+mn-lt"/>
              </a:rPr>
              <a:t>– ребенку трудно долго сохранять внимание, не отвлекаясь и не ослабляя его.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-</a:t>
            </a:r>
            <a:r>
              <a:rPr lang="ru-RU" sz="2000" b="1" dirty="0">
                <a:latin typeface="+mn-lt"/>
              </a:rPr>
              <a:t>Недостаточная избирательность внимания </a:t>
            </a:r>
            <a:r>
              <a:rPr lang="ru-RU" sz="2000" dirty="0">
                <a:latin typeface="+mn-lt"/>
              </a:rPr>
              <a:t>– ребенок не может сконцентрироваться именно на той части материала, которая необходима для поставленной задачи.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-</a:t>
            </a:r>
            <a:r>
              <a:rPr lang="ru-RU" sz="2000" b="1" dirty="0">
                <a:latin typeface="+mn-lt"/>
              </a:rPr>
              <a:t>Недостаточная произвольность внимания </a:t>
            </a:r>
            <a:r>
              <a:rPr lang="ru-RU" sz="2000" dirty="0">
                <a:latin typeface="+mn-lt"/>
              </a:rPr>
              <a:t>– ребенок затрудняется сосредотачивать внимание по требованию.</a:t>
            </a:r>
            <a:br>
              <a:rPr lang="ru-RU" sz="2000" dirty="0">
                <a:latin typeface="+mn-lt"/>
              </a:rPr>
            </a:br>
            <a:r>
              <a:rPr lang="ru-RU" sz="2000" b="1" dirty="0">
                <a:latin typeface="+mn-lt"/>
              </a:rPr>
              <a:t>Недостаточный объем и распределение внимания </a:t>
            </a:r>
            <a:r>
              <a:rPr lang="ru-RU" sz="2000" dirty="0">
                <a:latin typeface="+mn-lt"/>
              </a:rPr>
              <a:t>– ребенок затрудняется выполнять одновременно несколько видов деятельности. </a:t>
            </a:r>
          </a:p>
          <a:p>
            <a:pPr>
              <a:defRPr/>
            </a:pPr>
            <a:r>
              <a:rPr lang="ru-RU" sz="2000" dirty="0">
                <a:latin typeface="+mn-lt"/>
              </a:rPr>
              <a:t>Низкий уровень развития самоконтроля</a:t>
            </a:r>
          </a:p>
          <a:p>
            <a:pPr>
              <a:defRPr/>
            </a:pPr>
            <a:endParaRPr lang="ru-RU" sz="2000" dirty="0">
              <a:latin typeface="+mn-lt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  <a:p>
            <a:pPr>
              <a:defRPr/>
            </a:pP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213" y="1709738"/>
            <a:ext cx="7488237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  <a:latin typeface="Franklin Gothic Book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 smtClean="0"/>
              <a:t>Что такое психологическая готовность к школе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341438"/>
            <a:ext cx="8351838" cy="5099050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Под психологической готовностью к школьному обучению   понимается необходимый и достаточный уровень психологического развития ребенка </a:t>
            </a:r>
            <a:r>
              <a:rPr lang="ru-RU" dirty="0" smtClean="0"/>
              <a:t>для усвоения</a:t>
            </a:r>
            <a:r>
              <a:rPr lang="ru-RU" dirty="0"/>
              <a:t>   школьной   программы   при   </a:t>
            </a:r>
            <a:r>
              <a:rPr lang="ru-RU" dirty="0" smtClean="0"/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определенных</a:t>
            </a:r>
            <a:r>
              <a:rPr lang="ru-RU" dirty="0"/>
              <a:t>   условиях   обучения</a:t>
            </a:r>
            <a:r>
              <a:rPr lang="ru-RU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Преемственность – это обеспечение согласования между результатами в подготовке и развитии личности ребенка на разных образовательных ступенях.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i="1" dirty="0"/>
              <a:t>Универсальные учебные действия составляют систему в составе четырех видов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1</a:t>
            </a:r>
            <a:r>
              <a:rPr lang="ru-RU" b="1" dirty="0"/>
              <a:t>. Личностные </a:t>
            </a:r>
            <a:r>
              <a:rPr lang="ru-RU" b="1" dirty="0" smtClean="0"/>
              <a:t>УУД( </a:t>
            </a:r>
            <a:r>
              <a:rPr lang="ru-RU" b="1" dirty="0"/>
              <a:t>самоопределение, смыслообразование, нравственно-этическое оценивание);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 2. Регулятивные УУД (планирование, прогнозирование, </a:t>
            </a:r>
            <a:r>
              <a:rPr lang="ru-RU" b="1" dirty="0" smtClean="0"/>
              <a:t>контроль, коррекция</a:t>
            </a:r>
            <a:r>
              <a:rPr lang="ru-RU" b="1" dirty="0"/>
              <a:t>, оценка);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3. Познавательные (общеучебные, включая знаково-символические;  логические, действия поиска и постановки проблем);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4. Коммуникативные (планирование сотрудничества,  постановка вопросов, разрешение конфликтов, управление поведением, умение выражать свою позицию в соответствии с нормами родного языка)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>Критерии готовности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7931150" cy="48577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Физиологическая готовность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Интеллектуальная готовность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Мотивационная готовность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Эмоционально-волевая готовность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Коммуникативная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     готовность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361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</a:rPr>
              <a:t>Психолого-педагогические требования к ребенку, поступающему в первый класс</a:t>
            </a:r>
            <a:r>
              <a:rPr lang="ru-RU" sz="2000" b="1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91513" cy="5040312"/>
          </a:xfrm>
        </p:spPr>
        <p:txBody>
          <a:bodyPr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900" b="1" u="sng" dirty="0" smtClean="0"/>
              <a:t>Внимание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 </a:t>
            </a:r>
            <a:r>
              <a:rPr lang="ru-RU" sz="3000" b="1" dirty="0"/>
              <a:t>К семи годам ребёнок должен:</a:t>
            </a:r>
            <a:endParaRPr lang="ru-RU" sz="3000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/>
              <a:t>Выполнять задания, не отвлекаясь, </a:t>
            </a:r>
            <a:r>
              <a:rPr lang="ru-RU" sz="3000" dirty="0" smtClean="0"/>
              <a:t>15-20 минут</a:t>
            </a:r>
            <a:r>
              <a:rPr lang="ru-RU" sz="3000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/>
              <a:t>Находить 10 отличий </a:t>
            </a:r>
            <a:r>
              <a:rPr lang="ru-RU" sz="3000" dirty="0" smtClean="0"/>
              <a:t>между </a:t>
            </a:r>
            <a:r>
              <a:rPr lang="ru-RU" sz="3000" dirty="0"/>
              <a:t>предметами.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 smtClean="0"/>
              <a:t>Запоминать не менее </a:t>
            </a:r>
            <a:r>
              <a:rPr lang="ru-RU" sz="3000" dirty="0"/>
              <a:t>10 </a:t>
            </a:r>
            <a:r>
              <a:rPr lang="ru-RU" sz="3000" dirty="0" smtClean="0"/>
              <a:t>предметов</a:t>
            </a:r>
            <a:r>
              <a:rPr lang="ru-RU" sz="3000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/>
              <a:t>Выполнять самостоятельно </a:t>
            </a:r>
            <a:endParaRPr lang="ru-RU" sz="30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000" dirty="0" smtClean="0"/>
              <a:t>задания </a:t>
            </a:r>
            <a:r>
              <a:rPr lang="ru-RU" sz="3000" dirty="0"/>
              <a:t>по предложенному </a:t>
            </a:r>
            <a:r>
              <a:rPr lang="ru-RU" sz="3000" dirty="0" smtClean="0"/>
              <a:t>образцу</a:t>
            </a:r>
            <a:endParaRPr lang="ru-RU" sz="3000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/>
              <a:t>Копировать в точности узор или </a:t>
            </a:r>
            <a:endParaRPr lang="ru-RU" sz="30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000" dirty="0" smtClean="0"/>
              <a:t>движение</a:t>
            </a:r>
            <a:r>
              <a:rPr lang="ru-RU" sz="3000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/>
              <a:t>Уметь находить одинаковые </a:t>
            </a:r>
            <a:endParaRPr lang="ru-RU" sz="3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 smtClean="0"/>
              <a:t>предметы</a:t>
            </a:r>
            <a:r>
              <a:rPr lang="ru-RU" sz="3000" dirty="0"/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>
                <a:effectLst/>
              </a:rPr>
              <a:t>Память</a:t>
            </a:r>
            <a:r>
              <a:rPr lang="ru-RU" dirty="0">
                <a:effectLst/>
              </a:rPr>
              <a:t>: 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686800" cy="4752975"/>
          </a:xfrm>
        </p:spPr>
        <p:txBody>
          <a:bodyPr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Рассказывать </a:t>
            </a:r>
            <a:r>
              <a:rPr lang="ru-RU" b="1" dirty="0"/>
              <a:t>по памяти стихи, сказки, рассказы.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Повторять дословно </a:t>
            </a:r>
            <a:r>
              <a:rPr lang="ru-RU" b="1" dirty="0" smtClean="0"/>
              <a:t>предложения из </a:t>
            </a:r>
            <a:r>
              <a:rPr lang="ru-RU" b="1" dirty="0"/>
              <a:t>9-10 слов.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Повторять </a:t>
            </a:r>
            <a:r>
              <a:rPr lang="ru-RU" b="1" dirty="0"/>
              <a:t>ряды цифр (от 5 до 7</a:t>
            </a:r>
            <a:r>
              <a:rPr lang="ru-RU" b="1" dirty="0" smtClean="0"/>
              <a:t>),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 </a:t>
            </a:r>
            <a:r>
              <a:rPr lang="ru-RU" b="1" dirty="0"/>
              <a:t>запоминая их на слух или зрительно</a:t>
            </a:r>
            <a:r>
              <a:rPr lang="ru-RU" b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Подробно рассказывать по памяти содержание </a:t>
            </a: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сюжетной </a:t>
            </a:r>
            <a:r>
              <a:rPr lang="ru-RU" b="1" dirty="0"/>
              <a:t>картинки</a:t>
            </a:r>
            <a:r>
              <a:rPr lang="ru-RU" b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/>
              <a:t>Уметь запоминать не менее 9-10 предложенных </a:t>
            </a: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предметов </a:t>
            </a:r>
            <a:r>
              <a:rPr lang="ru-RU" b="1" dirty="0"/>
              <a:t>или названных слов.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Запоминать </a:t>
            </a:r>
            <a:r>
              <a:rPr lang="ru-RU" b="1" dirty="0"/>
              <a:t>расположение игрушек (8-10), </a:t>
            </a:r>
            <a:endParaRPr lang="ru-RU" b="1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/>
              <a:t>  называть </a:t>
            </a:r>
            <a:r>
              <a:rPr lang="ru-RU" b="1" dirty="0"/>
              <a:t>по памяти, что где </a:t>
            </a:r>
            <a:r>
              <a:rPr lang="ru-RU" b="1" dirty="0" smtClean="0"/>
              <a:t>находилось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/>
              <a:t> 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>
                <a:effectLst/>
              </a:rPr>
              <a:t>Мышление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Объединять предметы в группы по определённым признакам.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Находить закономерность в построении ряда предметов.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Выделять предмет, не подходящий к общим признакам.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Уметь выстроить последовательность событий и составлять связный рассказ по картинкам.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Решать логические задачи.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Сравнивать предметы друг с другом, находить сходства и различия между ними.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>
                <a:effectLst/>
              </a:rPr>
              <a:t>Восприятие  </a:t>
            </a:r>
            <a:endParaRPr lang="ru-RU" u="sng" dirty="0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Сравнивать две группы предметов</a:t>
            </a:r>
          </a:p>
          <a:p>
            <a:pPr algn="just" eaLnBrk="1" hangingPunct="1"/>
            <a:r>
              <a:rPr lang="ru-RU" sz="2400" b="1" smtClean="0"/>
              <a:t>Составлять из нескольких  геометрических фигур более сложную  фигуру по образцу</a:t>
            </a:r>
          </a:p>
          <a:p>
            <a:pPr eaLnBrk="1" hangingPunct="1"/>
            <a:r>
              <a:rPr lang="ru-RU" sz="2400" b="1" smtClean="0"/>
              <a:t>Сравнивать предметы по цвету, размеру, форме</a:t>
            </a:r>
          </a:p>
          <a:p>
            <a:pPr eaLnBrk="1" hangingPunct="1"/>
            <a:r>
              <a:rPr lang="ru-RU" sz="2400" b="1" smtClean="0"/>
              <a:t>По силуэту или незначительным деталям определять предмет и различать его по величине, форме, удалённости и пр.</a:t>
            </a:r>
          </a:p>
          <a:p>
            <a:pPr algn="just" eaLnBrk="1" hangingPunct="1"/>
            <a:r>
              <a:rPr lang="ru-RU" sz="2400" b="1" smtClean="0"/>
              <a:t>Использовать в речи многообразные обозначения пространственных отношений (вниз, направо, налево, на другую сторону и т.д.).</a:t>
            </a:r>
          </a:p>
          <a:p>
            <a:pPr eaLnBrk="1" hangingPunct="1"/>
            <a:r>
              <a:rPr lang="ru-RU" sz="2400" b="1" smtClean="0"/>
              <a:t>Ориентироваться во времени суток, оценивать разные промежутки времени (неделя, месяц, время года, часы).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>
                <a:effectLst/>
              </a:rPr>
              <a:t>Мелкая моторика  </a:t>
            </a:r>
            <a:endParaRPr lang="ru-RU" dirty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107950" y="1196975"/>
            <a:ext cx="8686800" cy="4525963"/>
          </a:xfrm>
        </p:spPr>
        <p:txBody>
          <a:bodyPr/>
          <a:lstStyle/>
          <a:p>
            <a:pPr eaLnBrk="1" hangingPunct="1"/>
            <a:r>
              <a:rPr lang="ru-RU" sz="2800" b="1" smtClean="0"/>
              <a:t>Свободно владеть карандашом при разных приёмах рисования</a:t>
            </a:r>
            <a:endParaRPr lang="ru-RU" sz="2800" b="1" smtClean="0">
              <a:latin typeface="Arial" charset="0"/>
            </a:endParaRPr>
          </a:p>
          <a:p>
            <a:pPr eaLnBrk="1" hangingPunct="1"/>
            <a:r>
              <a:rPr lang="ru-RU" sz="2800" b="1" smtClean="0"/>
              <a:t>Правильно держать ручку, карандаш</a:t>
            </a:r>
          </a:p>
          <a:p>
            <a:pPr eaLnBrk="1" hangingPunct="1"/>
            <a:r>
              <a:rPr lang="ru-RU" sz="2800" b="1" smtClean="0"/>
              <a:t>Штриховать или раскрашивать рисунки, не выходя за контуры</a:t>
            </a:r>
          </a:p>
          <a:p>
            <a:pPr eaLnBrk="1" hangingPunct="1"/>
            <a:r>
              <a:rPr lang="ru-RU" sz="2800" b="1" smtClean="0"/>
              <a:t>Ориентироваться в тетради в клетку или в линию</a:t>
            </a:r>
          </a:p>
          <a:p>
            <a:pPr eaLnBrk="1" hangingPunct="1"/>
            <a:r>
              <a:rPr lang="ru-RU" sz="2800" b="1" smtClean="0"/>
              <a:t>Уметь копировать фразы, простейшие рисунки</a:t>
            </a:r>
          </a:p>
          <a:p>
            <a:pPr eaLnBrk="1" hangingPunct="1"/>
            <a:r>
              <a:rPr lang="ru-RU" sz="2800" b="1" smtClean="0"/>
              <a:t>Передавать в рисунке точную форму предмета, пропорции, расположение частей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537</Words>
  <Application>Microsoft Office PowerPoint</Application>
  <PresentationFormat>Экран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Психологическая готовность к школьному обучению </vt:lpstr>
      <vt:lpstr>Что такое психологическая готовность к школе</vt:lpstr>
      <vt:lpstr>Универсальные учебные действия составляют систему в составе четырех видов </vt:lpstr>
      <vt:lpstr>Критерии готовности</vt:lpstr>
      <vt:lpstr>Психолого-педагогические требования к ребенку, поступающему в первый класс.</vt:lpstr>
      <vt:lpstr>Память:  </vt:lpstr>
      <vt:lpstr>Мышление</vt:lpstr>
      <vt:lpstr>Восприятие  </vt:lpstr>
      <vt:lpstr>Мелкая моторика  </vt:lpstr>
      <vt:lpstr>Речевое    развитие</vt:lpstr>
      <vt:lpstr>Причины Недостаточной психологической готовности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</dc:title>
  <dc:creator>Светлана</dc:creator>
  <cp:lastModifiedBy>Светлана</cp:lastModifiedBy>
  <cp:revision>62</cp:revision>
  <dcterms:created xsi:type="dcterms:W3CDTF">2013-11-17T15:07:40Z</dcterms:created>
  <dcterms:modified xsi:type="dcterms:W3CDTF">2015-02-25T19:15:09Z</dcterms:modified>
</cp:coreProperties>
</file>