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68" r:id="rId4"/>
    <p:sldId id="284" r:id="rId5"/>
    <p:sldId id="290" r:id="rId6"/>
    <p:sldId id="281" r:id="rId7"/>
    <p:sldId id="291" r:id="rId8"/>
    <p:sldId id="296" r:id="rId9"/>
    <p:sldId id="297" r:id="rId10"/>
    <p:sldId id="298" r:id="rId11"/>
    <p:sldId id="278" r:id="rId12"/>
    <p:sldId id="299" r:id="rId13"/>
    <p:sldId id="287" r:id="rId14"/>
    <p:sldId id="300" r:id="rId15"/>
    <p:sldId id="301" r:id="rId16"/>
    <p:sldId id="271" r:id="rId17"/>
    <p:sldId id="272" r:id="rId18"/>
    <p:sldId id="273" r:id="rId19"/>
    <p:sldId id="274" r:id="rId20"/>
    <p:sldId id="275" r:id="rId21"/>
    <p:sldId id="276" r:id="rId22"/>
    <p:sldId id="257" r:id="rId23"/>
    <p:sldId id="302" r:id="rId24"/>
    <p:sldId id="304" r:id="rId25"/>
    <p:sldId id="303" r:id="rId26"/>
    <p:sldId id="282" r:id="rId27"/>
    <p:sldId id="277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6" autoAdjust="0"/>
    <p:restoredTop sz="94660"/>
  </p:normalViewPr>
  <p:slideViewPr>
    <p:cSldViewPr>
      <p:cViewPr varScale="1">
        <p:scale>
          <a:sx n="88" d="100"/>
          <a:sy n="88" d="100"/>
        </p:scale>
        <p:origin x="-12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4C00-30A2-4AF5-9B58-13D6E448A0A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1E01FB-F018-4E4C-B834-A66A41E4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4C00-30A2-4AF5-9B58-13D6E448A0A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01FB-F018-4E4C-B834-A66A41E4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4C00-30A2-4AF5-9B58-13D6E448A0A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01FB-F018-4E4C-B834-A66A41E4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4C00-30A2-4AF5-9B58-13D6E448A0A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1E01FB-F018-4E4C-B834-A66A41E4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4C00-30A2-4AF5-9B58-13D6E448A0A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01FB-F018-4E4C-B834-A66A41E4BC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4C00-30A2-4AF5-9B58-13D6E448A0A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01FB-F018-4E4C-B834-A66A41E4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4C00-30A2-4AF5-9B58-13D6E448A0A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1E01FB-F018-4E4C-B834-A66A41E4BC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4C00-30A2-4AF5-9B58-13D6E448A0A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01FB-F018-4E4C-B834-A66A41E4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4C00-30A2-4AF5-9B58-13D6E448A0A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01FB-F018-4E4C-B834-A66A41E4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4C00-30A2-4AF5-9B58-13D6E448A0A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01FB-F018-4E4C-B834-A66A41E4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4C00-30A2-4AF5-9B58-13D6E448A0A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01FB-F018-4E4C-B834-A66A41E4BC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BE4C00-30A2-4AF5-9B58-13D6E448A0A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1E01FB-F018-4E4C-B834-A66A41E4BC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X:\&#1084;&#1072;&#1084;&#1072;\&#1076;&#1077;&#1090;&#1089;&#1082;&#1080;&#1077;%20&#1087;&#1077;&#1089;&#1085;&#1080;\&#1073;&#1072;&#1088;&#1073;&#1072;&#1088;&#1080;&#1082;&#1080;\&#1041;&#1072;&#1088;&#1073;&#1072;&#1088;&#1080;&#1082;&#1080;_-_&#1044;&#1088;&#1091;&#1078;&#1073;&#1072;_&#1101;&#1090;&#1086;_&#1085;&#1077;_&#1088;&#1072;&#1073;&#1086;&#1090;&#1072;_(mp3ostrov.com).mp3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Открытый урок </a:t>
            </a:r>
            <a:br>
              <a:rPr lang="ru-RU" i="1" dirty="0" smtClean="0"/>
            </a:br>
            <a:r>
              <a:rPr lang="ru-RU" i="1" dirty="0" smtClean="0"/>
              <a:t>Изменение глаголов по числам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 класс</a:t>
            </a:r>
          </a:p>
          <a:p>
            <a:r>
              <a:rPr lang="ru-RU" dirty="0" smtClean="0"/>
              <a:t>13.03.2013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Будем учится определять…</a:t>
            </a:r>
            <a:endParaRPr lang="ru-RU" sz="4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2571744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Будем учиться изменять…</a:t>
            </a:r>
            <a:endParaRPr lang="ru-RU" sz="4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572008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и находить…</a:t>
            </a:r>
            <a:endParaRPr lang="ru-RU" sz="4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1428736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число глаголов.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3643314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глаголы по числам.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5572140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глаголы нужного числа.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18f49a9f5ec8a70e5eb777af9c97d3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966913" cy="2663825"/>
          </a:xfrm>
          <a:prstGeom prst="rect">
            <a:avLst/>
          </a:prstGeom>
          <a:noFill/>
        </p:spPr>
      </p:pic>
      <p:pic>
        <p:nvPicPr>
          <p:cNvPr id="27653" name="Picture 5" descr="18f49a9f5ec8a70e5eb777af9c97d3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7088" y="3643314"/>
            <a:ext cx="1966912" cy="2663825"/>
          </a:xfrm>
          <a:prstGeom prst="rect">
            <a:avLst/>
          </a:prstGeom>
          <a:noFill/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714612" y="428604"/>
            <a:ext cx="56165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dirty="0" smtClean="0">
                <a:solidFill>
                  <a:srgbClr val="FF3300"/>
                </a:solidFill>
              </a:rPr>
              <a:t> Физкультминутка</a:t>
            </a:r>
            <a:endParaRPr lang="ru-RU" sz="4800" b="1" i="1" dirty="0">
              <a:solidFill>
                <a:srgbClr val="FF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2071678"/>
            <a:ext cx="55721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Он прыгает, мы прыгаем.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Он топает, мы топаем.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Он хлопает, мы хлопаем.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Он приседает, мы приседаем.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Он идет и мы идем.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Очень дружно мы живем!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Сформулируйте вывод по плану: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285860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Как изменяются глаголы?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В каком числе могут употребляться глаголы?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Что обозначают глаголы в единственном числе?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Что обозначают глаголы во множественном числе?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929066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Глаголы изменяются по числам.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Они употребляются в единственном и множественном числе.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Глаголы в ед. ч. обозначают действие одного предмета.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Глаголы во мн.ч. обозначают действие нескольких предметов.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 со стрелкой вправо 10"/>
          <p:cNvSpPr/>
          <p:nvPr/>
        </p:nvSpPr>
        <p:spPr>
          <a:xfrm>
            <a:off x="1000100" y="1357298"/>
            <a:ext cx="4214842" cy="2286016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Действие одного лица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Он</a:t>
            </a:r>
          </a:p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что делает?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928662" y="3857628"/>
            <a:ext cx="4286280" cy="2214578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Действие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нескольких лиц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Они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что делают?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5572132" y="1714488"/>
            <a:ext cx="3000396" cy="178595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Единственное число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5500694" y="4071942"/>
            <a:ext cx="3071834" cy="1857388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Множественное число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1555" y="428604"/>
            <a:ext cx="50679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ЗАПОМНИ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24" y="642918"/>
            <a:ext cx="88766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Как определить число глагола?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Для чего нужно уметь изменять глаголы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по числам?</a:t>
            </a:r>
          </a:p>
          <a:p>
            <a:endParaRPr lang="ru-RU" sz="4000" b="1" dirty="0" smtClean="0">
              <a:solidFill>
                <a:srgbClr val="C00000"/>
              </a:solidFill>
            </a:endParaRPr>
          </a:p>
          <a:p>
            <a:endParaRPr 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5357826"/>
            <a:ext cx="8036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Чтобы грамотно говорить и писать.</a:t>
            </a:r>
            <a:endParaRPr lang="ru-RU" sz="4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1500174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Глагол стоит в том же числе, что и </a:t>
            </a:r>
          </a:p>
          <a:p>
            <a:r>
              <a:rPr lang="ru-RU" sz="4000" b="1" i="1" dirty="0" smtClean="0"/>
              <a:t>существительное, связанное с ним </a:t>
            </a:r>
          </a:p>
          <a:p>
            <a:r>
              <a:rPr lang="ru-RU" sz="4000" b="1" i="1" dirty="0" smtClean="0"/>
              <a:t>по смыслу.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Из каких произведений взяты строки?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14422"/>
            <a:ext cx="7769691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Мы ст…</a:t>
            </a:r>
            <a:r>
              <a:rPr lang="ru-RU" sz="3200" b="1" dirty="0" err="1" smtClean="0"/>
              <a:t>щили</a:t>
            </a:r>
            <a:r>
              <a:rPr lang="ru-RU" sz="3200" b="1" dirty="0" smtClean="0"/>
              <a:t> с кровати одеяло и завесили </a:t>
            </a:r>
          </a:p>
          <a:p>
            <a:r>
              <a:rPr lang="ru-RU" sz="3200" b="1" dirty="0" smtClean="0"/>
              <a:t>им стол.</a:t>
            </a:r>
          </a:p>
          <a:p>
            <a:r>
              <a:rPr lang="ru-RU" sz="3200" b="1" dirty="0" smtClean="0"/>
              <a:t>Валя испугалась и </a:t>
            </a:r>
            <a:r>
              <a:rPr lang="ru-RU" sz="3200" b="1" dirty="0" err="1" smtClean="0"/>
              <a:t>выб</a:t>
            </a:r>
            <a:r>
              <a:rPr lang="ru-RU" sz="3200" b="1" dirty="0" smtClean="0"/>
              <a:t>…жала из </a:t>
            </a:r>
          </a:p>
          <a:p>
            <a:r>
              <a:rPr lang="ru-RU" sz="3200" b="1" dirty="0" smtClean="0"/>
              <a:t>комнаты.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571876"/>
            <a:ext cx="8483028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К…</a:t>
            </a:r>
            <a:r>
              <a:rPr lang="ru-RU" sz="3200" b="1" dirty="0" err="1" smtClean="0"/>
              <a:t>тёнок</a:t>
            </a:r>
            <a:r>
              <a:rPr lang="ru-RU" sz="3200" b="1" dirty="0" smtClean="0"/>
              <a:t> Васька сидел на полу возле комода </a:t>
            </a:r>
          </a:p>
          <a:p>
            <a:r>
              <a:rPr lang="ru-RU" sz="3200" b="1" dirty="0" smtClean="0"/>
              <a:t>и л…вил мух.</a:t>
            </a:r>
          </a:p>
          <a:p>
            <a:r>
              <a:rPr lang="ru-RU" sz="3200" b="1" dirty="0" smtClean="0"/>
              <a:t>Р…</a:t>
            </a:r>
            <a:r>
              <a:rPr lang="ru-RU" sz="3200" b="1" dirty="0" err="1" smtClean="0"/>
              <a:t>бята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приб</a:t>
            </a:r>
            <a:r>
              <a:rPr lang="ru-RU" sz="3200" b="1" dirty="0" smtClean="0"/>
              <a:t>…жали на кухню и дверь за собой</a:t>
            </a:r>
          </a:p>
          <a:p>
            <a:r>
              <a:rPr lang="ru-RU" sz="3200" b="1" dirty="0" smtClean="0"/>
              <a:t> закрыли.</a:t>
            </a:r>
            <a:endParaRPr lang="ru-RU" sz="3200" b="1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214950"/>
            <a:ext cx="13811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g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643050"/>
            <a:ext cx="1829747" cy="222885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st-6773-1163190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18908">
            <a:off x="1119934" y="3395659"/>
            <a:ext cx="2735262" cy="1296987"/>
          </a:xfrm>
          <a:prstGeom prst="rect">
            <a:avLst/>
          </a:prstGeom>
          <a:noFill/>
        </p:spPr>
      </p:pic>
      <p:pic>
        <p:nvPicPr>
          <p:cNvPr id="3" name="Picture 6" descr="post-6773-1163190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0060" flipH="1">
            <a:off x="5399434" y="3388504"/>
            <a:ext cx="2979911" cy="12969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357166"/>
            <a:ext cx="692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  <a:cs typeface="Arial"/>
              </a:rPr>
              <a:t>физкультминутка</a:t>
            </a:r>
          </a:p>
          <a:p>
            <a:pPr algn="ctr"/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  <a:cs typeface="Arial"/>
              </a:rPr>
              <a:t>для глаз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214546" y="1071546"/>
            <a:ext cx="4429156" cy="40005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мама\Мои рисунки\глаза\003.gif"/>
          <p:cNvPicPr>
            <a:picLocks noChangeAspect="1" noChangeArrowheads="1" noCrop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2991992" y="1428737"/>
            <a:ext cx="3223081" cy="23574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71736" y="1142984"/>
            <a:ext cx="4429156" cy="40005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мама\Мои рисунки\глаза\003.gif"/>
          <p:cNvPicPr>
            <a:picLocks noChangeAspect="1" noChangeArrowheads="1" noCrop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000364" y="1571613"/>
            <a:ext cx="2857520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лыбающееся лицо 5"/>
          <p:cNvSpPr/>
          <p:nvPr/>
        </p:nvSpPr>
        <p:spPr>
          <a:xfrm>
            <a:off x="1142976" y="785794"/>
            <a:ext cx="6643734" cy="535785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мама\Мои рисунки\глаза\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2214578" cy="1771662"/>
          </a:xfrm>
          <a:prstGeom prst="rect">
            <a:avLst/>
          </a:prstGeom>
          <a:noFill/>
        </p:spPr>
      </p:pic>
      <p:pic>
        <p:nvPicPr>
          <p:cNvPr id="4" name="Picture 3" descr="C:\мама\Мои рисунки\глаза\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071670" y="1785926"/>
            <a:ext cx="2343166" cy="1701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8596" y="1000108"/>
            <a:ext cx="568801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 b="1" i="1" dirty="0">
                <a:solidFill>
                  <a:srgbClr val="000099"/>
                </a:solidFill>
                <a:latin typeface="Georgia" pitchFamily="18" charset="0"/>
              </a:rPr>
              <a:t>«Учись, смекай, активней будь!</a:t>
            </a:r>
          </a:p>
          <a:p>
            <a:r>
              <a:rPr lang="ru-RU" sz="4400" b="1" i="1" dirty="0">
                <a:solidFill>
                  <a:srgbClr val="000099"/>
                </a:solidFill>
                <a:latin typeface="Georgia" pitchFamily="18" charset="0"/>
              </a:rPr>
              <a:t>И к знаниям откроешь путь!»</a:t>
            </a:r>
          </a:p>
        </p:txBody>
      </p:sp>
      <p:pic>
        <p:nvPicPr>
          <p:cNvPr id="14340" name="Picture 9" descr="j04357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643182"/>
            <a:ext cx="1714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Соединительная линия уступом 5"/>
          <p:cNvCxnSpPr/>
          <p:nvPr/>
        </p:nvCxnSpPr>
        <p:spPr>
          <a:xfrm>
            <a:off x="642910" y="642918"/>
            <a:ext cx="8143932" cy="4857784"/>
          </a:xfrm>
          <a:prstGeom prst="bentConnector3">
            <a:avLst>
              <a:gd name="adj1" fmla="val 50000"/>
            </a:avLst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>
            <a:off x="785786" y="214290"/>
            <a:ext cx="500066" cy="28575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786314" y="571480"/>
            <a:ext cx="500066" cy="28575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857752" y="5214950"/>
            <a:ext cx="500066" cy="28575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Барбарики_-_Дружба_это_не_работа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44983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00781 0.65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39948 -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6602845_futuru.ru.2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6529" y="0"/>
            <a:ext cx="97205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3214678" y="928670"/>
            <a:ext cx="4929222" cy="3214710"/>
          </a:xfrm>
          <a:prstGeom prst="cloudCallout">
            <a:avLst>
              <a:gd name="adj1" fmla="val -59097"/>
              <a:gd name="adj2" fmla="val 35519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  <a:latin typeface="Monotype Corsiva" pitchFamily="66" charset="0"/>
              </a:rPr>
              <a:t>Берегите зрение!</a:t>
            </a:r>
            <a:endParaRPr lang="ru-RU" sz="66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709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Прочитайте текст. Определите его </a:t>
            </a:r>
            <a:r>
              <a:rPr lang="ru-RU" sz="3200" b="1" dirty="0" smtClean="0">
                <a:solidFill>
                  <a:srgbClr val="00B0F0"/>
                </a:solidFill>
              </a:rPr>
              <a:t>тему</a:t>
            </a:r>
            <a:r>
              <a:rPr lang="ru-RU" sz="3200" b="1" dirty="0" smtClean="0">
                <a:solidFill>
                  <a:srgbClr val="00B0F0"/>
                </a:solidFill>
              </a:rPr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571612"/>
            <a:ext cx="87154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4400" b="1" dirty="0" smtClean="0"/>
              <a:t>В…</a:t>
            </a:r>
            <a:r>
              <a:rPr lang="ru-RU" sz="4400" b="1" dirty="0" err="1" smtClean="0"/>
              <a:t>сеннее</a:t>
            </a:r>
            <a:r>
              <a:rPr lang="ru-RU" sz="4400" b="1" dirty="0" smtClean="0"/>
              <a:t> солнце греет землю.</a:t>
            </a:r>
          </a:p>
          <a:p>
            <a:r>
              <a:rPr lang="ru-RU" sz="4400" b="1" dirty="0" smtClean="0"/>
              <a:t>Тают </a:t>
            </a:r>
            <a:r>
              <a:rPr lang="ru-RU" sz="4400" b="1" dirty="0" err="1" smtClean="0"/>
              <a:t>сн</a:t>
            </a:r>
            <a:r>
              <a:rPr lang="ru-RU" sz="4400" b="1" dirty="0" smtClean="0"/>
              <a:t>…га. Звенит в…</a:t>
            </a:r>
            <a:r>
              <a:rPr lang="ru-RU" sz="4400" b="1" dirty="0" err="1" smtClean="0"/>
              <a:t>селая</a:t>
            </a:r>
            <a:r>
              <a:rPr lang="ru-RU" sz="4400" b="1" dirty="0" smtClean="0"/>
              <a:t> капель. Быстро б…гут говорливые ручьи. Весело скачут на дворе в…</a:t>
            </a:r>
            <a:r>
              <a:rPr lang="ru-RU" sz="4400" b="1" dirty="0" err="1" smtClean="0"/>
              <a:t>робьи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00042"/>
            <a:ext cx="7143801" cy="5571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err="1" smtClean="0">
                <a:solidFill>
                  <a:schemeClr val="bg2"/>
                </a:solidFill>
              </a:rPr>
              <a:t>Зад</a:t>
            </a:r>
            <a:r>
              <a:rPr lang="ru-RU" b="1" dirty="0" err="1" smtClean="0">
                <a:solidFill>
                  <a:srgbClr val="3333FF"/>
                </a:solidFill>
                <a:latin typeface="Times New Roman" pitchFamily="18" charset="0"/>
              </a:rPr>
              <a:t>Работа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 в группах.</a:t>
            </a:r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2"/>
                </a:solidFill>
              </a:rPr>
              <a:t>руппа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125539"/>
            <a:ext cx="8540750" cy="423228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</a:p>
          <a:p>
            <a:pPr>
              <a:buFont typeface="Wingdings" pitchFamily="2" charset="2"/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9869" y="4572008"/>
            <a:ext cx="2506979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208541" y="1071546"/>
            <a:ext cx="861838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1 группа</a:t>
            </a:r>
            <a:r>
              <a:rPr lang="ru-RU" sz="2800" b="1" dirty="0" smtClean="0"/>
              <a:t>: Найти глаголы и определить их число.</a:t>
            </a:r>
          </a:p>
          <a:p>
            <a:r>
              <a:rPr lang="ru-RU" sz="2800" b="1" u="sng" dirty="0" smtClean="0"/>
              <a:t>2 группа</a:t>
            </a:r>
            <a:r>
              <a:rPr lang="ru-RU" sz="2800" b="1" dirty="0" smtClean="0"/>
              <a:t>: Найти глаголы, изменить их число.</a:t>
            </a:r>
          </a:p>
          <a:p>
            <a:r>
              <a:rPr lang="ru-RU" sz="2800" b="1" u="sng" dirty="0" smtClean="0"/>
              <a:t>3 группа</a:t>
            </a:r>
            <a:r>
              <a:rPr lang="ru-RU" sz="2800" b="1" dirty="0" smtClean="0"/>
              <a:t>: В первом и последнем предложениях найти </a:t>
            </a:r>
          </a:p>
          <a:p>
            <a:r>
              <a:rPr lang="ru-RU" sz="2800" b="1" dirty="0" smtClean="0"/>
              <a:t>главные члены.</a:t>
            </a:r>
          </a:p>
          <a:p>
            <a:r>
              <a:rPr lang="ru-RU" sz="2800" b="1" u="sng" dirty="0" smtClean="0"/>
              <a:t>4 группа</a:t>
            </a:r>
            <a:r>
              <a:rPr lang="ru-RU" sz="2800" b="1" dirty="0" smtClean="0"/>
              <a:t>: Объяснить написание пропущенных </a:t>
            </a:r>
          </a:p>
          <a:p>
            <a:r>
              <a:rPr lang="ru-RU" sz="2800" b="1" dirty="0" smtClean="0"/>
              <a:t>букв.</a:t>
            </a:r>
          </a:p>
          <a:p>
            <a:r>
              <a:rPr lang="ru-RU" sz="2800" b="1" u="sng" dirty="0" smtClean="0"/>
              <a:t>5 группа</a:t>
            </a:r>
            <a:r>
              <a:rPr lang="ru-RU" sz="2800" b="1" dirty="0" smtClean="0"/>
              <a:t>: Прочитать текст и дополнить его своим</a:t>
            </a:r>
          </a:p>
          <a:p>
            <a:r>
              <a:rPr lang="ru-RU" sz="2800" b="1" dirty="0" smtClean="0"/>
              <a:t> предложением, подходящим по смыслу.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285860"/>
            <a:ext cx="87154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4400" b="1" dirty="0" smtClean="0"/>
              <a:t>В</a:t>
            </a:r>
            <a:r>
              <a:rPr lang="ru-RU" sz="4400" b="1" dirty="0" smtClean="0">
                <a:solidFill>
                  <a:srgbClr val="00B050"/>
                </a:solidFill>
              </a:rPr>
              <a:t>…</a:t>
            </a:r>
            <a:r>
              <a:rPr lang="ru-RU" sz="4400" b="1" dirty="0" err="1" smtClean="0"/>
              <a:t>сеннее</a:t>
            </a:r>
            <a:r>
              <a:rPr lang="ru-RU" sz="4400" b="1" dirty="0" smtClean="0"/>
              <a:t> </a:t>
            </a:r>
            <a:r>
              <a:rPr lang="ru-RU" sz="4400" b="1" dirty="0" smtClean="0"/>
              <a:t>солнце греет землю.</a:t>
            </a:r>
          </a:p>
          <a:p>
            <a:r>
              <a:rPr lang="ru-RU" sz="4400" b="1" dirty="0" smtClean="0"/>
              <a:t>Тают </a:t>
            </a:r>
            <a:r>
              <a:rPr lang="ru-RU" sz="4400" b="1" dirty="0" err="1" smtClean="0"/>
              <a:t>сн</a:t>
            </a:r>
            <a:r>
              <a:rPr lang="ru-RU" sz="4400" b="1" dirty="0" smtClean="0">
                <a:solidFill>
                  <a:srgbClr val="00B050"/>
                </a:solidFill>
              </a:rPr>
              <a:t>…</a:t>
            </a:r>
            <a:r>
              <a:rPr lang="ru-RU" sz="4400" b="1" dirty="0" smtClean="0"/>
              <a:t>га</a:t>
            </a:r>
            <a:r>
              <a:rPr lang="ru-RU" sz="4400" b="1" dirty="0" smtClean="0"/>
              <a:t>. Звенит </a:t>
            </a:r>
            <a:r>
              <a:rPr lang="ru-RU" sz="4400" b="1" dirty="0" smtClean="0"/>
              <a:t>в</a:t>
            </a:r>
            <a:r>
              <a:rPr lang="ru-RU" sz="4400" b="1" dirty="0" smtClean="0">
                <a:solidFill>
                  <a:srgbClr val="00B050"/>
                </a:solidFill>
              </a:rPr>
              <a:t>…</a:t>
            </a:r>
            <a:r>
              <a:rPr lang="ru-RU" sz="4400" b="1" dirty="0" err="1" smtClean="0"/>
              <a:t>селая</a:t>
            </a:r>
            <a:r>
              <a:rPr lang="ru-RU" sz="4400" b="1" dirty="0" smtClean="0"/>
              <a:t> </a:t>
            </a:r>
            <a:r>
              <a:rPr lang="ru-RU" sz="4400" b="1" dirty="0" smtClean="0"/>
              <a:t>капель. Быстро </a:t>
            </a:r>
            <a:r>
              <a:rPr lang="ru-RU" sz="4400" b="1" dirty="0" smtClean="0"/>
              <a:t>б</a:t>
            </a:r>
            <a:r>
              <a:rPr lang="ru-RU" sz="4400" b="1" dirty="0" smtClean="0">
                <a:solidFill>
                  <a:srgbClr val="00B050"/>
                </a:solidFill>
              </a:rPr>
              <a:t>…</a:t>
            </a:r>
            <a:r>
              <a:rPr lang="ru-RU" sz="4400" b="1" dirty="0" smtClean="0"/>
              <a:t>гут </a:t>
            </a:r>
            <a:r>
              <a:rPr lang="ru-RU" sz="4400" b="1" dirty="0" smtClean="0"/>
              <a:t>говорливые ручьи. Весело скачут на дворе </a:t>
            </a:r>
            <a:r>
              <a:rPr lang="ru-RU" sz="4400" b="1" dirty="0" smtClean="0"/>
              <a:t>в</a:t>
            </a:r>
            <a:r>
              <a:rPr lang="ru-RU" sz="4400" b="1" dirty="0" smtClean="0">
                <a:solidFill>
                  <a:srgbClr val="00B050"/>
                </a:solidFill>
              </a:rPr>
              <a:t>…</a:t>
            </a:r>
            <a:r>
              <a:rPr lang="ru-RU" sz="4400" b="1" dirty="0" err="1" smtClean="0"/>
              <a:t>робьи</a:t>
            </a:r>
            <a:r>
              <a:rPr lang="ru-RU" sz="4400" b="1" dirty="0" smtClean="0"/>
              <a:t>. </a:t>
            </a:r>
            <a:endParaRPr lang="ru-RU" sz="4400" b="1" dirty="0">
              <a:solidFill>
                <a:srgbClr val="00B05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57818" y="2000240"/>
            <a:ext cx="128588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57818" y="2071678"/>
            <a:ext cx="128588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85720" y="2643182"/>
            <a:ext cx="128588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5720" y="2714620"/>
            <a:ext cx="128588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71868" y="2643182"/>
            <a:ext cx="128588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71868" y="2714620"/>
            <a:ext cx="128588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14810" y="3357562"/>
            <a:ext cx="128588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14810" y="3429000"/>
            <a:ext cx="128588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00496" y="4000504"/>
            <a:ext cx="128588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00496" y="4071942"/>
            <a:ext cx="128588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14744" y="2000240"/>
            <a:ext cx="128588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14348" y="4714884"/>
            <a:ext cx="128588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14414" y="1071546"/>
            <a:ext cx="545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е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1857364"/>
            <a:ext cx="545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е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9256" y="1857364"/>
            <a:ext cx="545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е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9124" y="2500306"/>
            <a:ext cx="545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е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10" y="3786190"/>
            <a:ext cx="545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о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20" y="4786322"/>
            <a:ext cx="8687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В проталинах появилась молодая травка.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143116"/>
            <a:ext cx="7786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</a:rPr>
              <a:t> Что нового мы сегодня узнали на уроке? 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</a:rPr>
              <a:t> Задайте друг другу вопросы по теме урока.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000504"/>
            <a:ext cx="2786082" cy="2592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57200"/>
            <a:ext cx="678661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</a:t>
            </a:r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285992"/>
            <a:ext cx="5143536" cy="78581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10000" b="1" dirty="0" smtClean="0">
                <a:solidFill>
                  <a:srgbClr val="0070C0"/>
                </a:solidFill>
              </a:rPr>
              <a:t>Упражнение 130.</a:t>
            </a:r>
            <a:endParaRPr lang="ru-RU" sz="10000" b="1" dirty="0">
              <a:solidFill>
                <a:srgbClr val="0070C0"/>
              </a:solidFill>
            </a:endParaRPr>
          </a:p>
        </p:txBody>
      </p:sp>
      <p:pic>
        <p:nvPicPr>
          <p:cNvPr id="25602" name="Picture 2" descr="C:\Users\Михаил\AppData\Local\Microsoft\Windows\Temporary Internet Files\Content.IE5\230JWAA7\MC90039078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000504"/>
            <a:ext cx="2098292" cy="1994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ordArt 3"/>
          <p:cNvPicPr>
            <a:picLocks noGrp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214950"/>
            <a:ext cx="7096125" cy="2732087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00042"/>
            <a:ext cx="6215106" cy="461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1acbfac431d009018b53ff8218c2b9a3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613436"/>
            <a:ext cx="2857520" cy="223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214414" y="1214422"/>
            <a:ext cx="6858000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ookman Old Style"/>
              </a:rPr>
              <a:t>Спасибо за урок!</a:t>
            </a:r>
            <a:endParaRPr lang="ru-RU" sz="3600" b="1" kern="10" spc="-36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28662" y="1928802"/>
            <a:ext cx="7127875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z="2800" b="1" i="1" dirty="0"/>
              <a:t>Н</a:t>
            </a:r>
            <a:r>
              <a:rPr lang="ru-RU" sz="2800" b="1" i="1" dirty="0" smtClean="0"/>
              <a:t>е выкрикивать! </a:t>
            </a:r>
            <a:endParaRPr lang="ru-RU" sz="2800" b="1" i="1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800" b="1" i="1" dirty="0"/>
              <a:t>Б</a:t>
            </a:r>
            <a:r>
              <a:rPr lang="ru-RU" sz="2800" b="1" i="1" dirty="0" smtClean="0"/>
              <a:t>ыть терпеливым!</a:t>
            </a:r>
            <a:endParaRPr lang="ru-RU" sz="2800" b="1" i="1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800" b="1" i="1" dirty="0" smtClean="0"/>
              <a:t>Давать </a:t>
            </a:r>
            <a:r>
              <a:rPr lang="ru-RU" sz="2800" b="1" i="1" dirty="0"/>
              <a:t>возможность </a:t>
            </a:r>
            <a:r>
              <a:rPr lang="ru-RU" sz="2800" b="1" i="1" dirty="0" smtClean="0"/>
              <a:t>высказываться </a:t>
            </a:r>
            <a:r>
              <a:rPr lang="ru-RU" sz="2800" b="1" i="1" dirty="0"/>
              <a:t>своим </a:t>
            </a:r>
            <a:r>
              <a:rPr lang="ru-RU" sz="2800" b="1" i="1" dirty="0" smtClean="0"/>
              <a:t>товарищам!</a:t>
            </a:r>
            <a:endParaRPr lang="ru-RU" sz="2800" b="1" i="1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800" b="1" i="1" dirty="0"/>
              <a:t> </a:t>
            </a:r>
            <a:r>
              <a:rPr lang="ru-RU" sz="2800" b="1" i="1" dirty="0" smtClean="0"/>
              <a:t>Уважать </a:t>
            </a:r>
            <a:r>
              <a:rPr lang="ru-RU" sz="2800" b="1" i="1" dirty="0"/>
              <a:t>друг </a:t>
            </a:r>
            <a:r>
              <a:rPr lang="ru-RU" sz="2800" b="1" i="1" dirty="0" smtClean="0"/>
              <a:t>друга!</a:t>
            </a:r>
            <a:endParaRPr lang="ru-RU" sz="4400" b="1" dirty="0">
              <a:latin typeface="Arial Black" pitchFamily="34" charset="0"/>
            </a:endParaRPr>
          </a:p>
        </p:txBody>
      </p:sp>
      <p:sp>
        <p:nvSpPr>
          <p:cNvPr id="3077" name="WordArt 6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748823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801099"/>
            <a:ext cx="2952752" cy="2747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571480"/>
            <a:ext cx="6618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Помни законы урока: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71472" y="285728"/>
            <a:ext cx="78883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opisi" pitchFamily="82" charset="0"/>
              </a:rPr>
              <a:t>Тринадцатое марта.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opisi" pitchFamily="82" charset="0"/>
              </a:rPr>
              <a:t>Классная работа</a:t>
            </a:r>
            <a:r>
              <a:rPr lang="ru-RU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opisi" pitchFamily="82" charset="0"/>
              </a:rPr>
              <a:t>.</a:t>
            </a:r>
            <a:endParaRPr lang="ru-RU" sz="6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ropisi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214554"/>
            <a:ext cx="8429684" cy="4286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57158" y="4643446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57158" y="5357826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500034" y="4643446"/>
            <a:ext cx="3071834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Propisi" pitchFamily="82" charset="0"/>
              </a:rPr>
              <a:t>ям</a:t>
            </a:r>
            <a:endParaRPr lang="ru-R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3399"/>
              </a:solidFill>
              <a:latin typeface="Propisi" pitchFamily="82" charset="0"/>
            </a:endParaRP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4357686" y="4643446"/>
            <a:ext cx="314327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Propisi" pitchFamily="82" charset="0"/>
              </a:rPr>
              <a:t>ял</a:t>
            </a:r>
            <a:endParaRPr lang="ru-R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3399"/>
              </a:solidFill>
              <a:latin typeface="Propisi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5842337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Propisi" pitchFamily="82" charset="0"/>
              </a:rPr>
              <a:t>Словарь</a:t>
            </a:r>
            <a:r>
              <a:rPr lang="ru-RU" sz="6000" b="1" i="1" dirty="0" smtClean="0">
                <a:solidFill>
                  <a:srgbClr val="00B050"/>
                </a:solidFill>
                <a:latin typeface="Propisi" pitchFamily="82" charset="0"/>
              </a:rPr>
              <a:t>:</a:t>
            </a:r>
            <a:endParaRPr lang="ru-RU" sz="6000" b="1" i="1" dirty="0">
              <a:solidFill>
                <a:srgbClr val="00B050"/>
              </a:solidFill>
              <a:latin typeface="Propisi" pitchFamily="82" charset="0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285720" y="3214686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57158" y="4071942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4071942"/>
            <a:ext cx="13573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0" dirty="0" smtClean="0">
                <a:solidFill>
                  <a:srgbClr val="0070C0"/>
                </a:solidFill>
                <a:latin typeface="Propisi" pitchFamily="82" charset="0"/>
              </a:rPr>
              <a:t>я</a:t>
            </a:r>
            <a:endParaRPr lang="ru-RU" sz="22000" dirty="0">
              <a:solidFill>
                <a:srgbClr val="0070C0"/>
              </a:solidFill>
              <a:latin typeface="Propisi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build="allAtOnce"/>
      <p:bldP spid="13" grpId="0" build="allAtOnce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642918"/>
            <a:ext cx="628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Propisi" pitchFamily="82" charset="0"/>
              </a:rPr>
              <a:t>Д…</a:t>
            </a:r>
            <a:r>
              <a:rPr lang="ru-RU" sz="6000" b="1" dirty="0" err="1" smtClean="0">
                <a:latin typeface="Propisi" pitchFamily="82" charset="0"/>
              </a:rPr>
              <a:t>ревня</a:t>
            </a:r>
            <a:r>
              <a:rPr lang="ru-RU" sz="6000" b="1" dirty="0" smtClean="0">
                <a:latin typeface="Propisi" pitchFamily="82" charset="0"/>
              </a:rPr>
              <a:t>, за…</a:t>
            </a:r>
            <a:r>
              <a:rPr lang="ru-RU" sz="6000" b="1" dirty="0" err="1" smtClean="0">
                <a:latin typeface="Propisi" pitchFamily="82" charset="0"/>
              </a:rPr>
              <a:t>ц</a:t>
            </a:r>
            <a:r>
              <a:rPr lang="ru-RU" sz="6000" b="1" dirty="0" smtClean="0">
                <a:latin typeface="Propisi" pitchFamily="82" charset="0"/>
              </a:rPr>
              <a:t>,</a:t>
            </a:r>
          </a:p>
          <a:p>
            <a:r>
              <a:rPr lang="ru-RU" sz="6000" b="1" dirty="0" smtClean="0">
                <a:latin typeface="Propisi" pitchFamily="82" charset="0"/>
              </a:rPr>
              <a:t> </a:t>
            </a:r>
            <a:r>
              <a:rPr lang="ru-RU" sz="6000" b="1" dirty="0" err="1" smtClean="0">
                <a:latin typeface="Propisi" pitchFamily="82" charset="0"/>
              </a:rPr>
              <a:t>з</a:t>
            </a:r>
            <a:r>
              <a:rPr lang="ru-RU" sz="6000" b="1" dirty="0" smtClean="0">
                <a:latin typeface="Propisi" pitchFamily="82" charset="0"/>
              </a:rPr>
              <a:t>…мл…</a:t>
            </a:r>
            <a:r>
              <a:rPr lang="ru-RU" sz="6000" b="1" dirty="0" err="1" smtClean="0">
                <a:latin typeface="Propisi" pitchFamily="82" charset="0"/>
              </a:rPr>
              <a:t>ника</a:t>
            </a:r>
            <a:r>
              <a:rPr lang="ru-RU" sz="6000" b="1" dirty="0" smtClean="0">
                <a:latin typeface="Propisi" pitchFamily="82" charset="0"/>
              </a:rPr>
              <a:t>, </a:t>
            </a:r>
            <a:r>
              <a:rPr lang="ru-RU" sz="6000" b="1" dirty="0" err="1" smtClean="0">
                <a:latin typeface="Propisi" pitchFamily="82" charset="0"/>
              </a:rPr>
              <a:t>яг</a:t>
            </a:r>
            <a:r>
              <a:rPr lang="ru-RU" sz="6000" b="1" dirty="0" smtClean="0">
                <a:latin typeface="Propisi" pitchFamily="82" charset="0"/>
              </a:rPr>
              <a:t>…да,</a:t>
            </a:r>
          </a:p>
          <a:p>
            <a:r>
              <a:rPr lang="ru-RU" sz="6000" b="1" dirty="0" smtClean="0">
                <a:latin typeface="Propisi" pitchFamily="82" charset="0"/>
              </a:rPr>
              <a:t>д…журить, ф…мил…я.</a:t>
            </a:r>
          </a:p>
          <a:p>
            <a:r>
              <a:rPr lang="ru-RU" sz="6000" b="1" dirty="0" smtClean="0">
                <a:latin typeface="Propisi" pitchFamily="82" charset="0"/>
              </a:rPr>
              <a:t> </a:t>
            </a:r>
            <a:endParaRPr lang="ru-RU" sz="6000" b="1" dirty="0">
              <a:latin typeface="Propisi" pitchFamily="82" charset="0"/>
            </a:endParaRPr>
          </a:p>
        </p:txBody>
      </p:sp>
      <p:pic>
        <p:nvPicPr>
          <p:cNvPr id="7171" name="Picture 3" descr="C:\Users\Михаил\AppData\Local\Microsoft\Windows\Temporary Internet Files\Content.IE5\MJVVVHXU\MC90023408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714884"/>
            <a:ext cx="2713022" cy="1351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idx="1"/>
          </p:nvPr>
        </p:nvSpPr>
        <p:spPr>
          <a:xfrm>
            <a:off x="571472" y="500042"/>
            <a:ext cx="7696200" cy="495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Экспресс - опрос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Что такое имя существительное?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Что обозначает имя существительное?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На какие вопросы отвечает имя существительное?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Что такое глагол?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Что обозначает глагол?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На какие вопросы отвечает глагол?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7605713"/>
            <a:ext cx="8229600" cy="7143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1214414" y="4786322"/>
            <a:ext cx="1436688" cy="388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кто?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85852" y="5357826"/>
            <a:ext cx="1368425" cy="388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что?</a:t>
            </a: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5357818" y="4643446"/>
            <a:ext cx="2241550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что делает?</a:t>
            </a: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5286380" y="5214950"/>
            <a:ext cx="2327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что делают?</a:t>
            </a: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857224" y="3143248"/>
            <a:ext cx="1809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предмет</a:t>
            </a: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4214810" y="3000372"/>
            <a:ext cx="441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действие предмета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1670" y="0"/>
            <a:ext cx="5099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Части речи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1285860"/>
            <a:ext cx="3629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Имя</a:t>
            </a:r>
          </a:p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существительное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32" y="1571612"/>
            <a:ext cx="1656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Глагол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928802"/>
            <a:ext cx="714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Propisi" pitchFamily="82" charset="0"/>
              </a:rPr>
              <a:t>Д…</a:t>
            </a:r>
            <a:r>
              <a:rPr lang="ru-RU" sz="6000" b="1" dirty="0" err="1" smtClean="0">
                <a:latin typeface="Propisi" pitchFamily="82" charset="0"/>
              </a:rPr>
              <a:t>ревня</a:t>
            </a:r>
            <a:r>
              <a:rPr lang="ru-RU" sz="6000" b="1" dirty="0" smtClean="0">
                <a:latin typeface="Propisi" pitchFamily="82" charset="0"/>
              </a:rPr>
              <a:t>, за…</a:t>
            </a:r>
            <a:r>
              <a:rPr lang="ru-RU" sz="6000" b="1" dirty="0" err="1" smtClean="0">
                <a:latin typeface="Propisi" pitchFamily="82" charset="0"/>
              </a:rPr>
              <a:t>ц</a:t>
            </a:r>
            <a:r>
              <a:rPr lang="ru-RU" sz="6000" b="1" dirty="0" smtClean="0">
                <a:latin typeface="Propisi" pitchFamily="82" charset="0"/>
              </a:rPr>
              <a:t>, </a:t>
            </a:r>
            <a:r>
              <a:rPr lang="ru-RU" sz="6000" b="1" dirty="0" err="1" smtClean="0">
                <a:latin typeface="Propisi" pitchFamily="82" charset="0"/>
              </a:rPr>
              <a:t>яг</a:t>
            </a:r>
            <a:r>
              <a:rPr lang="ru-RU" sz="6000" b="1" dirty="0" smtClean="0">
                <a:latin typeface="Propisi" pitchFamily="82" charset="0"/>
              </a:rPr>
              <a:t>…да,</a:t>
            </a:r>
          </a:p>
          <a:p>
            <a:r>
              <a:rPr lang="ru-RU" sz="6000" b="1" dirty="0" smtClean="0">
                <a:latin typeface="Propisi" pitchFamily="82" charset="0"/>
              </a:rPr>
              <a:t> </a:t>
            </a:r>
            <a:r>
              <a:rPr lang="ru-RU" sz="6000" b="1" dirty="0" err="1" smtClean="0">
                <a:latin typeface="Propisi" pitchFamily="82" charset="0"/>
              </a:rPr>
              <a:t>з</a:t>
            </a:r>
            <a:r>
              <a:rPr lang="ru-RU" sz="6000" b="1" dirty="0" smtClean="0">
                <a:latin typeface="Propisi" pitchFamily="82" charset="0"/>
              </a:rPr>
              <a:t>…мл…</a:t>
            </a:r>
            <a:r>
              <a:rPr lang="ru-RU" sz="6000" b="1" dirty="0" err="1" smtClean="0">
                <a:latin typeface="Propisi" pitchFamily="82" charset="0"/>
              </a:rPr>
              <a:t>ника</a:t>
            </a:r>
            <a:r>
              <a:rPr lang="ru-RU" sz="6000" b="1" dirty="0" smtClean="0">
                <a:latin typeface="Propisi" pitchFamily="82" charset="0"/>
              </a:rPr>
              <a:t>, д…журить, ф…мил…я</a:t>
            </a:r>
            <a:r>
              <a:rPr lang="ru-RU" sz="6000" b="1" dirty="0" smtClean="0">
                <a:latin typeface="Propisi" pitchFamily="82" charset="0"/>
              </a:rPr>
              <a:t>.</a:t>
            </a:r>
          </a:p>
          <a:p>
            <a:r>
              <a:rPr lang="ru-RU" sz="6000" b="1" dirty="0" smtClean="0">
                <a:latin typeface="Propisi" pitchFamily="82" charset="0"/>
              </a:rPr>
              <a:t> </a:t>
            </a:r>
          </a:p>
          <a:p>
            <a:r>
              <a:rPr lang="ru-RU" sz="6000" b="1" dirty="0" smtClean="0">
                <a:latin typeface="Propisi" pitchFamily="82" charset="0"/>
              </a:rPr>
              <a:t> </a:t>
            </a:r>
            <a:endParaRPr lang="ru-RU" sz="6000" b="1" dirty="0">
              <a:latin typeface="Propisi" pitchFamily="82" charset="0"/>
            </a:endParaRPr>
          </a:p>
        </p:txBody>
      </p:sp>
      <p:pic>
        <p:nvPicPr>
          <p:cNvPr id="7171" name="Picture 3" descr="C:\Users\Михаил\AppData\Local\Microsoft\Windows\Temporary Internet Files\Content.IE5\MJVVVHXU\MC90023408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715016"/>
            <a:ext cx="1852944" cy="9233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642918"/>
            <a:ext cx="77608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Определите число имен существительных,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докажите правильность своего ответа: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143512"/>
            <a:ext cx="7324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Измените число имен существительных.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Тема урока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2643182"/>
            <a:ext cx="87804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/>
              <a:t>Единственное и множественное</a:t>
            </a:r>
          </a:p>
          <a:p>
            <a:pPr algn="ctr"/>
            <a:r>
              <a:rPr lang="ru-RU" sz="4800" b="1" i="1" dirty="0" smtClean="0"/>
              <a:t> число глаголов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480</TotalTime>
  <Words>540</Words>
  <Application>Microsoft Office PowerPoint</Application>
  <PresentationFormat>Экран (4:3)</PresentationFormat>
  <Paragraphs>133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Открытый урок  Изменение глаголов по числам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Тема урока</vt:lpstr>
      <vt:lpstr>Слайд 10</vt:lpstr>
      <vt:lpstr>Слайд 11</vt:lpstr>
      <vt:lpstr>Сформулируйте вывод по плану:</vt:lpstr>
      <vt:lpstr>Слайд 13</vt:lpstr>
      <vt:lpstr>Слайд 14</vt:lpstr>
      <vt:lpstr>Из каких произведений взяты строки?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ЗадРабота в группах. руппа</vt:lpstr>
      <vt:lpstr>Слайд 24</vt:lpstr>
      <vt:lpstr>Рефлексия</vt:lpstr>
      <vt:lpstr>             Домашнее задание</vt:lpstr>
      <vt:lpstr>Слайд 27</vt:lpstr>
      <vt:lpstr>Слайд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 Изменение глаголов по числам</dc:title>
  <dc:creator>Михаил</dc:creator>
  <cp:lastModifiedBy>Михаил</cp:lastModifiedBy>
  <cp:revision>64</cp:revision>
  <dcterms:created xsi:type="dcterms:W3CDTF">2013-03-06T18:10:33Z</dcterms:created>
  <dcterms:modified xsi:type="dcterms:W3CDTF">2013-03-10T14:03:50Z</dcterms:modified>
</cp:coreProperties>
</file>