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8" r:id="rId4"/>
    <p:sldId id="269" r:id="rId5"/>
    <p:sldId id="262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2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175351" cy="186517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600" dirty="0" smtClean="0"/>
              <a:t>Советы психолога родителям детей-инвалидов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3789040"/>
            <a:ext cx="3528392" cy="187220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Педагог-психолог </a:t>
            </a:r>
          </a:p>
          <a:p>
            <a:pPr algn="ctr"/>
            <a:r>
              <a:rPr lang="ru-RU" dirty="0" smtClean="0"/>
              <a:t>КГБОУ СПО «Камчатский педагогический колледж»</a:t>
            </a:r>
          </a:p>
          <a:p>
            <a:pPr algn="ctr"/>
            <a:r>
              <a:rPr lang="ru-RU" dirty="0" smtClean="0"/>
              <a:t>Центр дистанционного образования детей Камчатского края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Голоденко Анна Анатольевна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90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/>
              <a:t>3 </a:t>
            </a:r>
            <a:r>
              <a:rPr lang="ru-RU" b="1" dirty="0" smtClean="0"/>
              <a:t>период </a:t>
            </a:r>
            <a:r>
              <a:rPr lang="ru-RU" dirty="0" smtClean="0"/>
              <a:t>– ребенком переживается </a:t>
            </a:r>
            <a:r>
              <a:rPr lang="ru-RU" dirty="0"/>
              <a:t>психофизиологический и психосоциальный </a:t>
            </a:r>
            <a:r>
              <a:rPr lang="ru-RU" dirty="0" smtClean="0"/>
              <a:t>возрастной </a:t>
            </a:r>
            <a:r>
              <a:rPr lang="ru-RU" dirty="0"/>
              <a:t>кризис, связанный с ускоренным и неравномерным созреванием </a:t>
            </a:r>
            <a:r>
              <a:rPr lang="ru-RU" dirty="0" smtClean="0"/>
              <a:t>костно-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мышечной, </a:t>
            </a:r>
            <a:r>
              <a:rPr lang="ru-RU" dirty="0" smtClean="0"/>
              <a:t>сердечно-сосудистой </a:t>
            </a:r>
            <a:r>
              <a:rPr lang="ru-RU" dirty="0"/>
              <a:t>и </a:t>
            </a:r>
            <a:r>
              <a:rPr lang="ru-RU" dirty="0" smtClean="0"/>
              <a:t>половой </a:t>
            </a:r>
            <a:r>
              <a:rPr lang="ru-RU" dirty="0"/>
              <a:t>систем, стремлением к общению со </a:t>
            </a:r>
            <a:r>
              <a:rPr lang="ru-RU" dirty="0" smtClean="0"/>
              <a:t>сверстниками </a:t>
            </a:r>
            <a:r>
              <a:rPr lang="ru-RU" dirty="0"/>
              <a:t>и самоутверждению. У ребенка </a:t>
            </a:r>
            <a:r>
              <a:rPr lang="ru-RU" dirty="0" smtClean="0"/>
              <a:t>активно </a:t>
            </a:r>
            <a:r>
              <a:rPr lang="ru-RU" dirty="0"/>
              <a:t>формируются самооценка и </a:t>
            </a:r>
            <a:r>
              <a:rPr lang="ru-RU" dirty="0" smtClean="0"/>
              <a:t>самосознание</a:t>
            </a:r>
            <a:r>
              <a:rPr lang="ru-RU" dirty="0"/>
              <a:t>. В этот сложный для него период ребенок постепенно осознает, что он </a:t>
            </a:r>
            <a:r>
              <a:rPr lang="ru-RU" dirty="0" smtClean="0"/>
              <a:t>—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не </a:t>
            </a:r>
            <a:r>
              <a:rPr lang="ru-RU" dirty="0" smtClean="0"/>
              <a:t>такой </a:t>
            </a:r>
            <a:r>
              <a:rPr lang="ru-RU" dirty="0"/>
              <a:t>как все. К семейному </a:t>
            </a:r>
            <a:r>
              <a:rPr lang="ru-RU" dirty="0" smtClean="0"/>
              <a:t>кризису, связанному </a:t>
            </a:r>
            <a:r>
              <a:rPr lang="ru-RU" dirty="0"/>
              <a:t>с </a:t>
            </a:r>
            <a:r>
              <a:rPr lang="ru-RU" dirty="0" smtClean="0"/>
              <a:t>подростковым </a:t>
            </a:r>
            <a:r>
              <a:rPr lang="ru-RU" dirty="0"/>
              <a:t>возрастом, добавляется </a:t>
            </a:r>
            <a:r>
              <a:rPr lang="ru-RU" dirty="0" smtClean="0"/>
              <a:t>и </a:t>
            </a:r>
            <a:r>
              <a:rPr lang="ru-RU" dirty="0"/>
              <a:t>кризис “середины жизни” родителей, кризис сорокалетнего возраста супругов.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603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4 </a:t>
            </a:r>
            <a:r>
              <a:rPr lang="ru-RU" b="1" dirty="0" smtClean="0"/>
              <a:t>период</a:t>
            </a:r>
            <a:r>
              <a:rPr lang="ru-RU" dirty="0" smtClean="0"/>
              <a:t>—это </a:t>
            </a:r>
            <a:r>
              <a:rPr lang="ru-RU" dirty="0"/>
              <a:t>период юношества </a:t>
            </a:r>
            <a:r>
              <a:rPr lang="ru-RU" dirty="0" smtClean="0"/>
              <a:t>ребенка, когда </a:t>
            </a:r>
            <a:r>
              <a:rPr lang="ru-RU" dirty="0"/>
              <a:t>остро встают вопросы по </a:t>
            </a:r>
          </a:p>
          <a:p>
            <a:pPr marL="0" indent="0">
              <a:buNone/>
            </a:pPr>
            <a:r>
              <a:rPr lang="ru-RU" dirty="0"/>
              <a:t>формированию его дальнейшей </a:t>
            </a:r>
            <a:r>
              <a:rPr lang="ru-RU" dirty="0" smtClean="0"/>
              <a:t>жизни </a:t>
            </a:r>
            <a:r>
              <a:rPr lang="ru-RU" dirty="0"/>
              <a:t>и связанных с этим вопросов получения </a:t>
            </a:r>
          </a:p>
          <a:p>
            <a:pPr marL="0" indent="0">
              <a:buNone/>
            </a:pPr>
            <a:r>
              <a:rPr lang="ru-RU" dirty="0"/>
              <a:t>профессии, </a:t>
            </a:r>
            <a:r>
              <a:rPr lang="ru-RU" dirty="0" err="1" smtClean="0"/>
              <a:t>трудоустройства,обзаведения</a:t>
            </a:r>
            <a:r>
              <a:rPr lang="ru-RU" dirty="0" smtClean="0"/>
              <a:t> </a:t>
            </a:r>
            <a:r>
              <a:rPr lang="ru-RU" dirty="0"/>
              <a:t>семьей. Родители все чаще задумываются о том, </a:t>
            </a:r>
            <a:r>
              <a:rPr lang="ru-RU" dirty="0" smtClean="0"/>
              <a:t>что </a:t>
            </a:r>
            <a:r>
              <a:rPr lang="ru-RU" dirty="0"/>
              <a:t>же будет с ребенком, когда их не станет.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03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83880" cy="1051560"/>
          </a:xfrm>
        </p:spPr>
        <p:txBody>
          <a:bodyPr/>
          <a:lstStyle/>
          <a:p>
            <a:pPr algn="ctr"/>
            <a:r>
              <a:rPr lang="ru-RU" dirty="0"/>
              <a:t>Психологи рекомендуют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183880" cy="4187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/>
              <a:t>В трудных жизненных ситуациях, как минимум, всегда есть три варианта</a:t>
            </a:r>
            <a:r>
              <a:rPr lang="ru-RU" sz="1600" dirty="0" smtClean="0"/>
              <a:t>:</a:t>
            </a:r>
          </a:p>
          <a:p>
            <a:pPr marL="0" indent="0" algn="just">
              <a:buNone/>
            </a:pP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49289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Оставить все как есть, или что-то изменить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41322" y="2212111"/>
            <a:ext cx="2391118" cy="164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Изменить свои привычки, взгляды, установки, обстоятельства в которых возникла проблема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30486" y="2211187"/>
            <a:ext cx="237626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Если нельзя изменить обстоятельства, то можно изменить отношение к ним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321342" y="4668978"/>
            <a:ext cx="208823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нечто позитивное, которое сейчас воспринимается как негатив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91880" y="4700699"/>
            <a:ext cx="208823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урок, который нужно пройти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63960" y="4668978"/>
            <a:ext cx="208823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необходимую данность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3627897">
            <a:off x="2828730" y="3722875"/>
            <a:ext cx="371811" cy="1340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7600309">
            <a:off x="6011931" y="3607491"/>
            <a:ext cx="386938" cy="14599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355976" y="4005064"/>
            <a:ext cx="360040" cy="6639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056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1335422100_fdgsf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92696"/>
            <a:ext cx="2520280" cy="171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Рекомендации родителям, имеющим детей-инвалидов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Никогда не жалейте ребенка, что он не такой как все</a:t>
            </a:r>
          </a:p>
          <a:p>
            <a:pPr marL="514350" indent="-514350" algn="just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Дарите своему ребенку любовь и внимание, но не забывайте, что есть и другие члены семьи, которые в Вас нуждаются</a:t>
            </a:r>
          </a:p>
          <a:p>
            <a:pPr marL="514350" indent="-514350" algn="just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ограждайте ребенка от обязанностей и проблем. Решайте трудности вместе.</a:t>
            </a:r>
          </a:p>
          <a:p>
            <a:pPr marL="514350" indent="-514350" algn="just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Предоставляйте ребенку самостоятельность в действиях и принятии решений.</a:t>
            </a:r>
          </a:p>
          <a:p>
            <a:pPr marL="514350" indent="-514350" algn="just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Чаще разговаривайте с ребенком. Помните, что ни телевизор, ни компьютер не заменят Вас.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ограничевайте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ребенка в общении со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сверстниками.</a:t>
            </a:r>
          </a:p>
          <a:p>
            <a:pPr marL="514350" indent="-514350" algn="just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отказывайтесь от встреч с друзьями, приглашайте их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гости.</a:t>
            </a:r>
          </a:p>
          <a:p>
            <a:pPr marL="514350" indent="-514350" algn="just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Общайтесь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семьями, где есть дети-инвалиды. Перенимайте чужой опыт и делитесь своим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514350" indent="-514350" algn="just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изводите себя упреками! В том, что у Вас больной ребенок, Вы не виноваты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Помните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что когда-нибудь ребёнок повзрослеет и ему придётся жить самостоятельно. Готовьте его к будущей жизни, говорите с ребенком о ней.</a:t>
            </a:r>
          </a:p>
          <a:p>
            <a:pPr marL="514350" indent="-51435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63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Наиболее трудные, в психологическом плане, моменты в жизни семей, имеющих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детей-инвалидов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Выявление врачами факта нарушения развития ребёнка. Возникновение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страхов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неуверенности в воспитании ребенка. Переживание безысходности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ситуации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Старший дошкольный возраст ребенка (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5-7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).Предостережение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родителями того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ребенку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трудно будет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учиться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 общеобразовательной школе.</a:t>
            </a:r>
          </a:p>
          <a:p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Подростковый возраст ребенка (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13-15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).Осознание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ребенком своей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инвалидности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приводит к трудностям в налаживании контактов со сверстниками и,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особенно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с противоположным полом. Обособление семьи от общества.</a:t>
            </a:r>
          </a:p>
          <a:p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Старший школьный возраст (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15-17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).Трудность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перед родителями в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определении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получении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профессии и дальнейшего трудоустройства ребенка.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Внутриличностный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разлад в семье.</a:t>
            </a:r>
          </a:p>
          <a:p>
            <a:pPr marL="0" indent="0" algn="just">
              <a:buNone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609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Литература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/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Фромм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Азбука для родителей или как помочь ребёнку в трудной ситуации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Т. Гордон Повышение родительской эффективности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Популярная педагогика. – Екатеринбург: Изд-во АРД ЛТД,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2007.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608 с. (Серия «Учимся играя»)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Гиннот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Хаим Г. Между родителем и ребёнком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09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454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Рождение ребенка с нарушениями в развитии всегда является стрессом для семьи. Ребенок-инвалид ограничен в свободе и социальной значимости. У него очень высока степень зависимости от семьи, ограничены навыки взаимодействия в социуме. Проблема воспитания «особого» ребенка становится непосильной для  родителей, они оказываются в сложной ситуации:  испытывают боль, горе, чувство вины, нередко впадают в отчаяние.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61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539552" y="764704"/>
            <a:ext cx="7632848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общем случае понятие «Ребенок-инвалид» можно разделить на две категории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1844824"/>
            <a:ext cx="288032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Дети с врожденными нарушениями работы различных органов </a:t>
            </a:r>
            <a:r>
              <a:rPr lang="ru-RU" dirty="0" smtClean="0"/>
              <a:t>чувств и с физическим недостатками или умственно отсталые дети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48064" y="1846194"/>
            <a:ext cx="288032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Дети, получившие инвалидность в результате длительной болезни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4293096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Многочисленные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исследования показали, что творческий потенциал таких детей огромен.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таланты представляют собой значительную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культурную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ценность. А эффект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гармоничного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развития личности и успешной адаптации в обществе благотворно влияет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детей</a:t>
            </a:r>
          </a:p>
        </p:txBody>
      </p:sp>
    </p:spTree>
    <p:extLst>
      <p:ext uri="{BB962C8B-B14F-4D97-AF65-F5344CB8AC3E}">
        <p14:creationId xmlns:p14="http://schemas.microsoft.com/office/powerpoint/2010/main" val="238993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7848872" cy="4896544"/>
          </a:xfrm>
        </p:spPr>
        <p:txBody>
          <a:bodyPr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Инвалидность ребенка, чаще всего, становится причиной глубокой и продолжительной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социальной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всей семьи. Действительно,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ребёнка с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отклонениями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развитии, независимо от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сроков его заболевания или травмы, изменяет, 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нередко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нарушает весь привычный ритм жизни семьи. Обнаружение у ребенка дефекта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подтверждение инвалидности почти всегда вызывает у родителей тяжелое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стрессовое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состояние, семья оказывается 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психологической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сложной ситуации. 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9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07804" y="2420888"/>
            <a:ext cx="338437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«Особые» дети и их родители 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4445986" y="1745931"/>
            <a:ext cx="396044" cy="368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596534"/>
            <a:ext cx="2448272" cy="888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родители стесняются неполноценности своего ребенка, постоянно опекают его, не посещают общественные места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17559" y="1615553"/>
            <a:ext cx="23042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родители ошибочно считают себя виновными в состоянии ребенка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4526152"/>
            <a:ext cx="259228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родители приходят постепенно к выводу о безнадежности состояния ребенка, отказывают ему в знаках внимания, проявления любви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87811" y="4430921"/>
            <a:ext cx="259228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 желая примириться с неполноценностью ребенка, родители преувеличивают его возможности, не хотят замечать недостатков, предъявляют к нему завышенные требования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48444" y="1412776"/>
            <a:ext cx="23762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принимают ребенка таким каков он есть, не ограничивая круг его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3836860">
            <a:off x="5670121" y="2140801"/>
            <a:ext cx="396044" cy="368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9182456">
            <a:off x="3121943" y="2066350"/>
            <a:ext cx="396044" cy="368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9061750">
            <a:off x="5971147" y="3865775"/>
            <a:ext cx="396044" cy="499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2406041">
            <a:off x="2609781" y="3788833"/>
            <a:ext cx="396044" cy="528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8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Это необходимо знать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Американский психолог Ребекка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Вулис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типичными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реакциями на стресс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считает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отрицание, печаль,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гнев. Психологи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выделяют четыре фазы психологического состояния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процессе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становления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позиции 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ребенку-инвалиду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852936"/>
            <a:ext cx="7848872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Первая фаза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шок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”,характеризуется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состоянием растерянности родителей,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беспомощности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страха, возникновением чувства собственной неполноценности.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Вторая фаза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–“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неадекватное отношение 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дефекту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”,характеризующаяся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негативизмом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отрицанием поставленного диагноза, что является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своеобразн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ой защитной реакцией.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Третья фаза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–“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частичное осознание дефекта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”,сопровождаемое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чувством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хронической печали”. Это депрессивное состояние, являющееся “результатом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постоянной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зависимости родителей от потребностей ребенка, следствием отсутствия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положительных изменений”.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Четвёртая фаза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–начало социально-психологической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адаптации всех членов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семьи,вызванной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принятием дефекта, установлением адекватных отношений со специалистами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достаточно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разумным следованием их рекомендациям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120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48680"/>
            <a:ext cx="8245544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Страх за будущее своего ребенка, </a:t>
            </a:r>
            <a:r>
              <a:rPr lang="ru-RU" dirty="0" smtClean="0"/>
              <a:t>растерянность, незнание психологических </a:t>
            </a:r>
            <a:r>
              <a:rPr lang="ru-RU" dirty="0"/>
              <a:t>особенностей </a:t>
            </a:r>
            <a:r>
              <a:rPr lang="ru-RU" dirty="0" smtClean="0"/>
              <a:t>воспитания</a:t>
            </a:r>
            <a:r>
              <a:rPr lang="ru-RU" dirty="0"/>
              <a:t>, чувство стыда за то, что </a:t>
            </a:r>
            <a:r>
              <a:rPr lang="ru-RU" dirty="0" smtClean="0"/>
              <a:t>“</a:t>
            </a:r>
            <a:r>
              <a:rPr lang="ru-RU" dirty="0"/>
              <a:t>родили неполноценного малыша”, приводят к тому, </a:t>
            </a:r>
            <a:r>
              <a:rPr lang="ru-RU" dirty="0" smtClean="0"/>
              <a:t>что </a:t>
            </a:r>
            <a:r>
              <a:rPr lang="ru-RU" dirty="0"/>
              <a:t>родители зачастую отгораживаются от близких, друзей и знакомых, предпочитая </a:t>
            </a:r>
          </a:p>
          <a:p>
            <a:pPr marL="0" indent="0" algn="just">
              <a:buNone/>
            </a:pPr>
            <a:r>
              <a:rPr lang="ru-RU" dirty="0"/>
              <a:t>переносить свое горе в одиночку. Жизнь с </a:t>
            </a:r>
            <a:r>
              <a:rPr lang="ru-RU" dirty="0" smtClean="0"/>
              <a:t>ребенком-инвалида всегда </a:t>
            </a:r>
            <a:r>
              <a:rPr lang="ru-RU" dirty="0"/>
              <a:t>сложна, однако есть </a:t>
            </a:r>
            <a:r>
              <a:rPr lang="ru-RU" dirty="0" smtClean="0"/>
              <a:t>периоды</a:t>
            </a:r>
            <a:r>
              <a:rPr lang="ru-RU" dirty="0"/>
              <a:t>, </a:t>
            </a:r>
            <a:r>
              <a:rPr lang="ru-RU" dirty="0" smtClean="0"/>
              <a:t>особенно</a:t>
            </a:r>
            <a:r>
              <a:rPr lang="ru-RU" dirty="0"/>
              <a:t> </a:t>
            </a:r>
            <a:r>
              <a:rPr lang="ru-RU" dirty="0" smtClean="0"/>
              <a:t>трудные </a:t>
            </a:r>
            <a:r>
              <a:rPr lang="ru-RU" dirty="0"/>
              <a:t>в </a:t>
            </a:r>
            <a:r>
              <a:rPr lang="ru-RU" dirty="0" smtClean="0"/>
              <a:t>психологическом плане.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77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87220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>Для целостного психологического </a:t>
            </a:r>
            <a:r>
              <a:rPr lang="ru-RU" sz="2200" dirty="0">
                <a:effectLst/>
              </a:rPr>
              <a:t>понимания ситуации </a:t>
            </a:r>
            <a:r>
              <a:rPr lang="ru-RU" sz="2200" dirty="0" smtClean="0">
                <a:effectLst/>
              </a:rPr>
              <a:t>рассмотрим </a:t>
            </a:r>
            <a:r>
              <a:rPr lang="ru-RU" sz="2200" dirty="0">
                <a:effectLst/>
              </a:rPr>
              <a:t>более подробно </a:t>
            </a:r>
            <a:r>
              <a:rPr lang="ru-RU" sz="2200" dirty="0" smtClean="0">
                <a:effectLst/>
              </a:rPr>
              <a:t>каждый кризисный </a:t>
            </a:r>
            <a:r>
              <a:rPr lang="ru-RU" sz="2200" dirty="0">
                <a:effectLst/>
              </a:rPr>
              <a:t>период</a:t>
            </a:r>
            <a:r>
              <a:rPr lang="ru-RU" sz="2200" dirty="0" smtClean="0">
                <a:effectLst/>
              </a:rPr>
              <a:t>.</a:t>
            </a:r>
            <a:br>
              <a:rPr lang="ru-RU" sz="2200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54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1 </a:t>
            </a:r>
            <a:r>
              <a:rPr lang="ru-RU" b="1" dirty="0" smtClean="0"/>
              <a:t>период</a:t>
            </a:r>
            <a:r>
              <a:rPr lang="ru-RU" dirty="0" smtClean="0"/>
              <a:t>— когда </a:t>
            </a:r>
            <a:r>
              <a:rPr lang="ru-RU" dirty="0"/>
              <a:t>родители узнают, что их ребёнок </a:t>
            </a:r>
            <a:r>
              <a:rPr lang="ru-RU" dirty="0" smtClean="0"/>
              <a:t>—инвалид</a:t>
            </a:r>
            <a:r>
              <a:rPr lang="ru-RU" dirty="0"/>
              <a:t>. Это может произойти в </a:t>
            </a:r>
            <a:r>
              <a:rPr lang="ru-RU" dirty="0" smtClean="0"/>
              <a:t>первые </a:t>
            </a:r>
            <a:r>
              <a:rPr lang="ru-RU" dirty="0"/>
              <a:t>часы или дни после рождения ребёнка (генетическое заболевание или врождённое </a:t>
            </a:r>
            <a:r>
              <a:rPr lang="ru-RU" dirty="0" smtClean="0"/>
              <a:t>качество</a:t>
            </a:r>
            <a:r>
              <a:rPr lang="ru-RU" dirty="0"/>
              <a:t>), и тогда вместо радости родителей ожидает огромное горе от разом </a:t>
            </a:r>
            <a:r>
              <a:rPr lang="ru-RU" dirty="0" smtClean="0"/>
              <a:t>рухнувших надежд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97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2 период </a:t>
            </a:r>
            <a:r>
              <a:rPr lang="ru-RU" dirty="0" smtClean="0"/>
              <a:t>–о </a:t>
            </a:r>
            <a:r>
              <a:rPr lang="ru-RU" dirty="0"/>
              <a:t>том, что ребенок не такой, как все остальные дети, родители могут узнать в </a:t>
            </a:r>
          </a:p>
          <a:p>
            <a:pPr marL="0" indent="0" algn="just">
              <a:buNone/>
            </a:pPr>
            <a:r>
              <a:rPr lang="ru-RU" dirty="0"/>
              <a:t>первые 3 года его жизни или на психологическом обследовании на </a:t>
            </a:r>
            <a:r>
              <a:rPr lang="ru-RU" dirty="0" smtClean="0"/>
              <a:t>медико-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педагогической комиссии при поступлении в </a:t>
            </a:r>
            <a:r>
              <a:rPr lang="ru-RU" dirty="0" smtClean="0"/>
              <a:t>школу. Это </a:t>
            </a:r>
            <a:r>
              <a:rPr lang="ru-RU" dirty="0"/>
              <a:t>известие для родных и близких как “удар обухом”. </a:t>
            </a:r>
          </a:p>
          <a:p>
            <a:pPr marL="0" indent="0" algn="just">
              <a:buNone/>
            </a:pPr>
            <a:r>
              <a:rPr lang="ru-RU" dirty="0"/>
              <a:t>Родители “не замечали” явных отставаний в развитии ребенка, успокаивали себя тем, что </a:t>
            </a:r>
            <a:r>
              <a:rPr lang="ru-RU" dirty="0" smtClean="0"/>
              <a:t>“</a:t>
            </a:r>
            <a:r>
              <a:rPr lang="ru-RU" dirty="0"/>
              <a:t>все обойдется”, “подрастет, поумнеет”, и вот </a:t>
            </a:r>
            <a:r>
              <a:rPr lang="ru-RU" dirty="0" smtClean="0"/>
              <a:t>—приговор </a:t>
            </a:r>
            <a:r>
              <a:rPr lang="ru-RU" dirty="0"/>
              <a:t>о том, что ребенок не сможет </a:t>
            </a:r>
            <a:r>
              <a:rPr lang="ru-RU" dirty="0" smtClean="0"/>
              <a:t>учиться </a:t>
            </a:r>
            <a:r>
              <a:rPr lang="ru-RU" dirty="0"/>
              <a:t>в общеобразовательной школе, а иногда и во вспомогательной.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185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751</TotalTime>
  <Words>1162</Words>
  <Application>Microsoft Office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Советы психолога родителям детей-инвалидов</vt:lpstr>
      <vt:lpstr>Презентация PowerPoint</vt:lpstr>
      <vt:lpstr>Презентация PowerPoint</vt:lpstr>
      <vt:lpstr>Презентация PowerPoint</vt:lpstr>
      <vt:lpstr>Презентация PowerPoint</vt:lpstr>
      <vt:lpstr>Это необходимо знать</vt:lpstr>
      <vt:lpstr>Презентация PowerPoint</vt:lpstr>
      <vt:lpstr>     Для целостного психологического понимания ситуации рассмотрим более подробно каждый кризисный период.  </vt:lpstr>
      <vt:lpstr>Презентация PowerPoint</vt:lpstr>
      <vt:lpstr>Презентация PowerPoint</vt:lpstr>
      <vt:lpstr>Презентация PowerPoint</vt:lpstr>
      <vt:lpstr>Психологи рекомендуют</vt:lpstr>
      <vt:lpstr>Рекомендации родителям, имеющим детей-инвалидов</vt:lpstr>
      <vt:lpstr>ВАЖНО!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Психолого-педагогическая работа с родителями детей с ограниченными возможностями здоровья</dc:title>
  <dc:creator>user</dc:creator>
  <cp:lastModifiedBy>user</cp:lastModifiedBy>
  <cp:revision>35</cp:revision>
  <dcterms:created xsi:type="dcterms:W3CDTF">2015-02-10T02:05:48Z</dcterms:created>
  <dcterms:modified xsi:type="dcterms:W3CDTF">2015-02-16T01:22:57Z</dcterms:modified>
</cp:coreProperties>
</file>