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4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F78FA-3AF9-4F29-8D37-4D320724C283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11FA3-31B6-422C-9A35-5AC3B327C05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B71020E-F4BB-42E9-B47B-D52C6D36194C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517E505-9C4E-41C7-AF9B-4542659A214E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FDDD-FCD5-4565-AC3E-8CB1C332B8D1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E97F-BF66-426C-8574-A6994C1379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FDDD-FCD5-4565-AC3E-8CB1C332B8D1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E97F-BF66-426C-8574-A6994C1379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FDDD-FCD5-4565-AC3E-8CB1C332B8D1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E97F-BF66-426C-8574-A6994C1379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FDDD-FCD5-4565-AC3E-8CB1C332B8D1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E97F-BF66-426C-8574-A6994C1379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FDDD-FCD5-4565-AC3E-8CB1C332B8D1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E97F-BF66-426C-8574-A6994C1379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FDDD-FCD5-4565-AC3E-8CB1C332B8D1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E97F-BF66-426C-8574-A6994C1379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FDDD-FCD5-4565-AC3E-8CB1C332B8D1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E97F-BF66-426C-8574-A6994C1379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FDDD-FCD5-4565-AC3E-8CB1C332B8D1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E97F-BF66-426C-8574-A6994C1379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FDDD-FCD5-4565-AC3E-8CB1C332B8D1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E97F-BF66-426C-8574-A6994C1379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FDDD-FCD5-4565-AC3E-8CB1C332B8D1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E97F-BF66-426C-8574-A6994C1379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FDDD-FCD5-4565-AC3E-8CB1C332B8D1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E97F-BF66-426C-8574-A6994C1379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0FDDD-FCD5-4565-AC3E-8CB1C332B8D1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1E97F-BF66-426C-8574-A6994C13792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tprichal.ru/upload/760/83293304080143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Rectangle 11"/>
          <p:cNvSpPr>
            <a:spLocks noGrp="1"/>
          </p:cNvSpPr>
          <p:nvPr>
            <p:ph type="title" idx="4294967295"/>
          </p:nvPr>
        </p:nvSpPr>
        <p:spPr>
          <a:xfrm>
            <a:off x="360363" y="96838"/>
            <a:ext cx="4572000" cy="1892300"/>
          </a:xfrm>
        </p:spPr>
        <p:txBody>
          <a:bodyPr/>
          <a:lstStyle/>
          <a:p>
            <a:pPr>
              <a:defRPr/>
            </a:pPr>
            <a:r>
              <a:rPr lang="ru-RU" sz="54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«Моя осень»</a:t>
            </a:r>
            <a:r>
              <a:rPr lang="ru-RU" sz="5400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ru-RU" sz="5400" smtClean="0">
                <a:solidFill>
                  <a:srgbClr val="FF3300"/>
                </a:solidFill>
                <a:latin typeface="Times New Roman" pitchFamily="18" charset="0"/>
              </a:rPr>
              <a:t/>
            </a:r>
            <a:br>
              <a:rPr lang="ru-RU" sz="5400" smtClean="0">
                <a:solidFill>
                  <a:srgbClr val="FF3300"/>
                </a:solidFill>
                <a:latin typeface="Times New Roman" pitchFamily="18" charset="0"/>
              </a:rPr>
            </a:br>
            <a:endParaRPr lang="ru-RU" sz="2800" dirty="0" smtClean="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4099" name="Rectangle 13"/>
          <p:cNvSpPr>
            <a:spLocks noGrp="1"/>
          </p:cNvSpPr>
          <p:nvPr>
            <p:ph type="body" sz="half" idx="4294967295"/>
          </p:nvPr>
        </p:nvSpPr>
        <p:spPr>
          <a:xfrm>
            <a:off x="4859338" y="4005263"/>
            <a:ext cx="4176712" cy="2160587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z="2800" dirty="0" smtClean="0">
              <a:solidFill>
                <a:srgbClr val="CC0000"/>
              </a:solidFill>
              <a:latin typeface="Times New Roman" pitchFamily="18" charset="0"/>
            </a:endParaRPr>
          </a:p>
        </p:txBody>
      </p:sp>
      <p:pic>
        <p:nvPicPr>
          <p:cNvPr id="4100" name="Picture 24" descr="Картинка 525 из 1008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02263" y="487363"/>
            <a:ext cx="3384550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3063" y="2901950"/>
            <a:ext cx="40481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Осен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2750" y="296863"/>
            <a:ext cx="8350250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Прямоугольник 1"/>
          <p:cNvSpPr>
            <a:spLocks noChangeArrowheads="1"/>
          </p:cNvSpPr>
          <p:nvPr/>
        </p:nvSpPr>
        <p:spPr bwMode="auto">
          <a:xfrm>
            <a:off x="395288" y="5895975"/>
            <a:ext cx="83677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0">
                <a:solidFill>
                  <a:schemeClr val="bg1"/>
                </a:solidFill>
                <a:cs typeface="Times New Roman" pitchFamily="18" charset="0"/>
              </a:rPr>
              <a:t>Алексей Саврасов. Осень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Прямоугольник 1"/>
          <p:cNvSpPr>
            <a:spLocks noChangeArrowheads="1"/>
          </p:cNvSpPr>
          <p:nvPr/>
        </p:nvSpPr>
        <p:spPr bwMode="auto">
          <a:xfrm>
            <a:off x="127000" y="115888"/>
            <a:ext cx="8893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44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   </a:t>
            </a:r>
            <a:r>
              <a:rPr lang="ru-RU" sz="40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Алексей Плещеев «Осень»</a:t>
            </a:r>
          </a:p>
        </p:txBody>
      </p:sp>
      <p:sp>
        <p:nvSpPr>
          <p:cNvPr id="17411" name="Rectangle 12"/>
          <p:cNvSpPr>
            <a:spLocks noGrp="1"/>
          </p:cNvSpPr>
          <p:nvPr>
            <p:ph type="body" sz="half" idx="1"/>
          </p:nvPr>
        </p:nvSpPr>
        <p:spPr>
          <a:xfrm>
            <a:off x="971550" y="1423988"/>
            <a:ext cx="3240088" cy="4525962"/>
          </a:xfr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>
                <a:solidFill>
                  <a:srgbClr val="990000"/>
                </a:solidFill>
                <a:latin typeface="Times New Roman" pitchFamily="18" charset="0"/>
              </a:rPr>
              <a:t>Осень наступила,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>
                <a:solidFill>
                  <a:srgbClr val="990000"/>
                </a:solidFill>
                <a:latin typeface="Times New Roman" pitchFamily="18" charset="0"/>
              </a:rPr>
              <a:t>Высохли цветы,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>
                <a:solidFill>
                  <a:srgbClr val="990000"/>
                </a:solidFill>
                <a:latin typeface="Times New Roman" pitchFamily="18" charset="0"/>
              </a:rPr>
              <a:t>И глядят уныло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>
                <a:solidFill>
                  <a:srgbClr val="990000"/>
                </a:solidFill>
                <a:latin typeface="Times New Roman" pitchFamily="18" charset="0"/>
              </a:rPr>
              <a:t>Голые кусты.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>
                <a:solidFill>
                  <a:srgbClr val="990000"/>
                </a:solidFill>
                <a:latin typeface="Times New Roman" pitchFamily="18" charset="0"/>
              </a:rPr>
              <a:t>	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>
                <a:solidFill>
                  <a:srgbClr val="990000"/>
                </a:solidFill>
                <a:latin typeface="Times New Roman" pitchFamily="18" charset="0"/>
              </a:rPr>
              <a:t>Вянет и желтеет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>
                <a:solidFill>
                  <a:srgbClr val="990000"/>
                </a:solidFill>
                <a:latin typeface="Times New Roman" pitchFamily="18" charset="0"/>
              </a:rPr>
              <a:t>Травка на лугах,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>
                <a:solidFill>
                  <a:srgbClr val="990000"/>
                </a:solidFill>
                <a:latin typeface="Times New Roman" pitchFamily="18" charset="0"/>
              </a:rPr>
              <a:t>Только зеленеет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>
                <a:solidFill>
                  <a:srgbClr val="990000"/>
                </a:solidFill>
                <a:latin typeface="Times New Roman" pitchFamily="18" charset="0"/>
              </a:rPr>
              <a:t>Озимь на полях.</a:t>
            </a:r>
          </a:p>
        </p:txBody>
      </p:sp>
      <p:sp>
        <p:nvSpPr>
          <p:cNvPr id="17412" name="Rectangle 13"/>
          <p:cNvSpPr>
            <a:spLocks noGrp="1"/>
          </p:cNvSpPr>
          <p:nvPr>
            <p:ph type="body" sz="half" idx="2"/>
          </p:nvPr>
        </p:nvSpPr>
        <p:spPr>
          <a:xfrm>
            <a:off x="4935538" y="1412875"/>
            <a:ext cx="3165475" cy="4537075"/>
          </a:xfr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>
                <a:solidFill>
                  <a:srgbClr val="990000"/>
                </a:solidFill>
                <a:latin typeface="Times New Roman" pitchFamily="18" charset="0"/>
              </a:rPr>
              <a:t>Туча небо кроет,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>
                <a:solidFill>
                  <a:srgbClr val="990000"/>
                </a:solidFill>
                <a:latin typeface="Times New Roman" pitchFamily="18" charset="0"/>
              </a:rPr>
              <a:t>Солнце не блестит,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>
                <a:solidFill>
                  <a:srgbClr val="990000"/>
                </a:solidFill>
                <a:latin typeface="Times New Roman" pitchFamily="18" charset="0"/>
              </a:rPr>
              <a:t>Ветер в поле воет,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>
                <a:solidFill>
                  <a:srgbClr val="990000"/>
                </a:solidFill>
                <a:latin typeface="Times New Roman" pitchFamily="18" charset="0"/>
              </a:rPr>
              <a:t>Дождик моросит…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>
                <a:solidFill>
                  <a:srgbClr val="990000"/>
                </a:solidFill>
                <a:latin typeface="Times New Roman" pitchFamily="18" charset="0"/>
              </a:rPr>
              <a:t>   	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>
                <a:solidFill>
                  <a:srgbClr val="990000"/>
                </a:solidFill>
                <a:latin typeface="Times New Roman" pitchFamily="18" charset="0"/>
              </a:rPr>
              <a:t>Зашумели воды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>
                <a:solidFill>
                  <a:srgbClr val="990000"/>
                </a:solidFill>
                <a:latin typeface="Times New Roman" pitchFamily="18" charset="0"/>
              </a:rPr>
              <a:t>Быстрого ручья,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>
                <a:solidFill>
                  <a:srgbClr val="990000"/>
                </a:solidFill>
                <a:latin typeface="Times New Roman" pitchFamily="18" charset="0"/>
              </a:rPr>
              <a:t>Птички улетели	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>
                <a:solidFill>
                  <a:srgbClr val="990000"/>
                </a:solidFill>
                <a:latin typeface="Times New Roman" pitchFamily="18" charset="0"/>
              </a:rPr>
              <a:t>В тёплые края.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60350"/>
            <a:ext cx="8364538" cy="140176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5" name="Rectangle 7"/>
          <p:cNvSpPr>
            <a:spLocks noGrp="1" noChangeArrowheads="1"/>
          </p:cNvSpPr>
          <p:nvPr>
            <p:ph idx="4294967295"/>
          </p:nvPr>
        </p:nvSpPr>
        <p:spPr>
          <a:xfrm>
            <a:off x="15875" y="6381750"/>
            <a:ext cx="9064625" cy="47625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ctr" eaLnBrk="1" hangingPunct="1">
              <a:buFont typeface="Arial" charset="0"/>
              <a:buNone/>
            </a:pPr>
            <a:r>
              <a:rPr lang="ru-RU" sz="2800" smtClean="0">
                <a:solidFill>
                  <a:srgbClr val="A50021"/>
                </a:solidFill>
                <a:latin typeface="Times New Roman" pitchFamily="18" charset="0"/>
              </a:rPr>
              <a:t>Исаак Ильич  Левитан. Золотая осень</a:t>
            </a:r>
          </a:p>
        </p:txBody>
      </p:sp>
      <p:pic>
        <p:nvPicPr>
          <p:cNvPr id="18436" name="Picture 5" descr=" (699x456, 139Kb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8" y="234950"/>
            <a:ext cx="8624887" cy="622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Прямоугольник 1"/>
          <p:cNvSpPr>
            <a:spLocks noChangeArrowheads="1"/>
          </p:cNvSpPr>
          <p:nvPr/>
        </p:nvSpPr>
        <p:spPr bwMode="auto">
          <a:xfrm>
            <a:off x="0" y="201613"/>
            <a:ext cx="91440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CC0000"/>
                </a:solidFill>
                <a:cs typeface="Times New Roman" pitchFamily="18" charset="0"/>
              </a:rPr>
              <a:t>Светлая грусть увядания природы «Унылая пора ! Очей очарования!» Грусть и восхищение переплелись.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438" y="220663"/>
            <a:ext cx="8742362" cy="666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5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6453188"/>
            <a:ext cx="9144000" cy="404812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8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Илья Семёнович Остроухов. Золотая осень</a:t>
            </a:r>
          </a:p>
        </p:txBody>
      </p:sp>
      <p:sp>
        <p:nvSpPr>
          <p:cNvPr id="19460" name="Прямоугольник 1"/>
          <p:cNvSpPr>
            <a:spLocks noChangeArrowheads="1"/>
          </p:cNvSpPr>
          <p:nvPr/>
        </p:nvSpPr>
        <p:spPr bwMode="auto">
          <a:xfrm>
            <a:off x="131763" y="163513"/>
            <a:ext cx="8893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rgbClr val="FFFF00"/>
                </a:solidFill>
                <a:cs typeface="Times New Roman" pitchFamily="18" charset="0"/>
              </a:rPr>
              <a:t>    </a:t>
            </a:r>
            <a:r>
              <a:rPr lang="ru-RU" sz="2000" dirty="0">
                <a:solidFill>
                  <a:schemeClr val="accent3"/>
                </a:solidFill>
                <a:cs typeface="Times New Roman" pitchFamily="18" charset="0"/>
              </a:rPr>
              <a:t>Присутствует красота  жизни, радость общения с природой.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63525"/>
            <a:ext cx="8647113" cy="618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3" name="Прямоугольник 3"/>
          <p:cNvSpPr>
            <a:spLocks noChangeArrowheads="1"/>
          </p:cNvSpPr>
          <p:nvPr/>
        </p:nvSpPr>
        <p:spPr bwMode="auto">
          <a:xfrm>
            <a:off x="0" y="1444625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600" b="0">
                <a:latin typeface="Calibri" pitchFamily="34" charset="0"/>
              </a:rPr>
              <a:t> </a:t>
            </a:r>
            <a:endParaRPr lang="ru-RU" sz="2400" b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20484" name="Прямоугольник 4"/>
          <p:cNvSpPr>
            <a:spLocks noChangeArrowheads="1"/>
          </p:cNvSpPr>
          <p:nvPr/>
        </p:nvSpPr>
        <p:spPr bwMode="auto">
          <a:xfrm>
            <a:off x="0" y="279400"/>
            <a:ext cx="90979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«Стоит прозрачная и ясная осень, слегка позолотившая берега Оки и смиренно блистающая своей «красою тихой» (Пушкин).</a:t>
            </a:r>
          </a:p>
        </p:txBody>
      </p:sp>
      <p:sp>
        <p:nvSpPr>
          <p:cNvPr id="20485" name="Прямоугольник 5"/>
          <p:cNvSpPr>
            <a:spLocks noChangeArrowheads="1"/>
          </p:cNvSpPr>
          <p:nvPr/>
        </p:nvSpPr>
        <p:spPr bwMode="auto">
          <a:xfrm>
            <a:off x="0" y="6308725"/>
            <a:ext cx="9097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0">
                <a:solidFill>
                  <a:srgbClr val="A50021"/>
                </a:solidFill>
                <a:cs typeface="Times New Roman" pitchFamily="18" charset="0"/>
              </a:rPr>
              <a:t>     Василий Дмитриевич Поленов.  Золотая   осень</a:t>
            </a:r>
            <a:r>
              <a:rPr lang="ru-RU" sz="3200" b="0">
                <a:solidFill>
                  <a:srgbClr val="A50021"/>
                </a:solidFill>
                <a:cs typeface="Times New Roman" pitchFamily="18" charset="0"/>
              </a:rPr>
              <a:t> 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ru-RU" sz="4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Иван Бунин «Листопад»</a:t>
            </a:r>
          </a:p>
        </p:txBody>
      </p:sp>
      <p:sp>
        <p:nvSpPr>
          <p:cNvPr id="22531" name="Rectangle 5"/>
          <p:cNvSpPr>
            <a:spLocks noGrp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400" smtClean="0">
                <a:solidFill>
                  <a:srgbClr val="A50021"/>
                </a:solidFill>
                <a:latin typeface="Times New Roman" pitchFamily="18" charset="0"/>
              </a:rPr>
              <a:t>Лес, точно терем расписной,</a:t>
            </a:r>
          </a:p>
          <a:p>
            <a:pPr>
              <a:buFont typeface="Arial" charset="0"/>
              <a:buNone/>
            </a:pPr>
            <a:r>
              <a:rPr lang="ru-RU" sz="2400" smtClean="0">
                <a:solidFill>
                  <a:srgbClr val="A50021"/>
                </a:solidFill>
                <a:latin typeface="Times New Roman" pitchFamily="18" charset="0"/>
              </a:rPr>
              <a:t>Лиловый, золотой, багряный,</a:t>
            </a:r>
          </a:p>
          <a:p>
            <a:pPr>
              <a:buFont typeface="Arial" charset="0"/>
              <a:buNone/>
            </a:pPr>
            <a:r>
              <a:rPr lang="ru-RU" sz="2400" smtClean="0">
                <a:solidFill>
                  <a:srgbClr val="A50021"/>
                </a:solidFill>
                <a:latin typeface="Times New Roman" pitchFamily="18" charset="0"/>
              </a:rPr>
              <a:t>Весёлой, пёстрою стеной</a:t>
            </a:r>
          </a:p>
          <a:p>
            <a:pPr>
              <a:buFont typeface="Arial" charset="0"/>
              <a:buNone/>
            </a:pPr>
            <a:r>
              <a:rPr lang="ru-RU" sz="2400" smtClean="0">
                <a:solidFill>
                  <a:srgbClr val="A50021"/>
                </a:solidFill>
                <a:latin typeface="Times New Roman" pitchFamily="18" charset="0"/>
              </a:rPr>
              <a:t>Стоит над светлою поляной</a:t>
            </a:r>
          </a:p>
          <a:p>
            <a:pPr>
              <a:buFont typeface="Arial" charset="0"/>
              <a:buNone/>
            </a:pPr>
            <a:endParaRPr lang="ru-RU" sz="2400" smtClean="0">
              <a:solidFill>
                <a:srgbClr val="A50021"/>
              </a:solidFill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2400" smtClean="0">
                <a:solidFill>
                  <a:srgbClr val="A50021"/>
                </a:solidFill>
                <a:latin typeface="Times New Roman" pitchFamily="18" charset="0"/>
              </a:rPr>
              <a:t>Берёзы жёлтою резьбой,</a:t>
            </a:r>
          </a:p>
          <a:p>
            <a:pPr>
              <a:buFont typeface="Arial" charset="0"/>
              <a:buNone/>
            </a:pPr>
            <a:r>
              <a:rPr lang="ru-RU" sz="2400" smtClean="0">
                <a:solidFill>
                  <a:srgbClr val="A50021"/>
                </a:solidFill>
                <a:latin typeface="Times New Roman" pitchFamily="18" charset="0"/>
              </a:rPr>
              <a:t>Блестят в лазури голубой,</a:t>
            </a:r>
          </a:p>
          <a:p>
            <a:pPr>
              <a:buFont typeface="Arial" charset="0"/>
              <a:buNone/>
            </a:pPr>
            <a:r>
              <a:rPr lang="ru-RU" sz="2400" smtClean="0">
                <a:solidFill>
                  <a:srgbClr val="A50021"/>
                </a:solidFill>
                <a:latin typeface="Times New Roman" pitchFamily="18" charset="0"/>
              </a:rPr>
              <a:t>Как вышки, ёлочки темнеют,</a:t>
            </a:r>
          </a:p>
          <a:p>
            <a:pPr>
              <a:buFont typeface="Arial" charset="0"/>
              <a:buNone/>
            </a:pPr>
            <a:r>
              <a:rPr lang="ru-RU" sz="2400" smtClean="0">
                <a:solidFill>
                  <a:srgbClr val="A50021"/>
                </a:solidFill>
                <a:latin typeface="Times New Roman" pitchFamily="18" charset="0"/>
              </a:rPr>
              <a:t>То там, то здесь в листве</a:t>
            </a:r>
          </a:p>
          <a:p>
            <a:pPr>
              <a:buFont typeface="Arial" charset="0"/>
              <a:buNone/>
            </a:pPr>
            <a:r>
              <a:rPr lang="ru-RU" sz="2400" smtClean="0">
                <a:solidFill>
                  <a:srgbClr val="A50021"/>
                </a:solidFill>
                <a:latin typeface="Times New Roman" pitchFamily="18" charset="0"/>
              </a:rPr>
              <a:t>сквозной</a:t>
            </a:r>
          </a:p>
          <a:p>
            <a:pPr>
              <a:buFont typeface="Arial" charset="0"/>
              <a:buNone/>
            </a:pPr>
            <a:endParaRPr lang="ru-RU" sz="2400" smtClean="0">
              <a:solidFill>
                <a:srgbClr val="A50021"/>
              </a:solidFill>
              <a:latin typeface="Times New Roman" pitchFamily="18" charset="0"/>
            </a:endParaRPr>
          </a:p>
        </p:txBody>
      </p:sp>
      <p:sp>
        <p:nvSpPr>
          <p:cNvPr id="22532" name="Rectangle 6"/>
          <p:cNvSpPr>
            <a:spLocks noGrp="1"/>
          </p:cNvSpPr>
          <p:nvPr>
            <p:ph type="body" sz="half" idx="4294967295"/>
          </p:nvPr>
        </p:nvSpPr>
        <p:spPr>
          <a:xfrm>
            <a:off x="4648200" y="1600200"/>
            <a:ext cx="4038600" cy="4525963"/>
          </a:xfr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400" smtClean="0">
                <a:solidFill>
                  <a:srgbClr val="A50021"/>
                </a:solidFill>
                <a:latin typeface="Times New Roman" pitchFamily="18" charset="0"/>
              </a:rPr>
              <a:t>Просветы в небо, что оконца</a:t>
            </a:r>
          </a:p>
          <a:p>
            <a:pPr>
              <a:buFont typeface="Arial" charset="0"/>
              <a:buNone/>
            </a:pPr>
            <a:r>
              <a:rPr lang="ru-RU" sz="2400" smtClean="0">
                <a:solidFill>
                  <a:srgbClr val="A50021"/>
                </a:solidFill>
                <a:latin typeface="Times New Roman" pitchFamily="18" charset="0"/>
              </a:rPr>
              <a:t>Лес пахнет дубом  и сосной,</a:t>
            </a:r>
          </a:p>
          <a:p>
            <a:pPr>
              <a:buFont typeface="Arial" charset="0"/>
              <a:buNone/>
            </a:pPr>
            <a:r>
              <a:rPr lang="ru-RU" sz="2400" smtClean="0">
                <a:solidFill>
                  <a:srgbClr val="A50021"/>
                </a:solidFill>
                <a:latin typeface="Times New Roman" pitchFamily="18" charset="0"/>
              </a:rPr>
              <a:t>За  лето высох он от солнца,</a:t>
            </a:r>
          </a:p>
          <a:p>
            <a:pPr>
              <a:buFont typeface="Arial" charset="0"/>
              <a:buNone/>
            </a:pPr>
            <a:r>
              <a:rPr lang="ru-RU" sz="2400" smtClean="0">
                <a:solidFill>
                  <a:srgbClr val="A50021"/>
                </a:solidFill>
                <a:latin typeface="Times New Roman" pitchFamily="18" charset="0"/>
              </a:rPr>
              <a:t>И Осень тихою вдовой</a:t>
            </a:r>
          </a:p>
          <a:p>
            <a:pPr>
              <a:buFont typeface="Arial" charset="0"/>
              <a:buNone/>
            </a:pPr>
            <a:r>
              <a:rPr lang="ru-RU" sz="2400" smtClean="0">
                <a:solidFill>
                  <a:srgbClr val="A50021"/>
                </a:solidFill>
                <a:latin typeface="Times New Roman" pitchFamily="18" charset="0"/>
              </a:rPr>
              <a:t>Вступает в пестрый терем</a:t>
            </a:r>
          </a:p>
          <a:p>
            <a:pPr>
              <a:buFont typeface="Arial" charset="0"/>
              <a:buNone/>
            </a:pPr>
            <a:r>
              <a:rPr lang="ru-RU" sz="2400" smtClean="0">
                <a:solidFill>
                  <a:srgbClr val="A50021"/>
                </a:solidFill>
                <a:latin typeface="Times New Roman" pitchFamily="18" charset="0"/>
              </a:rPr>
              <a:t>свой</a:t>
            </a:r>
            <a:r>
              <a:rPr lang="ru-RU" sz="2400" smtClean="0">
                <a:solidFill>
                  <a:srgbClr val="C00000"/>
                </a:solidFill>
                <a:latin typeface="Times New Roman" pitchFamily="18" charset="0"/>
              </a:rPr>
              <a:t>...</a:t>
            </a:r>
          </a:p>
          <a:p>
            <a:pPr>
              <a:buFont typeface="Arial" charset="0"/>
              <a:buNone/>
            </a:pPr>
            <a:endParaRPr lang="ru-RU" sz="2400" smtClean="0">
              <a:solidFill>
                <a:srgbClr val="C00000"/>
              </a:solidFill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2800" b="1" smtClean="0">
                <a:solidFill>
                  <a:srgbClr val="CC3300"/>
                </a:solidFill>
              </a:rPr>
              <a:t>		</a:t>
            </a:r>
          </a:p>
        </p:txBody>
      </p:sp>
      <p:pic>
        <p:nvPicPr>
          <p:cNvPr id="22533" name="Picture 5" descr=" (699x456, 139Kb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3892550"/>
            <a:ext cx="2519363" cy="169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Rectangle 12"/>
          <p:cNvSpPr>
            <a:spLocks noChangeArrowheads="1"/>
          </p:cNvSpPr>
          <p:nvPr/>
        </p:nvSpPr>
        <p:spPr bwMode="auto">
          <a:xfrm>
            <a:off x="5724525" y="5345113"/>
            <a:ext cx="25193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200">
                <a:solidFill>
                  <a:schemeClr val="bg1"/>
                </a:solidFill>
              </a:rPr>
              <a:t>И.И.Левитан. Золотая осень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2"/>
          <p:cNvSpPr>
            <a:spLocks noChangeArrowheads="1"/>
          </p:cNvSpPr>
          <p:nvPr/>
        </p:nvSpPr>
        <p:spPr bwMode="auto">
          <a:xfrm>
            <a:off x="5291138" y="1046163"/>
            <a:ext cx="3457575" cy="5262562"/>
          </a:xfrm>
          <a:prstGeom prst="rect">
            <a:avLst/>
          </a:prstGeom>
          <a:gradFill rotWithShape="0">
            <a:gsLst>
              <a:gs pos="0">
                <a:srgbClr val="E0D6B9"/>
              </a:gs>
              <a:gs pos="4993">
                <a:srgbClr val="E1D7BB"/>
              </a:gs>
              <a:gs pos="27000">
                <a:srgbClr val="FBECCF"/>
              </a:gs>
              <a:gs pos="64999">
                <a:srgbClr val="F0EBD5"/>
              </a:gs>
              <a:gs pos="94000">
                <a:srgbClr val="D1C39F"/>
              </a:gs>
              <a:gs pos="100000">
                <a:srgbClr val="FFEFD1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400" b="0">
                <a:solidFill>
                  <a:srgbClr val="A50021"/>
                </a:solidFill>
                <a:cs typeface="Times New Roman" pitchFamily="18" charset="0"/>
              </a:rPr>
              <a:t>Поспевает брусника, </a:t>
            </a:r>
          </a:p>
          <a:p>
            <a:pPr algn="l"/>
            <a:r>
              <a:rPr lang="ru-RU" sz="2400" b="0">
                <a:solidFill>
                  <a:srgbClr val="A50021"/>
                </a:solidFill>
                <a:cs typeface="Times New Roman" pitchFamily="18" charset="0"/>
              </a:rPr>
              <a:t>Стали дни холоднее, </a:t>
            </a:r>
          </a:p>
          <a:p>
            <a:pPr algn="l"/>
            <a:r>
              <a:rPr lang="ru-RU" sz="2400" b="0">
                <a:solidFill>
                  <a:srgbClr val="A50021"/>
                </a:solidFill>
                <a:cs typeface="Times New Roman" pitchFamily="18" charset="0"/>
              </a:rPr>
              <a:t>И от птичьего крика </a:t>
            </a:r>
          </a:p>
          <a:p>
            <a:pPr algn="l"/>
            <a:r>
              <a:rPr lang="ru-RU" sz="2400" b="0">
                <a:solidFill>
                  <a:srgbClr val="A50021"/>
                </a:solidFill>
                <a:cs typeface="Times New Roman" pitchFamily="18" charset="0"/>
              </a:rPr>
              <a:t>В сердце стало грустнее. </a:t>
            </a:r>
          </a:p>
          <a:p>
            <a:pPr algn="l"/>
            <a:endParaRPr lang="ru-RU" sz="2400" b="0">
              <a:solidFill>
                <a:srgbClr val="A50021"/>
              </a:solidFill>
              <a:cs typeface="Times New Roman" pitchFamily="18" charset="0"/>
            </a:endParaRPr>
          </a:p>
          <a:p>
            <a:pPr algn="l"/>
            <a:r>
              <a:rPr lang="ru-RU" sz="2400" b="0">
                <a:solidFill>
                  <a:srgbClr val="A50021"/>
                </a:solidFill>
                <a:cs typeface="Times New Roman" pitchFamily="18" charset="0"/>
              </a:rPr>
              <a:t>Стаи птиц улетают </a:t>
            </a:r>
          </a:p>
          <a:p>
            <a:pPr algn="l"/>
            <a:r>
              <a:rPr lang="ru-RU" sz="2400" b="0">
                <a:solidFill>
                  <a:srgbClr val="A50021"/>
                </a:solidFill>
                <a:cs typeface="Times New Roman" pitchFamily="18" charset="0"/>
              </a:rPr>
              <a:t>Прочь, за синее море. </a:t>
            </a:r>
          </a:p>
          <a:p>
            <a:pPr algn="l"/>
            <a:r>
              <a:rPr lang="ru-RU" sz="2400" b="0">
                <a:solidFill>
                  <a:srgbClr val="A50021"/>
                </a:solidFill>
                <a:cs typeface="Times New Roman" pitchFamily="18" charset="0"/>
              </a:rPr>
              <a:t>Все деревья блистают </a:t>
            </a:r>
          </a:p>
          <a:p>
            <a:pPr algn="l"/>
            <a:r>
              <a:rPr lang="ru-RU" sz="2400" b="0">
                <a:solidFill>
                  <a:srgbClr val="A50021"/>
                </a:solidFill>
                <a:cs typeface="Times New Roman" pitchFamily="18" charset="0"/>
              </a:rPr>
              <a:t>В разноцветном уборе. </a:t>
            </a:r>
          </a:p>
          <a:p>
            <a:pPr algn="l"/>
            <a:endParaRPr lang="ru-RU" sz="2400" b="0">
              <a:solidFill>
                <a:srgbClr val="A50021"/>
              </a:solidFill>
              <a:cs typeface="Times New Roman" pitchFamily="18" charset="0"/>
            </a:endParaRPr>
          </a:p>
          <a:p>
            <a:pPr algn="l"/>
            <a:r>
              <a:rPr lang="ru-RU" sz="2400" b="0">
                <a:solidFill>
                  <a:srgbClr val="A50021"/>
                </a:solidFill>
                <a:cs typeface="Times New Roman" pitchFamily="18" charset="0"/>
              </a:rPr>
              <a:t>Солнце реже смеётся, </a:t>
            </a:r>
          </a:p>
          <a:p>
            <a:pPr algn="l"/>
            <a:r>
              <a:rPr lang="ru-RU" sz="2400" b="0">
                <a:solidFill>
                  <a:srgbClr val="A50021"/>
                </a:solidFill>
                <a:cs typeface="Times New Roman" pitchFamily="18" charset="0"/>
              </a:rPr>
              <a:t>Нет в цветах благовонья. </a:t>
            </a:r>
          </a:p>
          <a:p>
            <a:pPr algn="l"/>
            <a:r>
              <a:rPr lang="ru-RU" sz="2400" b="0">
                <a:solidFill>
                  <a:srgbClr val="A50021"/>
                </a:solidFill>
                <a:cs typeface="Times New Roman" pitchFamily="18" charset="0"/>
              </a:rPr>
              <a:t>Скоро Осень проснётся </a:t>
            </a:r>
          </a:p>
          <a:p>
            <a:pPr algn="l"/>
            <a:r>
              <a:rPr lang="ru-RU" sz="2400" b="0">
                <a:solidFill>
                  <a:srgbClr val="A50021"/>
                </a:solidFill>
                <a:cs typeface="Times New Roman" pitchFamily="18" charset="0"/>
              </a:rPr>
              <a:t>И заплачет спросонья. </a:t>
            </a:r>
          </a:p>
        </p:txBody>
      </p:sp>
      <p:pic>
        <p:nvPicPr>
          <p:cNvPr id="25603" name="Picture 5" descr="7506a7407c2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563" y="260350"/>
            <a:ext cx="4622800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5653088" y="134938"/>
            <a:ext cx="2663825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Осень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243</Words>
  <Application>Microsoft Office PowerPoint</Application>
  <PresentationFormat>Экран (4:3)</PresentationFormat>
  <Paragraphs>65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«Моя осень»  </vt:lpstr>
      <vt:lpstr>Слайд 2</vt:lpstr>
      <vt:lpstr>Слайд 3</vt:lpstr>
      <vt:lpstr>Слайд 4</vt:lpstr>
      <vt:lpstr>Илья Семёнович Остроухов. Золотая осень</vt:lpstr>
      <vt:lpstr>Слайд 6</vt:lpstr>
      <vt:lpstr>Иван Бунин «Листопад»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«Моя осень»  </dc:title>
  <dc:creator>Банкетова</dc:creator>
  <cp:lastModifiedBy>Банкетова</cp:lastModifiedBy>
  <cp:revision>1</cp:revision>
  <dcterms:created xsi:type="dcterms:W3CDTF">2014-10-07T15:01:00Z</dcterms:created>
  <dcterms:modified xsi:type="dcterms:W3CDTF">2014-10-07T15:08:05Z</dcterms:modified>
</cp:coreProperties>
</file>