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43984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000" dirty="0">
                <a:solidFill>
                  <a:srgbClr val="C00000"/>
                </a:solidFill>
                <a:latin typeface="Trebuchet MS"/>
              </a:rPr>
              <a:t>Урок № 25</a:t>
            </a:r>
          </a:p>
          <a:p>
            <a:pPr lvl="0" algn="ctr"/>
            <a:r>
              <a:rPr lang="ru-RU" sz="2000" dirty="0">
                <a:solidFill>
                  <a:srgbClr val="C00000"/>
                </a:solidFill>
                <a:latin typeface="Trebuchet MS"/>
              </a:rPr>
              <a:t>«Начальная школа  </a:t>
            </a:r>
            <a:r>
              <a:rPr lang="en-US" sz="2000" dirty="0">
                <a:solidFill>
                  <a:srgbClr val="C00000"/>
                </a:solidFill>
                <a:latin typeface="Trebuchet MS"/>
              </a:rPr>
              <a:t>XXI </a:t>
            </a:r>
            <a:r>
              <a:rPr lang="ru-RU" sz="2000" dirty="0">
                <a:solidFill>
                  <a:srgbClr val="C00000"/>
                </a:solidFill>
                <a:latin typeface="Trebuchet MS"/>
              </a:rPr>
              <a:t>века»</a:t>
            </a:r>
          </a:p>
          <a:p>
            <a:pPr lvl="0" algn="ctr"/>
            <a:r>
              <a:rPr lang="ru-RU" sz="2000" dirty="0">
                <a:solidFill>
                  <a:srgbClr val="C00000"/>
                </a:solidFill>
                <a:latin typeface="Trebuchet MS"/>
              </a:rPr>
              <a:t>Карибова Наталья Викторовна</a:t>
            </a:r>
          </a:p>
          <a:p>
            <a:pPr lvl="0" algn="ctr"/>
            <a:r>
              <a:rPr lang="ru-RU" sz="2000" dirty="0">
                <a:solidFill>
                  <a:srgbClr val="C00000"/>
                </a:solidFill>
                <a:latin typeface="Trebuchet MS"/>
              </a:rPr>
              <a:t>МАОУ СОШ № 46 с УИОП</a:t>
            </a:r>
          </a:p>
          <a:p>
            <a:pPr lvl="0" algn="ctr"/>
            <a:r>
              <a:rPr lang="ru-RU" sz="2000" dirty="0">
                <a:solidFill>
                  <a:srgbClr val="C00000"/>
                </a:solidFill>
                <a:latin typeface="Trebuchet MS"/>
              </a:rPr>
              <a:t>г</a:t>
            </a:r>
            <a:r>
              <a:rPr lang="ru-RU" sz="2000" dirty="0" smtClean="0">
                <a:solidFill>
                  <a:srgbClr val="C00000"/>
                </a:solidFill>
                <a:latin typeface="Trebuchet MS"/>
              </a:rPr>
              <a:t>. Калининград</a:t>
            </a:r>
            <a:endParaRPr lang="ru-RU" sz="2000" dirty="0">
              <a:solidFill>
                <a:srgbClr val="C00000"/>
              </a:solidFill>
              <a:latin typeface="Trebuchet MS"/>
            </a:endParaRPr>
          </a:p>
          <a:p>
            <a:pPr lvl="0" algn="ctr"/>
            <a:r>
              <a:rPr lang="ru-RU" sz="2000" dirty="0">
                <a:solidFill>
                  <a:srgbClr val="C00000"/>
                </a:solidFill>
                <a:latin typeface="Trebuchet MS"/>
              </a:rPr>
              <a:t>2014 год </a:t>
            </a:r>
            <a:endParaRPr lang="ru-RU" sz="2000" dirty="0">
              <a:solidFill>
                <a:srgbClr val="C00000"/>
              </a:solidFill>
              <a:latin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340768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Урок русского языка  2 класс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УМК «Начальная школа </a:t>
            </a:r>
            <a:r>
              <a:rPr lang="en-US" sz="3200" dirty="0" smtClean="0">
                <a:solidFill>
                  <a:srgbClr val="C00000"/>
                </a:solidFill>
              </a:rPr>
              <a:t>XXI </a:t>
            </a:r>
            <a:r>
              <a:rPr lang="ru-RU" sz="3200" dirty="0" smtClean="0">
                <a:solidFill>
                  <a:srgbClr val="C00000"/>
                </a:solidFill>
              </a:rPr>
              <a:t>века»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852936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Тема : Учимся писать слова с непроизносимыми согласными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1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ocobraz.ru/images/thumb/a/ac/%D0%9F%D1%80%D0%B0%D0%B2%D0%B8%D0%BB%D0%B0_%D1%81%D0%BE%D1%82%D1%80.jpg/400px-%D0%9F%D1%80%D0%B0%D0%B2%D0%B8%D0%BB%D0%B0_%D1%81%D0%BE%D1%82%D1%8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264696" cy="49685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331640" y="26064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Правила работы в группах</a:t>
            </a:r>
            <a:endParaRPr lang="ru-RU" sz="32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29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3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9269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/>
                <a:ea typeface="Calibri"/>
              </a:rPr>
              <a:t>Прочитайте слова   </a:t>
            </a:r>
            <a:r>
              <a:rPr lang="ru-RU" sz="3200" b="1" dirty="0">
                <a:latin typeface="Times New Roman"/>
                <a:ea typeface="Calibri"/>
              </a:rPr>
              <a:t>и </a:t>
            </a:r>
            <a:r>
              <a:rPr lang="ru-RU" sz="3200" b="1" dirty="0" smtClean="0">
                <a:latin typeface="Times New Roman"/>
                <a:ea typeface="Calibri"/>
              </a:rPr>
              <a:t>разделите их  </a:t>
            </a:r>
            <a:r>
              <a:rPr lang="ru-RU" sz="3200" b="1" dirty="0">
                <a:latin typeface="Times New Roman"/>
                <a:ea typeface="Calibri"/>
              </a:rPr>
              <a:t>на группы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98884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р</a:t>
            </a:r>
            <a:r>
              <a:rPr lang="ru-RU" sz="3200" dirty="0" smtClean="0">
                <a:solidFill>
                  <a:srgbClr val="C00000"/>
                </a:solidFill>
              </a:rPr>
              <a:t>ека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154" y="2758281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травка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748" y="3577371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сердце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928" y="4313235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вода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572" y="573325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берега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5733256"/>
            <a:ext cx="13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плот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2986" y="573325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рыбка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197" y="505910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местность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112" y="564924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солнце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5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09827E-6 L 0.24045 -0.1019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4" y="-5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0948 L 0.53594 -0.2319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12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69942E-6 L 1.66667E-6 -0.1678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1.96532E-6 L 0.54479 -0.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95" y="-14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526E-6 L 0.08472 -0.4198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6" y="-20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526E-6 L -0.07673 -0.2730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7" y="-13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173 L 0.00399 -0.2716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290504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+mj-lt"/>
              </a:rPr>
              <a:t>СЕР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Д</a:t>
            </a:r>
            <a:r>
              <a:rPr lang="ru-RU" sz="4400" b="1" dirty="0" smtClean="0">
                <a:latin typeface="+mj-lt"/>
              </a:rPr>
              <a:t>ЦЕ    СО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Л</a:t>
            </a:r>
            <a:r>
              <a:rPr lang="ru-RU" sz="4400" b="1" dirty="0" smtClean="0">
                <a:latin typeface="+mj-lt"/>
              </a:rPr>
              <a:t>НЦЕ    МЕС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Т</a:t>
            </a:r>
            <a:r>
              <a:rPr lang="ru-RU" sz="4400" b="1" dirty="0" smtClean="0">
                <a:latin typeface="+mj-lt"/>
              </a:rPr>
              <a:t>НОСТЬ  </a:t>
            </a:r>
            <a:endParaRPr lang="ru-RU" sz="4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7" y="2420888"/>
            <a:ext cx="309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5400" kern="0" dirty="0">
                <a:solidFill>
                  <a:srgbClr val="000000"/>
                </a:solidFill>
                <a:latin typeface="+mj-lt"/>
              </a:rPr>
              <a:t>се</a:t>
            </a:r>
            <a:r>
              <a:rPr lang="en-US" altLang="ru-RU" sz="5400" kern="0" dirty="0">
                <a:solidFill>
                  <a:srgbClr val="000000"/>
                </a:solidFill>
                <a:latin typeface="+mj-lt"/>
              </a:rPr>
              <a:t>[</a:t>
            </a:r>
            <a:r>
              <a:rPr lang="ru-RU" altLang="ru-RU" sz="5400" kern="0" dirty="0" err="1">
                <a:solidFill>
                  <a:srgbClr val="C00000"/>
                </a:solidFill>
                <a:latin typeface="+mj-lt"/>
              </a:rPr>
              <a:t>рц</a:t>
            </a:r>
            <a:r>
              <a:rPr lang="en-US" altLang="ru-RU" sz="5400" kern="0" dirty="0">
                <a:solidFill>
                  <a:srgbClr val="000000"/>
                </a:solidFill>
                <a:latin typeface="+mj-lt"/>
              </a:rPr>
              <a:t>]</a:t>
            </a:r>
            <a:r>
              <a:rPr lang="ru-RU" altLang="ru-RU" sz="5400" kern="0" dirty="0">
                <a:solidFill>
                  <a:srgbClr val="000000"/>
                </a:solidFill>
                <a:latin typeface="+mj-lt"/>
              </a:rPr>
              <a:t>е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816" y="2420888"/>
            <a:ext cx="2769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+mj-lt"/>
              </a:rPr>
              <a:t>со</a:t>
            </a:r>
            <a:r>
              <a:rPr lang="en-US" altLang="ru-RU" sz="5400" kern="0" dirty="0" smtClean="0">
                <a:solidFill>
                  <a:srgbClr val="000000"/>
                </a:solidFill>
                <a:latin typeface="Arial"/>
              </a:rPr>
              <a:t>[</a:t>
            </a:r>
            <a:r>
              <a:rPr lang="ru-RU" altLang="ru-RU" sz="5400" kern="0" dirty="0" err="1" smtClean="0">
                <a:solidFill>
                  <a:srgbClr val="C00000"/>
                </a:solidFill>
                <a:latin typeface="Arial"/>
              </a:rPr>
              <a:t>нц</a:t>
            </a:r>
            <a:r>
              <a:rPr lang="en-US" altLang="ru-RU" sz="5400" kern="0" dirty="0" smtClean="0">
                <a:solidFill>
                  <a:srgbClr val="000000"/>
                </a:solidFill>
                <a:latin typeface="Arial"/>
              </a:rPr>
              <a:t>]</a:t>
            </a:r>
            <a:r>
              <a:rPr lang="ru-RU" sz="5400" dirty="0" smtClean="0">
                <a:latin typeface="+mj-lt"/>
              </a:rPr>
              <a:t>е</a:t>
            </a:r>
            <a:endParaRPr lang="ru-RU" sz="5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71592" y="2443863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5400" kern="0" dirty="0" err="1" smtClean="0">
                <a:solidFill>
                  <a:srgbClr val="000000"/>
                </a:solidFill>
                <a:latin typeface="+mj-lt"/>
              </a:rPr>
              <a:t>ме</a:t>
            </a:r>
            <a:r>
              <a:rPr lang="en-US" altLang="ru-RU" sz="5400" kern="0" dirty="0" smtClean="0">
                <a:solidFill>
                  <a:srgbClr val="000000"/>
                </a:solidFill>
                <a:latin typeface="+mj-lt"/>
              </a:rPr>
              <a:t>[</a:t>
            </a:r>
            <a:r>
              <a:rPr lang="ru-RU" altLang="ru-RU" sz="5400" kern="0" dirty="0" err="1" smtClean="0">
                <a:solidFill>
                  <a:srgbClr val="C00000"/>
                </a:solidFill>
                <a:latin typeface="+mj-lt"/>
              </a:rPr>
              <a:t>сн</a:t>
            </a:r>
            <a:r>
              <a:rPr lang="en-US" altLang="ru-RU" sz="5400" kern="0" dirty="0" smtClean="0">
                <a:solidFill>
                  <a:srgbClr val="000000"/>
                </a:solidFill>
                <a:latin typeface="+mj-lt"/>
              </a:rPr>
              <a:t>]</a:t>
            </a:r>
            <a:r>
              <a:rPr lang="ru-RU" altLang="ru-RU" sz="5400" kern="0" dirty="0" smtClean="0">
                <a:solidFill>
                  <a:srgbClr val="000000"/>
                </a:solidFill>
                <a:latin typeface="+mj-lt"/>
              </a:rPr>
              <a:t>ость</a:t>
            </a:r>
            <a:endParaRPr lang="ru-RU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768" y="4077072"/>
            <a:ext cx="8676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400" b="1" dirty="0" smtClean="0">
                <a:solidFill>
                  <a:prstClr val="black"/>
                </a:solidFill>
                <a:latin typeface="Franklin Gothic Medium"/>
              </a:rPr>
              <a:t>  СЕР</a:t>
            </a:r>
            <a:r>
              <a:rPr lang="ru-RU" sz="4400" b="1" dirty="0" smtClean="0">
                <a:solidFill>
                  <a:srgbClr val="C00000"/>
                </a:solidFill>
                <a:latin typeface="Franklin Gothic Medium"/>
              </a:rPr>
              <a:t>Д</a:t>
            </a:r>
            <a:r>
              <a:rPr lang="ru-RU" sz="4400" b="1" dirty="0" smtClean="0">
                <a:solidFill>
                  <a:prstClr val="black"/>
                </a:solidFill>
                <a:latin typeface="Franklin Gothic Medium"/>
              </a:rPr>
              <a:t>ЦЕ    </a:t>
            </a:r>
            <a:r>
              <a:rPr lang="ru-RU" sz="4400" b="1" dirty="0">
                <a:solidFill>
                  <a:prstClr val="black"/>
                </a:solidFill>
                <a:latin typeface="Franklin Gothic Medium"/>
              </a:rPr>
              <a:t>СО</a:t>
            </a:r>
            <a:r>
              <a:rPr lang="ru-RU" sz="4400" b="1" dirty="0">
                <a:solidFill>
                  <a:srgbClr val="C00000"/>
                </a:solidFill>
                <a:latin typeface="Franklin Gothic Medium"/>
              </a:rPr>
              <a:t>Л</a:t>
            </a:r>
            <a:r>
              <a:rPr lang="ru-RU" sz="4400" b="1" dirty="0">
                <a:solidFill>
                  <a:prstClr val="black"/>
                </a:solidFill>
                <a:latin typeface="Franklin Gothic Medium"/>
              </a:rPr>
              <a:t>НЦЕ    МЕС</a:t>
            </a:r>
            <a:r>
              <a:rPr lang="ru-RU" sz="4400" b="1" dirty="0">
                <a:solidFill>
                  <a:srgbClr val="C00000"/>
                </a:solidFill>
                <a:latin typeface="Franklin Gothic Medium"/>
              </a:rPr>
              <a:t>Т</a:t>
            </a:r>
            <a:r>
              <a:rPr lang="ru-RU" sz="4400" b="1" dirty="0">
                <a:solidFill>
                  <a:prstClr val="black"/>
                </a:solidFill>
                <a:latin typeface="Franklin Gothic Medium"/>
              </a:rPr>
              <a:t>НОСТЬ  </a:t>
            </a:r>
            <a:endParaRPr lang="ru-RU" sz="4400" b="1" dirty="0">
              <a:solidFill>
                <a:prstClr val="black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9518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052513"/>
            <a:ext cx="8686800" cy="5329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Тема урока:  </a:t>
            </a:r>
            <a:r>
              <a:rPr lang="ru-RU" b="1" dirty="0" smtClean="0">
                <a:solidFill>
                  <a:srgbClr val="C00000"/>
                </a:solidFill>
                <a:latin typeface="+mj-lt"/>
              </a:rPr>
              <a:t>Учимся писать  слова с непроизносимыми  согласные в корне слова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Цель: </a:t>
            </a:r>
            <a:r>
              <a:rPr lang="ru-RU" b="1" dirty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Научиться писать 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слова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b="1" dirty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          с непроизносимыми согласными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Задачи</a:t>
            </a:r>
            <a:r>
              <a:rPr lang="ru-RU" sz="2400" dirty="0" smtClean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: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Calibri"/>
              </a:rPr>
              <a:t>1</a:t>
            </a:r>
            <a:r>
              <a:rPr lang="ru-RU" sz="2400" b="1" dirty="0">
                <a:solidFill>
                  <a:srgbClr val="C00000"/>
                </a:solidFill>
                <a:latin typeface="+mj-lt"/>
                <a:ea typeface="Calibri"/>
              </a:rPr>
              <a:t>. </a:t>
            </a:r>
            <a:r>
              <a:rPr lang="ru-RU" sz="2400" dirty="0">
                <a:solidFill>
                  <a:srgbClr val="C00000"/>
                </a:solidFill>
                <a:latin typeface="+mj-lt"/>
                <a:ea typeface="Calibri"/>
              </a:rPr>
              <a:t>научимся находить слова с непроизносимой </a:t>
            </a:r>
            <a:r>
              <a:rPr lang="ru-RU" sz="2400" dirty="0" smtClean="0">
                <a:solidFill>
                  <a:srgbClr val="C00000"/>
                </a:solidFill>
                <a:latin typeface="+mj-lt"/>
                <a:ea typeface="Calibri"/>
              </a:rPr>
              <a:t>согласной;</a:t>
            </a:r>
            <a:r>
              <a:rPr lang="ru-RU" sz="2400" dirty="0">
                <a:solidFill>
                  <a:srgbClr val="C00000"/>
                </a:solidFill>
                <a:latin typeface="+mj-lt"/>
                <a:ea typeface="Calibri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+mj-lt"/>
                <a:ea typeface="Calibri"/>
              </a:rPr>
            </a:br>
            <a:r>
              <a:rPr lang="ru-RU" sz="2400" dirty="0">
                <a:solidFill>
                  <a:srgbClr val="C00000"/>
                </a:solidFill>
                <a:latin typeface="+mj-lt"/>
                <a:ea typeface="Calibri"/>
              </a:rPr>
              <a:t>2. подбирать проверочные </a:t>
            </a:r>
            <a:r>
              <a:rPr lang="ru-RU" sz="2400" dirty="0" smtClean="0">
                <a:solidFill>
                  <a:srgbClr val="C00000"/>
                </a:solidFill>
                <a:latin typeface="+mj-lt"/>
                <a:ea typeface="Calibri"/>
              </a:rPr>
              <a:t>слова</a:t>
            </a:r>
            <a:r>
              <a:rPr lang="ru-RU" sz="2400" dirty="0">
                <a:solidFill>
                  <a:srgbClr val="C00000"/>
                </a:solidFill>
                <a:latin typeface="+mj-lt"/>
                <a:ea typeface="Calibri"/>
              </a:rPr>
              <a:t>;</a:t>
            </a:r>
            <a:r>
              <a:rPr lang="ru-RU" sz="2400" dirty="0" smtClean="0">
                <a:solidFill>
                  <a:srgbClr val="C00000"/>
                </a:solidFill>
                <a:latin typeface="+mj-lt"/>
                <a:ea typeface="Calibri"/>
              </a:rPr>
              <a:t>  </a:t>
            </a:r>
            <a:r>
              <a:rPr lang="ru-RU" sz="2400" dirty="0">
                <a:solidFill>
                  <a:srgbClr val="C00000"/>
                </a:solidFill>
                <a:latin typeface="+mj-lt"/>
                <a:ea typeface="Calibri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+mj-lt"/>
                <a:ea typeface="Calibri"/>
              </a:rPr>
            </a:br>
            <a:r>
              <a:rPr lang="ru-RU" sz="2400" dirty="0">
                <a:solidFill>
                  <a:srgbClr val="C00000"/>
                </a:solidFill>
                <a:latin typeface="+mj-lt"/>
                <a:ea typeface="Calibri"/>
              </a:rPr>
              <a:t>3. развивать свою </a:t>
            </a:r>
            <a:r>
              <a:rPr lang="ru-RU" sz="2400" dirty="0" smtClean="0">
                <a:solidFill>
                  <a:srgbClr val="C00000"/>
                </a:solidFill>
                <a:latin typeface="+mj-lt"/>
                <a:ea typeface="Calibri"/>
              </a:rPr>
              <a:t>речь;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400" dirty="0">
                <a:solidFill>
                  <a:srgbClr val="C00000"/>
                </a:solidFill>
                <a:latin typeface="+mj-lt"/>
                <a:ea typeface="Calibri"/>
              </a:rPr>
              <a:t>4. грамотно и красиво  </a:t>
            </a:r>
            <a:r>
              <a:rPr lang="ru-RU" sz="2400" dirty="0" smtClean="0">
                <a:solidFill>
                  <a:srgbClr val="C00000"/>
                </a:solidFill>
                <a:latin typeface="+mj-lt"/>
                <a:ea typeface="Calibri"/>
              </a:rPr>
              <a:t>писать.</a:t>
            </a:r>
            <a:endParaRPr lang="ru-RU" sz="2400" dirty="0">
              <a:solidFill>
                <a:srgbClr val="C00000"/>
              </a:solidFill>
              <a:latin typeface="+mj-lt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55233"/>
            <a:ext cx="6516566" cy="4878023"/>
          </a:xfrm>
        </p:spPr>
      </p:pic>
    </p:spTree>
    <p:extLst>
      <p:ext uri="{BB962C8B-B14F-4D97-AF65-F5344CB8AC3E}">
        <p14:creationId xmlns:p14="http://schemas.microsoft.com/office/powerpoint/2010/main" val="35663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799288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4800" b="1" kern="0" dirty="0">
                <a:solidFill>
                  <a:srgbClr val="C00000"/>
                </a:solidFill>
                <a:latin typeface="Arial"/>
              </a:rPr>
              <a:t>Чтобы знать, как писать,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4800" b="1" kern="0" dirty="0">
                <a:solidFill>
                  <a:srgbClr val="C00000"/>
                </a:solidFill>
                <a:latin typeface="Arial"/>
              </a:rPr>
              <a:t>Надо слово изменять.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4800" b="1" kern="0" dirty="0">
                <a:solidFill>
                  <a:srgbClr val="C00000"/>
                </a:solidFill>
                <a:latin typeface="Arial"/>
              </a:rPr>
              <a:t>И за звуком непонятным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4800" b="1" kern="0" dirty="0">
                <a:solidFill>
                  <a:srgbClr val="C00000"/>
                </a:solidFill>
                <a:latin typeface="Arial"/>
              </a:rPr>
              <a:t>Быстро гласную искать.</a:t>
            </a:r>
          </a:p>
        </p:txBody>
      </p:sp>
    </p:spTree>
    <p:extLst>
      <p:ext uri="{BB962C8B-B14F-4D97-AF65-F5344CB8AC3E}">
        <p14:creationId xmlns:p14="http://schemas.microsoft.com/office/powerpoint/2010/main" val="1515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ch2000.ru/mir-dejatelnosti/konsultacii-k-urokam/4-5/4-5-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128792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94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368211"/>
              </p:ext>
            </p:extLst>
          </p:nvPr>
        </p:nvGraphicFramePr>
        <p:xfrm>
          <a:off x="683568" y="1340768"/>
          <a:ext cx="7920879" cy="5047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0293"/>
                <a:gridCol w="2640293"/>
                <a:gridCol w="2640293"/>
              </a:tblGrid>
              <a:tr h="520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прекрасный</a:t>
                      </a:r>
                      <a:endParaRPr lang="ru-RU" sz="32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уста</a:t>
                      </a:r>
                    </a:p>
                  </a:txBody>
                  <a:tcPr marL="68580" marR="68580" marT="0" marB="0"/>
                </a:tc>
              </a:tr>
              <a:tr h="520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чудесный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счастье</a:t>
                      </a:r>
                    </a:p>
                  </a:txBody>
                  <a:tcPr marL="68580" marR="68580" marT="0" marB="0"/>
                </a:tc>
              </a:tr>
              <a:tr h="520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опоздать</a:t>
                      </a:r>
                    </a:p>
                  </a:txBody>
                  <a:tcPr marL="68580" marR="68580" marT="0" marB="0"/>
                </a:tc>
              </a:tr>
              <a:tr h="520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устный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прекрасен</a:t>
                      </a:r>
                      <a:endParaRPr lang="ru-RU" sz="320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поздно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устная</a:t>
                      </a:r>
                    </a:p>
                  </a:txBody>
                  <a:tcPr marL="68580" marR="68580" marT="0" marB="0"/>
                </a:tc>
              </a:tr>
              <a:tr h="520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счастливая</a:t>
                      </a:r>
                    </a:p>
                  </a:txBody>
                  <a:tcPr marL="68580" marR="68580" marT="0" marB="0"/>
                </a:tc>
              </a:tr>
              <a:tr h="520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счастливый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часть</a:t>
                      </a:r>
                    </a:p>
                  </a:txBody>
                  <a:tcPr marL="68580" marR="68580" marT="0" marB="0"/>
                </a:tc>
              </a:tr>
              <a:tr h="520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честный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честь,</a:t>
                      </a:r>
                    </a:p>
                  </a:txBody>
                  <a:tcPr marL="68580" marR="68580" marT="0" marB="0"/>
                </a:tc>
              </a:tr>
              <a:tr h="520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чудесен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3347864" y="1628800"/>
            <a:ext cx="2520280" cy="172819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347864" y="2204864"/>
            <a:ext cx="2736304" cy="38164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347864" y="1628800"/>
            <a:ext cx="2736304" cy="172819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347864" y="2852936"/>
            <a:ext cx="2736304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463601" y="4437112"/>
            <a:ext cx="252028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347864" y="5517232"/>
            <a:ext cx="2520280" cy="720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5576" y="249289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праздник</a:t>
            </a:r>
            <a:endParaRPr lang="ru-RU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6505" y="4170477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лестница</a:t>
            </a:r>
            <a:endParaRPr lang="ru-RU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0207" y="572890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чувство</a:t>
            </a:r>
            <a:endParaRPr lang="ru-RU" sz="32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781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740B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740B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740B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740B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30A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9600" dirty="0">
                <a:latin typeface="+mj-lt"/>
              </a:rPr>
              <a:t>чу</a:t>
            </a:r>
            <a:r>
              <a:rPr lang="ru-RU" altLang="ru-RU" sz="9600" dirty="0">
                <a:solidFill>
                  <a:srgbClr val="C00000"/>
                </a:solidFill>
                <a:latin typeface="+mj-lt"/>
              </a:rPr>
              <a:t>в</a:t>
            </a:r>
            <a:r>
              <a:rPr lang="ru-RU" altLang="ru-RU" sz="9600" dirty="0">
                <a:latin typeface="+mj-lt"/>
              </a:rPr>
              <a:t>ство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9600" dirty="0">
                <a:latin typeface="+mj-lt"/>
              </a:rPr>
              <a:t>лес</a:t>
            </a:r>
            <a:r>
              <a:rPr lang="ru-RU" altLang="ru-RU" sz="9600" dirty="0">
                <a:solidFill>
                  <a:srgbClr val="C00000"/>
                </a:solidFill>
                <a:latin typeface="+mj-lt"/>
              </a:rPr>
              <a:t>т</a:t>
            </a:r>
            <a:r>
              <a:rPr lang="ru-RU" altLang="ru-RU" sz="9600" dirty="0">
                <a:latin typeface="+mj-lt"/>
              </a:rPr>
              <a:t>ница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9600" dirty="0">
                <a:latin typeface="+mj-lt"/>
              </a:rPr>
              <a:t>праз</a:t>
            </a:r>
            <a:r>
              <a:rPr lang="ru-RU" altLang="ru-RU" sz="9600" dirty="0">
                <a:solidFill>
                  <a:srgbClr val="C00000"/>
                </a:solidFill>
                <a:latin typeface="+mj-lt"/>
              </a:rPr>
              <a:t>д</a:t>
            </a:r>
            <a:r>
              <a:rPr lang="ru-RU" altLang="ru-RU" sz="9600" dirty="0">
                <a:latin typeface="+mj-lt"/>
              </a:rPr>
              <a:t>ник</a:t>
            </a:r>
            <a:endParaRPr lang="ru-RU" altLang="ru-RU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25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157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11</cp:revision>
  <dcterms:created xsi:type="dcterms:W3CDTF">2014-12-09T22:01:20Z</dcterms:created>
  <dcterms:modified xsi:type="dcterms:W3CDTF">2014-12-09T23:51:00Z</dcterms:modified>
</cp:coreProperties>
</file>