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94706" autoAdjust="0"/>
  </p:normalViewPr>
  <p:slideViewPr>
    <p:cSldViewPr>
      <p:cViewPr>
        <p:scale>
          <a:sx n="95" d="100"/>
          <a:sy n="95" d="100"/>
        </p:scale>
        <p:origin x="-1494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94E-9C9E-4139-BFA2-70D4DACCA40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5A662-726D-4C44-9426-052D819CB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5A662-726D-4C44-9426-052D819CB73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6958034" cy="192882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Родительское собрание.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ru-RU" sz="4800" b="1" i="1" dirty="0" smtClean="0">
                <a:solidFill>
                  <a:schemeClr val="tx1"/>
                </a:solidFill>
              </a:rPr>
              <a:t>Роль семьи и школы в формировании интереса к учению. Переход в 5 класс.»</a:t>
            </a:r>
            <a:endParaRPr lang="ru-RU" sz="48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571480"/>
            <a:ext cx="2071702" cy="1714512"/>
          </a:xfrm>
          <a:prstGeom prst="rect">
            <a:avLst/>
          </a:prstGeom>
          <a:noFill/>
        </p:spPr>
      </p:pic>
      <p:pic>
        <p:nvPicPr>
          <p:cNvPr id="1027" name="Picture 3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642918"/>
            <a:ext cx="1857356" cy="1452566"/>
          </a:xfrm>
          <a:prstGeom prst="rect">
            <a:avLst/>
          </a:prstGeom>
          <a:noFill/>
        </p:spPr>
      </p:pic>
      <p:pic>
        <p:nvPicPr>
          <p:cNvPr id="1028" name="Picture 4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4714884"/>
            <a:ext cx="1600204" cy="1666880"/>
          </a:xfrm>
          <a:prstGeom prst="rect">
            <a:avLst/>
          </a:prstGeom>
          <a:noFill/>
        </p:spPr>
      </p:pic>
      <p:pic>
        <p:nvPicPr>
          <p:cNvPr id="1029" name="Picture 5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500570"/>
            <a:ext cx="1643074" cy="1738318"/>
          </a:xfrm>
          <a:prstGeom prst="rect">
            <a:avLst/>
          </a:prstGeom>
          <a:noFill/>
        </p:spPr>
      </p:pic>
      <p:pic>
        <p:nvPicPr>
          <p:cNvPr id="1030" name="Picture 6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714620"/>
            <a:ext cx="1314452" cy="1095376"/>
          </a:xfrm>
          <a:prstGeom prst="rect">
            <a:avLst/>
          </a:prstGeom>
          <a:noFill/>
        </p:spPr>
      </p:pic>
      <p:pic>
        <p:nvPicPr>
          <p:cNvPr id="1031" name="Picture 7" descr="C:\Users\0000\Desktop\прочее\Анимашки\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2857496"/>
            <a:ext cx="1928826" cy="1785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7200" b="1" i="1" dirty="0" smtClean="0">
                <a:solidFill>
                  <a:schemeClr val="bg2">
                    <a:lumMod val="50000"/>
                  </a:schemeClr>
                </a:solidFill>
              </a:rPr>
              <a:t>Интерес</a:t>
            </a:r>
            <a:r>
              <a:rPr lang="ru-RU" sz="8000" b="1" i="1" dirty="0" smtClean="0"/>
              <a:t> </a:t>
            </a:r>
            <a:r>
              <a:rPr lang="ru-RU" sz="4800" dirty="0" smtClean="0"/>
              <a:t>– </a:t>
            </a:r>
            <a:r>
              <a:rPr lang="ru-RU" sz="5400" dirty="0" smtClean="0"/>
              <a:t>это мотор жизнедеятельности.</a:t>
            </a:r>
            <a:endParaRPr lang="ru-RU" sz="5400" dirty="0"/>
          </a:p>
        </p:txBody>
      </p:sp>
      <p:pic>
        <p:nvPicPr>
          <p:cNvPr id="3074" name="Picture 2" descr="C:\Users\0000\Desktop\прочее\Анимашки\14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143380"/>
            <a:ext cx="250033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  </a:t>
            </a:r>
            <a:r>
              <a:rPr lang="ru-RU" sz="4800" b="1" i="1" dirty="0" smtClean="0">
                <a:solidFill>
                  <a:schemeClr val="bg2">
                    <a:lumMod val="50000"/>
                  </a:schemeClr>
                </a:solidFill>
              </a:rPr>
              <a:t>Процесс образования </a:t>
            </a:r>
            <a:r>
              <a:rPr lang="ru-RU" sz="4800" dirty="0" smtClean="0"/>
              <a:t>– самое трудное дело в жизни человека. А в трудном деле нельзя оставлять ребёнка                 одного.</a:t>
            </a:r>
            <a:endParaRPr lang="ru-RU" sz="4800" dirty="0"/>
          </a:p>
        </p:txBody>
      </p:sp>
      <p:pic>
        <p:nvPicPr>
          <p:cNvPr id="2050" name="Picture 2" descr="C:\Users\0000\Desktop\настя\Новая папка\Pages\Pictures\Животные\Anim 3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000504"/>
            <a:ext cx="2571768" cy="2500330"/>
          </a:xfrm>
          <a:prstGeom prst="rect">
            <a:avLst/>
          </a:prstGeom>
          <a:noFill/>
        </p:spPr>
      </p:pic>
      <p:pic>
        <p:nvPicPr>
          <p:cNvPr id="2051" name="Picture 3" descr="C:\Users\0000\Desktop\настя\Новая папка\Pages\Pictures\Праздник\04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00504"/>
            <a:ext cx="2714644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sz="4000" b="1" i="1" dirty="0" smtClean="0">
                <a:solidFill>
                  <a:srgbClr val="0070C0"/>
                </a:solidFill>
              </a:rPr>
              <a:t>Самое прекрасное зрелище в мире – это ребёнок, уверенно идущий по дороге жизни, после того как ты показал ему путь. 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3600" i="1" dirty="0" smtClean="0">
                <a:solidFill>
                  <a:srgbClr val="0070C0"/>
                </a:solidFill>
              </a:rPr>
              <a:t>Конфуций.</a:t>
            </a:r>
          </a:p>
          <a:p>
            <a:pPr>
              <a:buNone/>
            </a:pPr>
            <a:endParaRPr lang="ru-RU" sz="3600" i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0000\Desktop\прочее\Анимашки\1И-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857628"/>
            <a:ext cx="214314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401080" cy="438912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dirty="0" smtClean="0"/>
              <a:t>Спасибо за </a:t>
            </a:r>
            <a:r>
              <a:rPr lang="ru-RU" sz="9600" dirty="0" smtClean="0"/>
              <a:t>внимание</a:t>
            </a:r>
            <a:r>
              <a:rPr lang="ru-RU" sz="9600" dirty="0" smtClean="0"/>
              <a:t>!!!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Дайте ребёнку радость умственного труда, радость успеха в учении.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0000\Desktop\прочее\Анимашки\И-1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2214554"/>
            <a:ext cx="3643338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Проблемы преемственности при переходе из начальной школы в среднюю.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Со стороны учащихся: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Неспособность учеников справиться с возросшим по сравнению с начальной школой объёмом домашнего задания.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Неспособность адаптироваться к различным требованиям учителей – предметников.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Недостаток самостоятельной работы учащихся начальной школы.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Со стороны учителей – предметников: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Неполнота данных о выпускниках начальной школы;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Неподготовленность учителей к работе с детьми младшего школьного возраста;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Рассогласование в содержании учебных предметов начальной и средней школы;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Рассогласование в нормах выставления оценок с начальной школой;</a:t>
            </a:r>
          </a:p>
          <a:p>
            <a:pPr algn="just">
              <a:buFontTx/>
              <a:buChar char="-"/>
            </a:pPr>
            <a:r>
              <a:rPr lang="ru-RU" sz="1800" dirty="0" smtClean="0"/>
              <a:t>Рассогласование в сложности содержания образовательных программ.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bg2">
                    <a:lumMod val="50000"/>
                  </a:schemeClr>
                </a:solidFill>
              </a:rPr>
              <a:t>Интеллект</a:t>
            </a:r>
            <a:r>
              <a:rPr lang="ru-RU" sz="4400" dirty="0" smtClean="0"/>
              <a:t> </a:t>
            </a:r>
            <a:r>
              <a:rPr lang="ru-RU" dirty="0" smtClean="0"/>
              <a:t>– </a:t>
            </a:r>
            <a:r>
              <a:rPr lang="ru-RU" sz="4000" dirty="0" smtClean="0"/>
              <a:t>визитная карточка ума.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4400" b="1" i="1" dirty="0" smtClean="0">
                <a:solidFill>
                  <a:schemeClr val="bg2">
                    <a:lumMod val="50000"/>
                  </a:schemeClr>
                </a:solidFill>
              </a:rPr>
              <a:t>Ум</a:t>
            </a:r>
            <a:r>
              <a:rPr lang="ru-RU" b="1" i="1" dirty="0" smtClean="0"/>
              <a:t> </a:t>
            </a:r>
            <a:r>
              <a:rPr lang="ru-RU" dirty="0" smtClean="0"/>
              <a:t>– </a:t>
            </a:r>
            <a:r>
              <a:rPr lang="ru-RU" sz="4000" dirty="0" smtClean="0"/>
              <a:t>это подарок предков ко дню рождения.</a:t>
            </a:r>
            <a:endParaRPr lang="ru-RU" sz="4000" dirty="0"/>
          </a:p>
        </p:txBody>
      </p:sp>
      <p:pic>
        <p:nvPicPr>
          <p:cNvPr id="1026" name="Picture 2" descr="C:\Users\0000\Desktop\прочее\Анимашки\45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929066"/>
            <a:ext cx="2928926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000" i="1" dirty="0" smtClean="0">
                <a:solidFill>
                  <a:srgbClr val="0070C0"/>
                </a:solidFill>
              </a:rPr>
              <a:t>Ребёнок от природы не имеет душевной лености, он любит самостоятельную деятельность, хочет всё делать сам. Надо научить детей трудиться, научить думать, наблюдать, понимать.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К.Д. Ушинский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Мотив учения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i="1" dirty="0" smtClean="0"/>
              <a:t>     </a:t>
            </a:r>
            <a:r>
              <a:rPr lang="ru-RU" sz="3600" b="1" i="1" dirty="0" smtClean="0"/>
              <a:t>Стремление к                Избегание </a:t>
            </a:r>
          </a:p>
          <a:p>
            <a:pPr algn="just">
              <a:buNone/>
            </a:pPr>
            <a:r>
              <a:rPr lang="ru-RU" sz="3600" b="1" i="1" dirty="0" smtClean="0"/>
              <a:t>      успеху                               неуспеха.   </a:t>
            </a:r>
          </a:p>
          <a:p>
            <a:pPr algn="just">
              <a:buNone/>
            </a:pPr>
            <a:r>
              <a:rPr lang="ru-RU" sz="1600" dirty="0" smtClean="0"/>
              <a:t>                                                                                                            - Недостаток способностей;</a:t>
            </a:r>
          </a:p>
          <a:p>
            <a:pPr algn="just">
              <a:buNone/>
            </a:pPr>
            <a:r>
              <a:rPr lang="ru-RU" sz="1600" dirty="0" smtClean="0"/>
              <a:t>                                                                                                            - Недостаточность усилий;</a:t>
            </a:r>
          </a:p>
          <a:p>
            <a:pPr algn="just">
              <a:buNone/>
            </a:pPr>
            <a:r>
              <a:rPr lang="ru-RU" sz="1600" dirty="0" smtClean="0"/>
              <a:t>                                                                                                            - Трудность задания;</a:t>
            </a:r>
          </a:p>
          <a:p>
            <a:pPr algn="just">
              <a:buNone/>
            </a:pPr>
            <a:r>
              <a:rPr lang="ru-RU" sz="1600" dirty="0" smtClean="0"/>
              <a:t>                                                                                                            - Отсутствие везения.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214942" y="1571612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786050" y="1571612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70C0"/>
                </a:solidFill>
              </a:rPr>
              <a:t>Памятка для родителей.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Установите точный диагноз.</a:t>
            </a:r>
          </a:p>
          <a:p>
            <a:pPr algn="just"/>
            <a:r>
              <a:rPr lang="ru-RU" dirty="0" smtClean="0"/>
              <a:t>Начинайте с самого малого.</a:t>
            </a:r>
          </a:p>
          <a:p>
            <a:pPr algn="just"/>
            <a:r>
              <a:rPr lang="ru-RU" dirty="0" smtClean="0"/>
              <a:t>Следите за собой, за своей интонацией в процессе занятий с ребёнком. Избегайте нервозной настойчивости и неоправданных конфликтов.</a:t>
            </a:r>
          </a:p>
          <a:p>
            <a:pPr algn="just"/>
            <a:r>
              <a:rPr lang="ru-RU" dirty="0" smtClean="0"/>
              <a:t>Старайтесь развивать у ребёнка чувство собственного достоинства.</a:t>
            </a:r>
            <a:endParaRPr lang="ru-RU" dirty="0"/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Законы, нормы и правила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школьной жизни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1484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Школа не может быть хорошей, если все её обитатели не любят её.</a:t>
            </a:r>
          </a:p>
          <a:p>
            <a:pPr algn="just"/>
            <a:r>
              <a:rPr lang="ru-RU" sz="2800" dirty="0" smtClean="0"/>
              <a:t>В школу нельзя приходить с «кислым» лицом.</a:t>
            </a:r>
          </a:p>
          <a:p>
            <a:pPr algn="just"/>
            <a:r>
              <a:rPr lang="ru-RU" sz="2800" dirty="0" smtClean="0"/>
              <a:t>Умей ставить цели, умей преодолевать лень, вялость и бессилие.</a:t>
            </a:r>
          </a:p>
          <a:p>
            <a:pPr algn="just"/>
            <a:r>
              <a:rPr lang="ru-RU" sz="2800" dirty="0" smtClean="0"/>
              <a:t>Будь любознательным.</a:t>
            </a:r>
          </a:p>
          <a:p>
            <a:pPr algn="just"/>
            <a:r>
              <a:rPr lang="ru-RU" sz="2800" dirty="0" smtClean="0"/>
              <a:t>Старайся развивать в себе те умения, без которых трудно жить в 21 веке.</a:t>
            </a:r>
          </a:p>
          <a:p>
            <a:pPr algn="just">
              <a:buFontTx/>
              <a:buChar char="-"/>
            </a:pPr>
            <a:endParaRPr lang="ru-RU" sz="1800" dirty="0"/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</a:rPr>
              <a:t>Памятка для родителей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sz="1800" dirty="0" smtClean="0"/>
              <a:t>1</a:t>
            </a:r>
            <a:r>
              <a:rPr lang="ru-RU" sz="2000" dirty="0" smtClean="0"/>
              <a:t>. Соблюдение режима дня.</a:t>
            </a:r>
          </a:p>
          <a:p>
            <a:pPr marL="514350" indent="-514350" algn="just">
              <a:buNone/>
            </a:pPr>
            <a:r>
              <a:rPr lang="ru-RU" sz="2000" dirty="0" smtClean="0"/>
              <a:t>2. Полноценное питание.</a:t>
            </a:r>
          </a:p>
          <a:p>
            <a:pPr marL="514350" indent="-514350" algn="just">
              <a:buNone/>
            </a:pPr>
            <a:r>
              <a:rPr lang="ru-RU" sz="2000" dirty="0" smtClean="0"/>
              <a:t>3. Активный образ жизни.</a:t>
            </a:r>
          </a:p>
          <a:p>
            <a:pPr marL="514350" indent="-514350" algn="just">
              <a:buNone/>
            </a:pPr>
            <a:r>
              <a:rPr lang="ru-RU" sz="1800" dirty="0" smtClean="0"/>
              <a:t>          </a:t>
            </a:r>
            <a:r>
              <a:rPr lang="ru-RU" sz="1800" i="1" dirty="0" smtClean="0">
                <a:solidFill>
                  <a:srgbClr val="0070C0"/>
                </a:solidFill>
              </a:rPr>
              <a:t>Здоровье! Ничего нет в жизни дороже!</a:t>
            </a:r>
          </a:p>
          <a:p>
            <a:pPr marL="514350" indent="-514350" algn="just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          Будьте к здоровью внимательней, строже.</a:t>
            </a:r>
          </a:p>
          <a:p>
            <a:pPr marL="514350" indent="-514350" algn="just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          Всё важно – и бег, и ходьба, и движение –</a:t>
            </a:r>
          </a:p>
          <a:p>
            <a:pPr marL="514350" indent="-514350" algn="just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          В этом здоровье и счастливое жизни течение.</a:t>
            </a:r>
          </a:p>
          <a:p>
            <a:pPr marL="514350" indent="-514350" algn="just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          Закаливание, физкультура – это вам не пустяк,</a:t>
            </a:r>
          </a:p>
          <a:p>
            <a:pPr marL="514350" indent="-514350" algn="just">
              <a:buNone/>
            </a:pPr>
            <a:r>
              <a:rPr lang="ru-RU" sz="1800" i="1" dirty="0" smtClean="0">
                <a:solidFill>
                  <a:srgbClr val="0070C0"/>
                </a:solidFill>
              </a:rPr>
              <a:t>          Пусть ребёнок ваш знает, что это именно так. </a:t>
            </a:r>
          </a:p>
          <a:p>
            <a:pPr marL="514350" indent="-514350" algn="just">
              <a:buNone/>
            </a:pPr>
            <a:r>
              <a:rPr lang="ru-RU" sz="2000" dirty="0" smtClean="0"/>
              <a:t>4. Компьютер – не забава!</a:t>
            </a:r>
          </a:p>
          <a:p>
            <a:pPr marL="514350" indent="-514350" algn="just">
              <a:buNone/>
            </a:pPr>
            <a:r>
              <a:rPr lang="ru-RU" sz="2000" dirty="0" smtClean="0"/>
              <a:t>5. Надо читать!</a:t>
            </a:r>
          </a:p>
          <a:p>
            <a:pPr marL="514350" indent="-514350" algn="just">
              <a:buNone/>
            </a:pPr>
            <a:r>
              <a:rPr lang="ru-RU" sz="2000" dirty="0" smtClean="0"/>
              <a:t>6. Приобщать ребёнка к самостоятельной деятельности.</a:t>
            </a:r>
          </a:p>
          <a:p>
            <a:pPr marL="514350" indent="-514350" algn="just">
              <a:buNone/>
            </a:pPr>
            <a:r>
              <a:rPr lang="ru-RU" sz="2000" dirty="0" smtClean="0"/>
              <a:t>7. Учить ребёнка – учиться, а не заставлять.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1800" dirty="0"/>
          </a:p>
        </p:txBody>
      </p:sp>
    </p:spTree>
  </p:cSld>
  <p:clrMapOvr>
    <a:masterClrMapping/>
  </p:clrMapOvr>
  <p:transition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489</Words>
  <Application>Microsoft Office PowerPoint</Application>
  <PresentationFormat>Экран (4:3)</PresentationFormat>
  <Paragraphs>74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Родительское собрание.</vt:lpstr>
      <vt:lpstr>     </vt:lpstr>
      <vt:lpstr>Проблемы преемственности при переходе из начальной школы в среднюю.</vt:lpstr>
      <vt:lpstr>Слайд 4</vt:lpstr>
      <vt:lpstr>Слайд 5</vt:lpstr>
      <vt:lpstr>Слайд 6</vt:lpstr>
      <vt:lpstr>Памятка для родителей.</vt:lpstr>
      <vt:lpstr>Законы, нормы и правила школьной жизни.</vt:lpstr>
      <vt:lpstr>Памятка для родителей.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собрание.</dc:title>
  <dc:creator>0000</dc:creator>
  <cp:lastModifiedBy>0000</cp:lastModifiedBy>
  <cp:revision>50</cp:revision>
  <dcterms:created xsi:type="dcterms:W3CDTF">2010-01-24T10:22:45Z</dcterms:created>
  <dcterms:modified xsi:type="dcterms:W3CDTF">2014-11-26T11:49:35Z</dcterms:modified>
</cp:coreProperties>
</file>