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9" r:id="rId3"/>
    <p:sldId id="260" r:id="rId4"/>
    <p:sldId id="261" r:id="rId5"/>
    <p:sldId id="262" r:id="rId6"/>
    <p:sldId id="266" r:id="rId7"/>
    <p:sldId id="263" r:id="rId8"/>
    <p:sldId id="264" r:id="rId9"/>
    <p:sldId id="265" r:id="rId10"/>
    <p:sldId id="257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6D277-32C5-4E86-A2AF-319BEAA01635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C46B2-9303-47DC-8301-69EFC7879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C46B2-9303-47DC-8301-69EFC787947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19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C48EE0-8C8B-41D3-8AFC-42203BBDB115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29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BBC44A-3910-475F-BA31-CEDF67690573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C46B2-9303-47DC-8301-69EFC787947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C46B2-9303-47DC-8301-69EFC787947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C46B2-9303-47DC-8301-69EFC787947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C46B2-9303-47DC-8301-69EFC787947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C46B2-9303-47DC-8301-69EFC787947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C46B2-9303-47DC-8301-69EFC787947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C46B2-9303-47DC-8301-69EFC787947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C46B2-9303-47DC-8301-69EFC787947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prikol.i.ua/view/369025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008112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Родительское собрание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916832"/>
            <a:ext cx="7772400" cy="2894479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</a:rPr>
              <a:t>Школьные </a:t>
            </a:r>
          </a:p>
          <a:p>
            <a:pPr algn="ctr"/>
            <a:r>
              <a:rPr lang="ru-RU" sz="7200" b="1" dirty="0" smtClean="0">
                <a:solidFill>
                  <a:srgbClr val="C00000"/>
                </a:solidFill>
                <a:latin typeface="+mj-lt"/>
              </a:rPr>
              <a:t>Трудности</a:t>
            </a:r>
          </a:p>
          <a:p>
            <a:pPr algn="ctr"/>
            <a:endParaRPr lang="ru-RU" sz="7200" b="1" dirty="0" smtClean="0">
              <a:solidFill>
                <a:srgbClr val="C00000"/>
              </a:solidFill>
              <a:latin typeface="+mj-lt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+mj-lt"/>
              </a:rPr>
              <a:t>Выполнила: Самойлова С.В.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+mj-lt"/>
              </a:rPr>
              <a:t>Учитель начальных классов</a:t>
            </a:r>
            <a:endParaRPr lang="ru-RU" sz="20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+mj-lt"/>
              </a:rPr>
              <a:t>МКОУ  Андреевская СОШ</a:t>
            </a:r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2_BG_4_Medi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Rectangle 5"/>
          <p:cNvSpPr>
            <a:spLocks noChangeArrowheads="1"/>
          </p:cNvSpPr>
          <p:nvPr/>
        </p:nvSpPr>
        <p:spPr bwMode="auto">
          <a:xfrm>
            <a:off x="762000" y="1346200"/>
            <a:ext cx="54864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i="1">
                <a:latin typeface="Times New Roman" pitchFamily="18" charset="0"/>
              </a:rPr>
              <a:t>Роза — прекрасный, благородный цветок. Недаром она считается царицей в цветочном мире. Бывает разной и по цвету, и по</a:t>
            </a:r>
            <a:r>
              <a:rPr lang="ru-RU" sz="2400">
                <a:latin typeface="Times New Roman" pitchFamily="18" charset="0"/>
              </a:rPr>
              <a:t> </a:t>
            </a:r>
            <a:r>
              <a:rPr lang="ru-RU" sz="2400" i="1">
                <a:latin typeface="Times New Roman" pitchFamily="18" charset="0"/>
              </a:rPr>
              <a:t>размерам, но всегда имеет шипы.</a:t>
            </a:r>
            <a:r>
              <a:rPr lang="ru-RU" sz="2400">
                <a:latin typeface="Times New Roman" pitchFamily="18" charset="0"/>
              </a:rPr>
              <a:t> </a:t>
            </a:r>
            <a:r>
              <a:rPr lang="ru-RU" sz="2400" i="1">
                <a:latin typeface="Times New Roman" pitchFamily="18" charset="0"/>
              </a:rPr>
              <a:t>Требует к себе бережного отношения. Ее легко можно сломать, засушить.</a:t>
            </a:r>
            <a:r>
              <a:rPr lang="ru-RU" sz="2400">
                <a:latin typeface="Times New Roman" pitchFamily="18" charset="0"/>
              </a:rPr>
              <a:t> </a:t>
            </a:r>
            <a:r>
              <a:rPr lang="ru-RU" sz="2400" i="1">
                <a:latin typeface="Times New Roman" pitchFamily="18" charset="0"/>
              </a:rPr>
              <a:t>Чтобы роза расцвела и радовала глаз, она должна вырасти из здорового семени, ей нужны крепкие корни, благородная почва, ее нужно любить, за ней нужно ухаживать.</a:t>
            </a:r>
            <a:r>
              <a:rPr lang="ru-RU" sz="2400">
                <a:latin typeface="Times New Roman" pitchFamily="18" charset="0"/>
              </a:rPr>
              <a:t> </a:t>
            </a:r>
          </a:p>
        </p:txBody>
      </p:sp>
      <p:pic>
        <p:nvPicPr>
          <p:cNvPr id="38916" name="Picture 7" descr="Роз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267200"/>
            <a:ext cx="22098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2_BG_4_Medi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219200" y="2590800"/>
            <a:ext cx="7467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/>
            <a:r>
              <a:rPr lang="ru-RU" sz="2400">
                <a:latin typeface="Times New Roman" pitchFamily="18" charset="0"/>
              </a:rPr>
              <a:t>	Любой ребенок прекрасен, как прекрасна любая роза. Ребенок имеет свои недостатки, так же как роза имеет шипы.</a:t>
            </a:r>
          </a:p>
          <a:p>
            <a:pPr indent="228600"/>
            <a:r>
              <a:rPr lang="ru-RU" sz="2400">
                <a:latin typeface="Times New Roman" pitchFamily="18" charset="0"/>
              </a:rPr>
              <a:t>«Корнями» ребенка являются: генофонд, состояние здоровья, задатки, характер, семья, социум.</a:t>
            </a:r>
          </a:p>
          <a:p>
            <a:pPr indent="228600"/>
            <a:r>
              <a:rPr lang="ru-RU" sz="2400">
                <a:latin typeface="Times New Roman" pitchFamily="18" charset="0"/>
              </a:rPr>
              <a:t>Как розу можно легко сломать, засушить, так и в ребенке легко можно убить личность: словом, игнорированием, чрезмерной заботой, неправильным отношением к нему.</a:t>
            </a:r>
          </a:p>
        </p:txBody>
      </p:sp>
      <p:pic>
        <p:nvPicPr>
          <p:cNvPr id="39940" name="Picture 5" descr="Милашки - дети, котенок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381000"/>
            <a:ext cx="2590800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C00000"/>
                </a:solidFill>
                <a:latin typeface="+mj-lt"/>
              </a:rPr>
              <a:t>Как редко ребёнок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C00000"/>
                </a:solidFill>
                <a:latin typeface="+mj-lt"/>
              </a:rPr>
              <a:t>бывает таким,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C00000"/>
                </a:solidFill>
                <a:latin typeface="+mj-lt"/>
              </a:rPr>
              <a:t>как нам хочется…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                                              </a:t>
            </a:r>
            <a:r>
              <a:rPr lang="ru-RU" b="1" dirty="0" err="1" smtClean="0">
                <a:solidFill>
                  <a:srgbClr val="002060"/>
                </a:solidFill>
              </a:rPr>
              <a:t>Януш</a:t>
            </a:r>
            <a:r>
              <a:rPr lang="ru-RU" b="1" dirty="0" smtClean="0">
                <a:solidFill>
                  <a:srgbClr val="002060"/>
                </a:solidFill>
              </a:rPr>
              <a:t> Корчак.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sz="3200" b="1" dirty="0" smtClean="0">
                <a:solidFill>
                  <a:srgbClr val="C00000"/>
                </a:solidFill>
              </a:rPr>
              <a:t>Те, кто не могут хорошо учиться, 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    но очень хотят.</a:t>
            </a:r>
          </a:p>
          <a:p>
            <a:pPr>
              <a:buNone/>
            </a:pPr>
            <a:r>
              <a:rPr lang="ru-RU" dirty="0" smtClean="0"/>
              <a:t>2</a:t>
            </a:r>
            <a:r>
              <a:rPr lang="ru-RU" sz="3200" dirty="0" smtClean="0"/>
              <a:t>. </a:t>
            </a:r>
            <a:r>
              <a:rPr lang="ru-RU" sz="3200" b="1" dirty="0" smtClean="0">
                <a:solidFill>
                  <a:srgbClr val="C00000"/>
                </a:solidFill>
              </a:rPr>
              <a:t>Те, кто не могут, и не хотят.</a:t>
            </a:r>
          </a:p>
          <a:p>
            <a:pPr>
              <a:buNone/>
            </a:pPr>
            <a:r>
              <a:rPr lang="ru-RU" b="1" dirty="0" smtClean="0"/>
              <a:t>3   </a:t>
            </a:r>
            <a:r>
              <a:rPr lang="ru-RU" sz="3200" b="1" dirty="0" smtClean="0">
                <a:solidFill>
                  <a:srgbClr val="C00000"/>
                </a:solidFill>
              </a:rPr>
              <a:t>Те, кто </a:t>
            </a: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могли бы хорошо </a:t>
            </a:r>
            <a:r>
              <a:rPr lang="ru-RU" sz="3200" b="1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учиться,          </a:t>
            </a:r>
            <a:r>
              <a:rPr lang="ru-RU" sz="3200" b="1" dirty="0" smtClean="0">
                <a:solidFill>
                  <a:srgbClr val="C00000"/>
                </a:solidFill>
              </a:rPr>
              <a:t>но не очень хотят.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Три категории неуспевающих учеников: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40324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8800" b="1" dirty="0" smtClean="0">
                <a:solidFill>
                  <a:srgbClr val="002060"/>
                </a:solidFill>
              </a:rPr>
              <a:t>Почему же</a:t>
            </a:r>
          </a:p>
          <a:p>
            <a:pPr algn="ctr">
              <a:buNone/>
            </a:pPr>
            <a:r>
              <a:rPr lang="ru-RU" sz="8800" b="1" dirty="0" smtClean="0">
                <a:solidFill>
                  <a:srgbClr val="002060"/>
                </a:solidFill>
              </a:rPr>
              <a:t>учиться </a:t>
            </a:r>
          </a:p>
          <a:p>
            <a:pPr algn="ctr">
              <a:buNone/>
            </a:pPr>
            <a:r>
              <a:rPr lang="ru-RU" sz="8800" b="1" dirty="0" smtClean="0">
                <a:solidFill>
                  <a:srgbClr val="C00000"/>
                </a:solidFill>
              </a:rPr>
              <a:t>трудно?</a:t>
            </a:r>
            <a:endParaRPr lang="ru-RU" sz="8800" b="1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/>
          </a:bodyPr>
          <a:lstStyle/>
          <a:p>
            <a:pPr marL="566928" indent="-45720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</a:rPr>
              <a:t>Особенности раннего развития ребёнка и состояние его здоровья.</a:t>
            </a:r>
          </a:p>
          <a:p>
            <a:pPr marL="566928" indent="-457200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</a:rPr>
              <a:t>Незрелость психических функций.</a:t>
            </a:r>
          </a:p>
          <a:p>
            <a:pPr marL="566928" indent="-45720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</a:rPr>
              <a:t>Быстрая истощаемость нервной системы.</a:t>
            </a:r>
          </a:p>
          <a:p>
            <a:pPr marL="566928" indent="-457200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</a:rPr>
              <a:t>Нет основных навыков работы.</a:t>
            </a:r>
          </a:p>
          <a:p>
            <a:pPr marL="566928" indent="-45720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</a:rPr>
              <a:t>Речевые нарушения.</a:t>
            </a:r>
          </a:p>
          <a:p>
            <a:pPr marL="566928" indent="-457200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</a:rPr>
              <a:t>Специфические расстройства:</a:t>
            </a:r>
          </a:p>
          <a:p>
            <a:pPr marL="566928" indent="-45720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    </a:t>
            </a:r>
            <a:r>
              <a:rPr lang="ru-RU" sz="2800" b="1" dirty="0" err="1" smtClean="0">
                <a:solidFill>
                  <a:srgbClr val="002060"/>
                </a:solidFill>
              </a:rPr>
              <a:t>дислексия</a:t>
            </a:r>
            <a:r>
              <a:rPr lang="ru-RU" sz="2800" b="1" dirty="0" smtClean="0">
                <a:solidFill>
                  <a:srgbClr val="002060"/>
                </a:solidFill>
              </a:rPr>
              <a:t>, </a:t>
            </a:r>
            <a:r>
              <a:rPr lang="ru-RU" sz="2800" b="1" dirty="0" err="1" smtClean="0">
                <a:solidFill>
                  <a:srgbClr val="002060"/>
                </a:solidFill>
              </a:rPr>
              <a:t>дискалькулия</a:t>
            </a:r>
            <a:r>
              <a:rPr lang="ru-RU" sz="2800" b="1" dirty="0" smtClean="0">
                <a:solidFill>
                  <a:srgbClr val="002060"/>
                </a:solidFill>
              </a:rPr>
              <a:t>, </a:t>
            </a:r>
            <a:r>
              <a:rPr lang="ru-RU" sz="2800" b="1" dirty="0" err="1" smtClean="0">
                <a:solidFill>
                  <a:srgbClr val="002060"/>
                </a:solidFill>
              </a:rPr>
              <a:t>дисграфия</a:t>
            </a:r>
            <a:r>
              <a:rPr lang="ru-RU" sz="2800" b="1" dirty="0" smtClean="0"/>
              <a:t>.</a:t>
            </a:r>
          </a:p>
          <a:p>
            <a:pPr marL="566928" indent="-457200">
              <a:buNone/>
            </a:pPr>
            <a:r>
              <a:rPr lang="ru-RU" sz="2800" b="1" dirty="0" smtClean="0">
                <a:solidFill>
                  <a:srgbClr val="00B0F0"/>
                </a:solidFill>
              </a:rPr>
              <a:t>7. </a:t>
            </a:r>
            <a:r>
              <a:rPr lang="ru-RU" sz="2800" b="1" dirty="0" smtClean="0">
                <a:solidFill>
                  <a:srgbClr val="C00000"/>
                </a:solidFill>
              </a:rPr>
              <a:t>Нарушение слуха, зрения. </a:t>
            </a:r>
          </a:p>
          <a:p>
            <a:pPr marL="566928" indent="-457200">
              <a:buFontTx/>
              <a:buChar char="-"/>
            </a:pPr>
            <a:endParaRPr lang="ru-RU" sz="2800" b="1" dirty="0" smtClean="0"/>
          </a:p>
          <a:p>
            <a:pPr marL="566928" indent="-457200">
              <a:buAutoNum type="arabicPeriod"/>
            </a:pPr>
            <a:endParaRPr lang="ru-RU" sz="2000" dirty="0" smtClean="0"/>
          </a:p>
          <a:p>
            <a:pPr marL="566928" indent="-457200">
              <a:buAutoNum type="arabicPeriod"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Причины школьных трудностей: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Неужели до сих пор никто не           создал вечный двигатель?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Если вам нужны его секреты, изучите моего ребёнка</a:t>
            </a:r>
          </a:p>
          <a:p>
            <a:pPr>
              <a:buNone/>
            </a:pPr>
            <a:r>
              <a:rPr lang="ru-RU" sz="3600" b="1" dirty="0" smtClean="0"/>
              <a:t>                          </a:t>
            </a:r>
            <a:r>
              <a:rPr lang="ru-RU" sz="2000" b="1" dirty="0" smtClean="0">
                <a:solidFill>
                  <a:srgbClr val="002060"/>
                </a:solidFill>
              </a:rPr>
              <a:t>Мама  шестилетнего ребёнка.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7030A0"/>
                </a:solidFill>
              </a:rPr>
              <a:t>Гиперактивный</a:t>
            </a:r>
            <a:r>
              <a:rPr lang="ru-RU" dirty="0" smtClean="0">
                <a:solidFill>
                  <a:srgbClr val="7030A0"/>
                </a:solidFill>
              </a:rPr>
              <a:t> ребёнок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43204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b="1" i="1" dirty="0" smtClean="0">
                <a:solidFill>
                  <a:srgbClr val="002060"/>
                </a:solidFill>
              </a:rPr>
              <a:t>Семейные </a:t>
            </a:r>
          </a:p>
          <a:p>
            <a:pPr algn="ctr">
              <a:buNone/>
            </a:pPr>
            <a:r>
              <a:rPr lang="ru-RU" sz="9600" b="1" i="1" dirty="0" smtClean="0">
                <a:solidFill>
                  <a:srgbClr val="002060"/>
                </a:solidFill>
              </a:rPr>
              <a:t>проблемы</a:t>
            </a:r>
            <a:endParaRPr lang="ru-RU" sz="9600" b="1" i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42484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b="1" i="1" dirty="0" smtClean="0">
                <a:solidFill>
                  <a:srgbClr val="7030A0"/>
                </a:solidFill>
              </a:rPr>
              <a:t>Играющие </a:t>
            </a:r>
          </a:p>
          <a:p>
            <a:pPr algn="ctr">
              <a:buNone/>
            </a:pPr>
            <a:r>
              <a:rPr lang="ru-RU" sz="9600" b="1" i="1" dirty="0" smtClean="0">
                <a:solidFill>
                  <a:srgbClr val="7030A0"/>
                </a:solidFill>
              </a:rPr>
              <a:t>дети</a:t>
            </a:r>
            <a:endParaRPr lang="ru-RU" sz="9600" b="1" i="1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Не рассматривайте школьные трудности как личную трагедию.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Вас ждёт длительная совместная работа.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Наберитесь терпения!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Не перегружайте ребёнка тем, что у него не получается.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Учите самостоятельности.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Каждому ученику необходим размеренный и чёткий режим дня.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Каникулы для отдыха!</a:t>
            </a:r>
          </a:p>
          <a:p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Советы родителям: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</TotalTime>
  <Words>289</Words>
  <Application>Microsoft Office PowerPoint</Application>
  <PresentationFormat>Экран (4:3)</PresentationFormat>
  <Paragraphs>61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Родительское собрание</vt:lpstr>
      <vt:lpstr>Слайд 2</vt:lpstr>
      <vt:lpstr>Три категории неуспевающих учеников:</vt:lpstr>
      <vt:lpstr>Слайд 4</vt:lpstr>
      <vt:lpstr>Причины школьных трудностей:</vt:lpstr>
      <vt:lpstr>Гиперактивный ребёнок</vt:lpstr>
      <vt:lpstr>Слайд 7</vt:lpstr>
      <vt:lpstr>Слайд 8</vt:lpstr>
      <vt:lpstr>Советы родителям: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0000</dc:creator>
  <cp:lastModifiedBy>0000</cp:lastModifiedBy>
  <cp:revision>13</cp:revision>
  <dcterms:created xsi:type="dcterms:W3CDTF">2013-03-27T10:54:07Z</dcterms:created>
  <dcterms:modified xsi:type="dcterms:W3CDTF">2014-11-26T12:39:24Z</dcterms:modified>
</cp:coreProperties>
</file>