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522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Выработка самооценки учащихся начальных классов, роль ФГОС в становлении личностных характеристик ученика</a:t>
            </a:r>
            <a:endParaRPr lang="ru-RU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653136"/>
            <a:ext cx="4248472" cy="1473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05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«Волшебные линеечки»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359161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9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«Дерево успехов»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844824"/>
            <a:ext cx="3861783" cy="425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182566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ЯБЛОКО– </a:t>
            </a:r>
            <a:r>
              <a:rPr lang="ru-RU" sz="2800" i="1" dirty="0">
                <a:solidFill>
                  <a:srgbClr val="FF0000"/>
                </a:solidFill>
              </a:rPr>
              <a:t>все удалось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8871" y="2760365"/>
            <a:ext cx="41728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ЦВЕТОК </a:t>
            </a:r>
            <a:r>
              <a:rPr lang="ru-RU" sz="2800" i="1" dirty="0">
                <a:solidFill>
                  <a:srgbClr val="FF0000"/>
                </a:solidFill>
              </a:rPr>
              <a:t>– неплохо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>
                <a:solidFill>
                  <a:srgbClr val="FF0000"/>
                </a:solidFill>
              </a:rPr>
              <a:t>п</a:t>
            </a:r>
            <a:r>
              <a:rPr lang="ru-RU" sz="2800" i="1" dirty="0" smtClean="0">
                <a:solidFill>
                  <a:srgbClr val="FF0000"/>
                </a:solidFill>
              </a:rPr>
              <a:t>оработал, </a:t>
            </a:r>
            <a:r>
              <a:rPr lang="ru-RU" sz="2800" i="1" dirty="0">
                <a:solidFill>
                  <a:srgbClr val="FF0000"/>
                </a:solidFill>
              </a:rPr>
              <a:t>но что-то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не </a:t>
            </a:r>
            <a:r>
              <a:rPr lang="ru-RU" sz="2800" i="1" dirty="0">
                <a:solidFill>
                  <a:srgbClr val="FF0000"/>
                </a:solidFill>
              </a:rPr>
              <a:t>совсем получилось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8871" y="436510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ЛИСТОК– </a:t>
            </a:r>
            <a:r>
              <a:rPr lang="ru-RU" sz="2800" i="1" dirty="0">
                <a:solidFill>
                  <a:srgbClr val="FF0000"/>
                </a:solidFill>
              </a:rPr>
              <a:t>сегодня не получилось, но я не отчаиваюсь.</a:t>
            </a:r>
          </a:p>
        </p:txBody>
      </p:sp>
    </p:spTree>
    <p:extLst>
      <p:ext uri="{BB962C8B-B14F-4D97-AF65-F5344CB8AC3E}">
        <p14:creationId xmlns:p14="http://schemas.microsoft.com/office/powerpoint/2010/main" val="7167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«Карточка сомнений»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19257"/>
            <a:ext cx="799288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+</a:t>
            </a:r>
            <a:r>
              <a:rPr lang="ru-RU" sz="3200" dirty="0"/>
              <a:t> - «Я понял все»;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- </a:t>
            </a:r>
            <a:r>
              <a:rPr lang="ru-RU" sz="3200" dirty="0"/>
              <a:t> - «Не совсем усвоил, сомневаюсь»;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?</a:t>
            </a:r>
            <a:r>
              <a:rPr lang="ru-RU" sz="3200" dirty="0"/>
              <a:t> – «Не понял».</a:t>
            </a:r>
          </a:p>
        </p:txBody>
      </p:sp>
    </p:spTree>
    <p:extLst>
      <p:ext uri="{BB962C8B-B14F-4D97-AF65-F5344CB8AC3E}">
        <p14:creationId xmlns:p14="http://schemas.microsoft.com/office/powerpoint/2010/main" val="40530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Пометки при работе с текстом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V</a:t>
            </a:r>
            <a:r>
              <a:rPr lang="ru-RU" dirty="0"/>
              <a:t> – УЖЕ ЗНАЛ </a:t>
            </a:r>
            <a:r>
              <a:rPr lang="ru-RU" dirty="0" smtClean="0"/>
              <a:t>ЭТО;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+</a:t>
            </a:r>
            <a:r>
              <a:rPr lang="ru-RU" dirty="0"/>
              <a:t>  - </a:t>
            </a:r>
            <a:r>
              <a:rPr lang="ru-RU" dirty="0" smtClean="0"/>
              <a:t>НОВОЕ;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?</a:t>
            </a:r>
            <a:r>
              <a:rPr lang="ru-RU" dirty="0"/>
              <a:t> – НЕ ПОНЯЛ, ВОЗНИК </a:t>
            </a:r>
            <a:r>
              <a:rPr lang="ru-RU" dirty="0" smtClean="0"/>
              <a:t>ВОПРОС;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0</a:t>
            </a:r>
            <a:r>
              <a:rPr lang="ru-RU" dirty="0"/>
              <a:t> – ДУМАЛ </a:t>
            </a:r>
            <a:r>
              <a:rPr lang="ru-RU" dirty="0" smtClean="0"/>
              <a:t>ИНАЧЕ;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1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Алгоритмы устной самооценки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2348880"/>
            <a:ext cx="3024337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Фронтальная самооценка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191683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1916832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51833" y="2420888"/>
            <a:ext cx="27526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самооценка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954" y="3212976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Какую работу мы сейчас выполняли?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Чему научились?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Кто с ней справлялся легко?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Кому ПОКА было трудновато?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Кто или что вам помогало справиться?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Кто доволен сегодня своей работой?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366582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Что тебе нужно было сделать?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Ты сделал всё правильно или были недочёты?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Ты сделал всё сам или с чьей-то помощью?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Сейчас мы вместе с … (имя ученика) учились оценивать свою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36411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Листы индивидуальных достижений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Заполняются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самими учащимися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«Портфолио»,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учащиеся помечают разными цветами уровень своей успешности по каждому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47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24256"/>
              </p:ext>
            </p:extLst>
          </p:nvPr>
        </p:nvGraphicFramePr>
        <p:xfrm>
          <a:off x="0" y="274337"/>
          <a:ext cx="9144000" cy="6745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82000"/>
                <a:gridCol w="3275335"/>
                <a:gridCol w="1227408"/>
                <a:gridCol w="1363039"/>
                <a:gridCol w="1499631"/>
                <a:gridCol w="1096587"/>
              </a:tblGrid>
              <a:tr h="40981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входная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полугодие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Итоговая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24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    ЗНАЮ   И    УМЕЮ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Сравнивать предметы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 и целое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Построить числовую прямую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Читать и записывать числа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до 20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Находить числа на числовой прямой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Сравнивать числа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Складывать числа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Вычитать числа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573709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Решать простые задачи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481821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Решать простые уравнения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586407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Именованные числа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(единицы измерения)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  <a:tr h="522132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выражений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811" marR="45811" marT="0" marB="0"/>
                </a:tc>
              </a:tr>
            </a:tbl>
          </a:graphicData>
        </a:graphic>
      </p:graphicFrame>
      <p:sp>
        <p:nvSpPr>
          <p:cNvPr id="53" name="Блок-схема: узел 52"/>
          <p:cNvSpPr/>
          <p:nvPr/>
        </p:nvSpPr>
        <p:spPr>
          <a:xfrm>
            <a:off x="5549107" y="1021229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7020272" y="980728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4345704" y="1556792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5562814" y="155495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7020272" y="1552452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355976" y="198884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562814" y="198884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050150" y="198884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345704" y="249289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563122" y="2492896"/>
            <a:ext cx="432048" cy="21602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020272" y="2500729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366463" y="2996952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590417" y="300603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997963" y="300603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366463" y="3501008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570961" y="3501008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060637" y="3501008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557980" y="486916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590417" y="392944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020272" y="3914105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4379383" y="4368450"/>
            <a:ext cx="378911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5590417" y="436845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020272" y="440646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326246" y="486916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020272" y="486916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379383" y="3936563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323812" y="5375159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5570541" y="544857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7020272" y="544857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4366463" y="594928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5590417" y="595639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7020272" y="5960614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4385525" y="1021229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8388424" y="102511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8390828" y="1552452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8396457" y="198884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388424" y="249209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8388424" y="300722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8396457" y="3485384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8415362" y="4007663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8415362" y="440646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8388424" y="486916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8415362" y="5448570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8341751" y="5960614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4366463" y="645333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5570961" y="6453336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6992462" y="6454467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8341751" y="6468075"/>
            <a:ext cx="432048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6687845" cy="4454309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Ребёнок с адекватной самооценкой сможет корректировать и совершенствовать свою учебно-познавательную деятельность в школе, в дальнейшем сможет самореализоваться во взрослой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61141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1026" name="Picture 2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38399"/>
            <a:ext cx="2736304" cy="23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912768" cy="380623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Самооценка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-это важнейший психологический фактор формирования учебной деятельности учащегося, поэтому она играет значимую роль в становлении его индивидуальных особенностей и возрастных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характеристик.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Основные функции самооценки: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констатирующая </a:t>
            </a:r>
            <a:r>
              <a:rPr lang="ru-RU" sz="2000" dirty="0"/>
              <a:t>– на основе самоконтроля (что из изученного материала я знаю хорошо, а что недостаточно</a:t>
            </a:r>
            <a:r>
              <a:rPr lang="ru-RU" sz="2000" dirty="0" smtClean="0"/>
              <a:t>?);</a:t>
            </a:r>
          </a:p>
          <a:p>
            <a:pPr>
              <a:buFontTx/>
              <a:buChar char="-"/>
            </a:pPr>
            <a:r>
              <a:rPr lang="ru-RU" sz="2000" dirty="0" smtClean="0"/>
              <a:t>мобилизационно-побудительная </a:t>
            </a:r>
            <a:r>
              <a:rPr lang="ru-RU" sz="2000" dirty="0"/>
              <a:t>(мне многое удалось в работе, но в этом вопросе я разобрался не до конца</a:t>
            </a:r>
            <a:r>
              <a:rPr lang="ru-RU" sz="2000" dirty="0" smtClean="0"/>
              <a:t>);</a:t>
            </a:r>
          </a:p>
          <a:p>
            <a:pPr>
              <a:buFontTx/>
              <a:buChar char="-"/>
            </a:pPr>
            <a:r>
              <a:rPr lang="ru-RU" sz="2000" dirty="0" smtClean="0"/>
              <a:t>проектировочная </a:t>
            </a:r>
            <a:r>
              <a:rPr lang="ru-RU" sz="2000" dirty="0"/>
              <a:t>(чтобы не испытывать затруднений в дальнейшей работе, я обязательно должен повторить…).</a:t>
            </a:r>
          </a:p>
        </p:txBody>
      </p:sp>
    </p:spTree>
    <p:extLst>
      <p:ext uri="{BB962C8B-B14F-4D97-AF65-F5344CB8AC3E}">
        <p14:creationId xmlns:p14="http://schemas.microsoft.com/office/powerpoint/2010/main" val="39020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76864" cy="5540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Приемы выработки самооценки учащихся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8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6"/>
            <a:ext cx="6965245" cy="1296145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«Светофор»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44" y="1628775"/>
            <a:ext cx="6696075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6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1"/>
            <a:ext cx="471145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3882008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1124744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4"/>
                </a:solidFill>
              </a:rPr>
              <a:t>З</a:t>
            </a:r>
            <a:r>
              <a:rPr lang="ru-RU" sz="2000" i="1" dirty="0" smtClean="0">
                <a:solidFill>
                  <a:schemeClr val="accent4"/>
                </a:solidFill>
              </a:rPr>
              <a:t>еленый </a:t>
            </a:r>
            <a:r>
              <a:rPr lang="ru-RU" sz="2000" i="1" dirty="0">
                <a:solidFill>
                  <a:schemeClr val="accent4"/>
                </a:solidFill>
              </a:rPr>
              <a:t>кружок</a:t>
            </a:r>
            <a:r>
              <a:rPr lang="ru-RU" sz="2000" i="1" dirty="0"/>
              <a:t>: </a:t>
            </a:r>
            <a:r>
              <a:rPr lang="ru-RU" sz="2000" i="1" dirty="0" smtClean="0"/>
              <a:t>работа выполнена успешно - «Можно </a:t>
            </a:r>
            <a:r>
              <a:rPr lang="ru-RU" sz="2000" i="1" dirty="0"/>
              <a:t>двигаться </a:t>
            </a:r>
            <a:r>
              <a:rPr lang="ru-RU" sz="2000" i="1" dirty="0" smtClean="0"/>
              <a:t>дальше!</a:t>
            </a:r>
            <a:endParaRPr lang="ru-RU" sz="20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1058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FFC000"/>
                </a:solidFill>
              </a:rPr>
              <a:t>Ж</a:t>
            </a:r>
            <a:r>
              <a:rPr lang="ru-RU" sz="2000" i="1" dirty="0" smtClean="0">
                <a:solidFill>
                  <a:srgbClr val="FFC000"/>
                </a:solidFill>
              </a:rPr>
              <a:t>елтый </a:t>
            </a:r>
            <a:r>
              <a:rPr lang="ru-RU" sz="2000" i="1" dirty="0">
                <a:solidFill>
                  <a:srgbClr val="FFC000"/>
                </a:solidFill>
              </a:rPr>
              <a:t>кружок: </a:t>
            </a:r>
            <a:r>
              <a:rPr lang="ru-RU" sz="2000" i="1" dirty="0" smtClean="0"/>
              <a:t>возникли затруднения - «Нужна </a:t>
            </a:r>
            <a:r>
              <a:rPr lang="ru-RU" sz="2000" i="1" dirty="0"/>
              <a:t>небольшая помощь»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971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К</a:t>
            </a:r>
            <a:r>
              <a:rPr lang="ru-RU" sz="2000" i="1" dirty="0" smtClean="0">
                <a:solidFill>
                  <a:srgbClr val="FF0000"/>
                </a:solidFill>
              </a:rPr>
              <a:t>расный </a:t>
            </a:r>
            <a:r>
              <a:rPr lang="ru-RU" sz="2000" i="1" dirty="0">
                <a:solidFill>
                  <a:srgbClr val="FF0000"/>
                </a:solidFill>
              </a:rPr>
              <a:t>кружок: 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значительные затруднения - «Стоп</a:t>
            </a:r>
            <a:r>
              <a:rPr lang="ru-RU" sz="2000" i="1" dirty="0"/>
              <a:t>! Мне нужна помощь!» </a:t>
            </a:r>
          </a:p>
        </p:txBody>
      </p:sp>
    </p:spTree>
    <p:extLst>
      <p:ext uri="{BB962C8B-B14F-4D97-AF65-F5344CB8AC3E}">
        <p14:creationId xmlns:p14="http://schemas.microsoft.com/office/powerpoint/2010/main" val="1894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«Говорящие рисунки»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82453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9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«Экран настроения»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5"/>
            <a:ext cx="7704856" cy="5013176"/>
          </a:xfrm>
        </p:spPr>
      </p:pic>
    </p:spTree>
    <p:extLst>
      <p:ext uri="{BB962C8B-B14F-4D97-AF65-F5344CB8AC3E}">
        <p14:creationId xmlns:p14="http://schemas.microsoft.com/office/powerpoint/2010/main" val="6651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«Лестница успеха»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988840"/>
            <a:ext cx="3816424" cy="280831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9" y="1844824"/>
            <a:ext cx="38164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1-я ступенька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ученик не понял новое знание, ничего не запомнил, у него осталось много вопросов; с самостоятельной работой на уроке не справился;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2-я и 3-я ступеньки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 ученика остались вопросы по новой теме, в самостоятельной работе были допущены ошибки;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4-я ступенька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ученик хорошо усвоил новое знание и может его рассказать, в самостоятельной работе ошибок не допустил.</a:t>
            </a:r>
          </a:p>
        </p:txBody>
      </p:sp>
    </p:spTree>
    <p:extLst>
      <p:ext uri="{BB962C8B-B14F-4D97-AF65-F5344CB8AC3E}">
        <p14:creationId xmlns:p14="http://schemas.microsoft.com/office/powerpoint/2010/main" val="17549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131</TotalTime>
  <Words>502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Выработка самооценки учащихся начальных классов, роль ФГОС в становлении личностных характеристик ученика</vt:lpstr>
      <vt:lpstr>Презентация PowerPoint</vt:lpstr>
      <vt:lpstr>Основные функции самооценки:</vt:lpstr>
      <vt:lpstr>Презентация PowerPoint</vt:lpstr>
      <vt:lpstr>«Светофор»</vt:lpstr>
      <vt:lpstr>   </vt:lpstr>
      <vt:lpstr>«Говорящие рисунки»</vt:lpstr>
      <vt:lpstr>«Экран настроения»</vt:lpstr>
      <vt:lpstr>«Лестница успеха»</vt:lpstr>
      <vt:lpstr>«Волшебные линеечки»</vt:lpstr>
      <vt:lpstr>«Дерево успехов»</vt:lpstr>
      <vt:lpstr>«Карточка сомнений»</vt:lpstr>
      <vt:lpstr>Пометки при работе с текстом</vt:lpstr>
      <vt:lpstr>Алгоритмы устной самооценки</vt:lpstr>
      <vt:lpstr>Листы индивидуальных достижений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Выработка самооценки учащихся начальных классов</dc:title>
  <dc:creator>MaKsImUs</dc:creator>
  <cp:lastModifiedBy>Ольга</cp:lastModifiedBy>
  <cp:revision>15</cp:revision>
  <dcterms:created xsi:type="dcterms:W3CDTF">2014-11-03T13:52:01Z</dcterms:created>
  <dcterms:modified xsi:type="dcterms:W3CDTF">2014-11-05T08:43:41Z</dcterms:modified>
</cp:coreProperties>
</file>