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4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5" r:id="rId10"/>
    <p:sldId id="267" r:id="rId11"/>
    <p:sldId id="268" r:id="rId12"/>
    <p:sldId id="266" r:id="rId13"/>
    <p:sldId id="263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02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17.11.2014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17.11.2014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17.11.2014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17.11.2014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17.11.2014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17.11.2014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17.11.2014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17.11.2014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17.11.2014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17.11.2014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17.11.2014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17.11.2014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allforchildren.ru/pictures/showimg/hedgehog/ej01gif.htm" TargetMode="External"/><Relationship Id="rId2" Type="http://schemas.openxmlformats.org/officeDocument/2006/relationships/hyperlink" Target="http://wallpapers-mania.org.ua/ru/prosmotr/9461/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solev.ucoz.de/blog/dalshe_prodolzhenie_stati_zagadka_s_podvokhom_2_foto_17_oktjabrja/2013-05-23-13" TargetMode="External"/><Relationship Id="rId4" Type="http://schemas.openxmlformats.org/officeDocument/2006/relationships/hyperlink" Target="http://www.2020site.org/riddles/Examples-of-Riddles.html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tihomaniya.ru/2014/08/stikhi-pro-osennie-mesyacy-dlia-detei.html#42" TargetMode="External"/><Relationship Id="rId2" Type="http://schemas.openxmlformats.org/officeDocument/2006/relationships/hyperlink" Target="http://www.stihomaniya.ru/2014/08/stihi-pro-oktyabr.html#21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Урок русского языка по теме </a:t>
            </a:r>
            <a:br>
              <a:rPr lang="ru-RU" dirty="0" smtClean="0"/>
            </a:br>
            <a:r>
              <a:rPr lang="ru-RU" dirty="0" smtClean="0"/>
              <a:t>«Составь загадку.»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Цель: </a:t>
            </a:r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 научиться составлять загадки – описание .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sz="2400" dirty="0" smtClean="0"/>
              <a:t>Презентацию подготовил учитель начальных классов ГБОУ школы – интернат № 8  </a:t>
            </a:r>
            <a:r>
              <a:rPr lang="ru-RU" sz="2400" dirty="0" err="1" smtClean="0"/>
              <a:t>Шныпко</a:t>
            </a:r>
            <a:r>
              <a:rPr lang="ru-RU" sz="2400" dirty="0" smtClean="0"/>
              <a:t> Ю.М.</a:t>
            </a:r>
            <a:endParaRPr lang="ru-RU" sz="2400" dirty="0"/>
          </a:p>
        </p:txBody>
      </p:sp>
      <p:pic>
        <p:nvPicPr>
          <p:cNvPr id="1026" name="Picture 2" descr="C:\Program Files\Microsoft Office\MEDIA\OFFICE14\Lines\BD21315_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4581128"/>
            <a:ext cx="6624736" cy="209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8519479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П</a:t>
            </a:r>
            <a:r>
              <a:rPr lang="ru-RU" dirty="0" smtClean="0"/>
              <a:t>амятка </a:t>
            </a:r>
            <a:r>
              <a:rPr lang="ru-RU" dirty="0"/>
              <a:t>по конструированию загадок.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Выберите предмет и рассмотрите его</a:t>
            </a:r>
            <a:r>
              <a:rPr lang="ru-RU" dirty="0" smtClean="0"/>
              <a:t>.</a:t>
            </a:r>
          </a:p>
          <a:p>
            <a:r>
              <a:rPr lang="ru-RU" dirty="0"/>
              <a:t>На что (на кого) он похож</a:t>
            </a:r>
            <a:r>
              <a:rPr lang="ru-RU" dirty="0" smtClean="0"/>
              <a:t>?</a:t>
            </a:r>
          </a:p>
          <a:p>
            <a:r>
              <a:rPr lang="ru-RU" dirty="0"/>
              <a:t>Запишите самые главные внешние признаки предмета, по которым                 его можно отличить от всех других предметов.</a:t>
            </a:r>
            <a:endParaRPr lang="ru-RU" dirty="0" smtClean="0"/>
          </a:p>
          <a:p>
            <a:r>
              <a:rPr lang="ru-RU" dirty="0"/>
              <a:t>Запишите свою загадку. Если сможете, зарифмуйте последние слова строк.</a:t>
            </a:r>
          </a:p>
        </p:txBody>
      </p:sp>
    </p:spTree>
    <p:extLst>
      <p:ext uri="{BB962C8B-B14F-4D97-AF65-F5344CB8AC3E}">
        <p14:creationId xmlns:p14="http://schemas.microsoft.com/office/powerpoint/2010/main" val="2515543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dirty="0"/>
              <a:t>Для работы по составлению загадки  нам поможет таблица:</a:t>
            </a:r>
            <a:br>
              <a:rPr lang="ru-RU" sz="2800" dirty="0"/>
            </a:b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40000" lnSpcReduction="20000"/>
          </a:bodyPr>
          <a:lstStyle/>
          <a:p>
            <a:pPr marL="82296" indent="0">
              <a:buNone/>
            </a:pPr>
            <a:r>
              <a:rPr lang="ru-RU" dirty="0" smtClean="0"/>
              <a:t>-</a:t>
            </a:r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pPr marL="82296" indent="0">
              <a:buNone/>
            </a:pPr>
            <a:r>
              <a:rPr lang="ru-RU" dirty="0"/>
              <a:t>	</a:t>
            </a:r>
            <a:endParaRPr lang="ru-RU" dirty="0" smtClean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r>
              <a:rPr lang="ru-RU" sz="5100" dirty="0" smtClean="0"/>
              <a:t> </a:t>
            </a:r>
            <a:r>
              <a:rPr lang="ru-RU" sz="5100" dirty="0"/>
              <a:t>Колобок из теста.</a:t>
            </a:r>
          </a:p>
          <a:p>
            <a:r>
              <a:rPr lang="ru-RU" sz="5100" dirty="0"/>
              <a:t>Солнце  светит, греет.</a:t>
            </a:r>
          </a:p>
          <a:p>
            <a:r>
              <a:rPr lang="ru-RU" sz="5100" dirty="0"/>
              <a:t>Запишите свою загадку, используя               слова-связки       «как…», «…но не…»	</a:t>
            </a:r>
            <a:endParaRPr lang="ru-RU" sz="5100" dirty="0" smtClean="0"/>
          </a:p>
          <a:p>
            <a:r>
              <a:rPr lang="ru-RU" sz="5100" dirty="0" smtClean="0"/>
              <a:t>Что </a:t>
            </a:r>
            <a:r>
              <a:rPr lang="ru-RU" sz="5100" dirty="0"/>
              <a:t>это? Как мяч, но не скачет, как колобок, но не из теста, как солнце, но не светит и не греет.</a:t>
            </a: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749121" y="1412776"/>
            <a:ext cx="2160240" cy="57606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dirty="0"/>
              <a:t>яблоко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131157" y="2113604"/>
            <a:ext cx="6120680" cy="79208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/>
              <a:t>На что похож? </a:t>
            </a:r>
            <a:r>
              <a:rPr lang="ru-RU" dirty="0" smtClean="0"/>
              <a:t>                   </a:t>
            </a:r>
            <a:r>
              <a:rPr lang="ru-RU" dirty="0" smtClean="0">
                <a:solidFill>
                  <a:srgbClr val="FF0000"/>
                </a:solidFill>
              </a:rPr>
              <a:t>Мяч</a:t>
            </a:r>
            <a:r>
              <a:rPr lang="ru-RU" dirty="0" smtClean="0"/>
              <a:t>  </a:t>
            </a:r>
            <a:r>
              <a:rPr lang="ru-RU" dirty="0" smtClean="0">
                <a:solidFill>
                  <a:srgbClr val="FF0000"/>
                </a:solidFill>
              </a:rPr>
              <a:t>колобок солнце             </a:t>
            </a:r>
            <a:r>
              <a:rPr lang="ru-RU" dirty="0" smtClean="0"/>
              <a:t>скачет</a:t>
            </a:r>
            <a:r>
              <a:rPr lang="ru-RU" dirty="0"/>
              <a:t>. 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4155781" y="3140968"/>
            <a:ext cx="4536504" cy="64807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/>
              <a:t>Главные отличительные признаки предмета</a:t>
            </a:r>
          </a:p>
        </p:txBody>
      </p:sp>
    </p:spTree>
    <p:extLst>
      <p:ext uri="{BB962C8B-B14F-4D97-AF65-F5344CB8AC3E}">
        <p14:creationId xmlns:p14="http://schemas.microsoft.com/office/powerpoint/2010/main" val="5482616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000" dirty="0" smtClean="0"/>
              <a:t>Составьте свою загадку.</a:t>
            </a:r>
            <a:endParaRPr lang="ru-RU" sz="4000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2110" y="4221088"/>
            <a:ext cx="3456552" cy="25138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2425579"/>
            <a:ext cx="4248472" cy="31863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547562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http://wallpapers-mania.org.ua/ru/prosmotr/9461</a:t>
            </a:r>
            <a:r>
              <a:rPr lang="en-US" dirty="0" smtClean="0">
                <a:hlinkClick r:id="rId2"/>
              </a:rPr>
              <a:t>/</a:t>
            </a:r>
            <a:endParaRPr lang="ru-RU" dirty="0" smtClean="0"/>
          </a:p>
          <a:p>
            <a:r>
              <a:rPr lang="en-US" dirty="0">
                <a:hlinkClick r:id="rId3"/>
              </a:rPr>
              <a:t>http://</a:t>
            </a:r>
            <a:r>
              <a:rPr lang="en-US" dirty="0" smtClean="0">
                <a:hlinkClick r:id="rId3"/>
              </a:rPr>
              <a:t>allforchildren.ru/pictures/showimg/hedgehog/ej01gif.htm</a:t>
            </a:r>
            <a:endParaRPr lang="ru-RU" dirty="0" smtClean="0"/>
          </a:p>
          <a:p>
            <a:r>
              <a:rPr lang="en-US" dirty="0">
                <a:hlinkClick r:id="rId4"/>
              </a:rPr>
              <a:t>http://</a:t>
            </a:r>
            <a:r>
              <a:rPr lang="en-US" dirty="0" smtClean="0">
                <a:hlinkClick r:id="rId4"/>
              </a:rPr>
              <a:t>www.2020site.org/riddles/Examples-of-Riddles.html</a:t>
            </a:r>
            <a:endParaRPr lang="ru-RU" dirty="0" smtClean="0"/>
          </a:p>
          <a:p>
            <a:r>
              <a:rPr lang="en-US" dirty="0">
                <a:hlinkClick r:id="rId5"/>
              </a:rPr>
              <a:t>http://</a:t>
            </a:r>
            <a:r>
              <a:rPr lang="en-US" dirty="0" smtClean="0">
                <a:hlinkClick r:id="rId5"/>
              </a:rPr>
              <a:t>solev.ucoz.de/blog/dalshe_prodolzhenie_stati_zagadka_s_podvokhom_2_foto_17_oktjabrja/2013-05-23-13</a:t>
            </a:r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10657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220072" y="274320"/>
            <a:ext cx="3713616" cy="1143000"/>
          </a:xfrm>
        </p:spPr>
        <p:txBody>
          <a:bodyPr>
            <a:noAutofit/>
          </a:bodyPr>
          <a:lstStyle/>
          <a:p>
            <a:r>
              <a:rPr lang="ru-RU" sz="3600" dirty="0" smtClean="0"/>
              <a:t>осень</a:t>
            </a:r>
            <a:endParaRPr lang="ru-RU" sz="3600" dirty="0"/>
          </a:p>
        </p:txBody>
      </p:sp>
      <p:sp>
        <p:nvSpPr>
          <p:cNvPr id="7" name="Объект 6"/>
          <p:cNvSpPr>
            <a:spLocks noGrp="1"/>
          </p:cNvSpPr>
          <p:nvPr>
            <p:ph sz="half" idx="1"/>
          </p:nvPr>
        </p:nvSpPr>
        <p:spPr>
          <a:xfrm>
            <a:off x="1435608" y="764704"/>
            <a:ext cx="3856472" cy="5422736"/>
          </a:xfrm>
        </p:spPr>
        <p:txBody>
          <a:bodyPr>
            <a:noAutofit/>
          </a:bodyPr>
          <a:lstStyle/>
          <a:p>
            <a:r>
              <a:rPr lang="ru-RU" sz="2200" dirty="0"/>
              <a:t>Вот  художник,  </a:t>
            </a:r>
            <a:endParaRPr lang="ru-RU" sz="2200" dirty="0" smtClean="0"/>
          </a:p>
          <a:p>
            <a:pPr marL="82296" indent="0">
              <a:buNone/>
            </a:pPr>
            <a:r>
              <a:rPr lang="ru-RU" sz="2200" dirty="0" smtClean="0"/>
              <a:t>так </a:t>
            </a:r>
            <a:r>
              <a:rPr lang="ru-RU" sz="2200" dirty="0"/>
              <a:t> художник – </a:t>
            </a:r>
            <a:br>
              <a:rPr lang="ru-RU" sz="2200" dirty="0"/>
            </a:br>
            <a:r>
              <a:rPr lang="ru-RU" sz="2200" dirty="0"/>
              <a:t>Все  леса  позолотил.</a:t>
            </a:r>
            <a:br>
              <a:rPr lang="ru-RU" sz="2200" dirty="0"/>
            </a:br>
            <a:r>
              <a:rPr lang="ru-RU" sz="2200" dirty="0"/>
              <a:t>Даже  самый  </a:t>
            </a:r>
            <a:endParaRPr lang="ru-RU" sz="2200" dirty="0" smtClean="0"/>
          </a:p>
          <a:p>
            <a:pPr marL="82296" indent="0">
              <a:buNone/>
            </a:pPr>
            <a:r>
              <a:rPr lang="ru-RU" sz="2200" dirty="0"/>
              <a:t> </a:t>
            </a:r>
            <a:r>
              <a:rPr lang="ru-RU" sz="2200" dirty="0" smtClean="0"/>
              <a:t>               сильный </a:t>
            </a:r>
            <a:r>
              <a:rPr lang="ru-RU" sz="2200" dirty="0"/>
              <a:t> дождик</a:t>
            </a:r>
            <a:br>
              <a:rPr lang="ru-RU" sz="2200" dirty="0"/>
            </a:br>
            <a:r>
              <a:rPr lang="ru-RU" sz="2200" dirty="0"/>
              <a:t>Эту  краску  не  отмыл.</a:t>
            </a:r>
            <a:br>
              <a:rPr lang="ru-RU" sz="2200" dirty="0"/>
            </a:br>
            <a:r>
              <a:rPr lang="ru-RU" sz="2200" dirty="0"/>
              <a:t>Красит  рыжим,  алым,  </a:t>
            </a:r>
            <a:endParaRPr lang="ru-RU" sz="2200" dirty="0" smtClean="0"/>
          </a:p>
          <a:p>
            <a:pPr marL="82296" indent="0">
              <a:buNone/>
            </a:pPr>
            <a:r>
              <a:rPr lang="ru-RU" sz="2200" smtClean="0"/>
              <a:t>                                           синим</a:t>
            </a:r>
            <a:r>
              <a:rPr lang="ru-RU" sz="2200" dirty="0"/>
              <a:t>,</a:t>
            </a:r>
            <a:br>
              <a:rPr lang="ru-RU" sz="2200" dirty="0"/>
            </a:br>
            <a:r>
              <a:rPr lang="ru-RU" sz="2200" dirty="0"/>
              <a:t>Разбавляет  краски  </a:t>
            </a:r>
            <a:r>
              <a:rPr lang="ru-RU" sz="2200" dirty="0" smtClean="0"/>
              <a:t>ливне,</a:t>
            </a:r>
            <a:r>
              <a:rPr lang="ru-RU" sz="2200" dirty="0"/>
              <a:t/>
            </a:r>
            <a:br>
              <a:rPr lang="ru-RU" sz="2200" dirty="0"/>
            </a:br>
            <a:r>
              <a:rPr lang="ru-RU" sz="2200" dirty="0"/>
              <a:t>Чтобы  вышло </a:t>
            </a:r>
            <a:r>
              <a:rPr lang="ru-RU" sz="2200"/>
              <a:t> </a:t>
            </a:r>
            <a:r>
              <a:rPr lang="ru-RU" sz="2200" smtClean="0"/>
              <a:t>разноцветны,</a:t>
            </a:r>
            <a:r>
              <a:rPr lang="ru-RU" sz="2200" dirty="0"/>
              <a:t/>
            </a:r>
            <a:br>
              <a:rPr lang="ru-RU" sz="2200" dirty="0"/>
            </a:br>
            <a:r>
              <a:rPr lang="ru-RU" sz="2200" dirty="0"/>
              <a:t>Но  совсем  не  так  как </a:t>
            </a:r>
            <a:r>
              <a:rPr lang="ru-RU" sz="2200"/>
              <a:t> </a:t>
            </a:r>
            <a:r>
              <a:rPr lang="ru-RU" sz="2200" smtClean="0"/>
              <a:t>лето.</a:t>
            </a:r>
            <a:r>
              <a:rPr lang="ru-RU" sz="2200" dirty="0"/>
              <a:t/>
            </a:r>
            <a:br>
              <a:rPr lang="ru-RU" sz="2200" dirty="0"/>
            </a:br>
            <a:r>
              <a:rPr lang="ru-RU" sz="2200" dirty="0"/>
              <a:t>Отгадать  загадку  просим:</a:t>
            </a:r>
            <a:br>
              <a:rPr lang="ru-RU" sz="2200" dirty="0"/>
            </a:br>
            <a:r>
              <a:rPr lang="ru-RU" sz="2200" dirty="0"/>
              <a:t>Кто  художник  этот? </a:t>
            </a:r>
            <a:br>
              <a:rPr lang="ru-RU" sz="2200" dirty="0"/>
            </a:br>
            <a:endParaRPr lang="ru-RU" sz="2200" dirty="0"/>
          </a:p>
        </p:txBody>
      </p:sp>
      <p:sp>
        <p:nvSpPr>
          <p:cNvPr id="8" name="Объект 7"/>
          <p:cNvSpPr>
            <a:spLocks noGrp="1"/>
          </p:cNvSpPr>
          <p:nvPr>
            <p:ph sz="half" idx="2"/>
          </p:nvPr>
        </p:nvSpPr>
        <p:spPr/>
        <p:txBody>
          <a:bodyPr>
            <a:normAutofit fontScale="70000" lnSpcReduction="20000"/>
          </a:bodyPr>
          <a:lstStyle/>
          <a:p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1556792"/>
            <a:ext cx="3456384" cy="4608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4982950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82296" indent="0">
              <a:buNone/>
            </a:pPr>
            <a:r>
              <a:rPr lang="ru-RU" dirty="0"/>
              <a:t>Осень - время года, следующее за летом и предшествующее зиме.</a:t>
            </a:r>
            <a:br>
              <a:rPr lang="ru-RU" dirty="0"/>
            </a:br>
            <a:r>
              <a:rPr lang="ru-RU" dirty="0"/>
              <a:t>Переносное значение слова осень: "золотая осень".</a:t>
            </a:r>
          </a:p>
          <a:p>
            <a:r>
              <a:rPr lang="ru-RU" dirty="0"/>
              <a:t>Как вы понимаете смысл крылатого выражения «Цыплят по осени считают»?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035124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Назовите осенние месяца.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Сентябрь</a:t>
            </a:r>
          </a:p>
          <a:p>
            <a:r>
              <a:rPr lang="ru-RU" dirty="0" smtClean="0"/>
              <a:t>Октябрь</a:t>
            </a:r>
          </a:p>
          <a:p>
            <a:r>
              <a:rPr lang="ru-RU" dirty="0" smtClean="0"/>
              <a:t>Ноябрь</a:t>
            </a:r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pPr marL="82296" indent="0">
              <a:buNone/>
            </a:pPr>
            <a:r>
              <a:rPr lang="ru-RU" dirty="0" smtClean="0"/>
              <a:t>Запишите названия месяцев в тетрадь.</a:t>
            </a:r>
          </a:p>
          <a:p>
            <a:pPr marL="82296" indent="0">
              <a:buNone/>
            </a:pPr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2132856"/>
            <a:ext cx="3383362" cy="29001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612083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8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Чем отличаются эти два текста?</a:t>
            </a: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82296" indent="0">
              <a:buNone/>
            </a:pPr>
            <a:r>
              <a:rPr lang="ru-RU" dirty="0"/>
              <a:t>Дождик капает по </a:t>
            </a:r>
            <a:r>
              <a:rPr lang="ru-RU" dirty="0" smtClean="0"/>
              <a:t>       </a:t>
            </a:r>
          </a:p>
          <a:p>
            <a:pPr marL="82296" indent="0">
              <a:buNone/>
            </a:pPr>
            <a:r>
              <a:rPr lang="ru-RU" dirty="0"/>
              <a:t> </a:t>
            </a:r>
            <a:r>
              <a:rPr lang="ru-RU" dirty="0" smtClean="0"/>
              <a:t>                         крыше</a:t>
            </a:r>
            <a:r>
              <a:rPr lang="ru-RU" dirty="0"/>
              <a:t>,</a:t>
            </a:r>
          </a:p>
          <a:p>
            <a:pPr marL="82296" indent="0">
              <a:buNone/>
            </a:pPr>
            <a:r>
              <a:rPr lang="ru-RU" dirty="0"/>
              <a:t>   То </a:t>
            </a:r>
            <a:r>
              <a:rPr lang="ru-RU" dirty="0" err="1"/>
              <a:t>погромче</a:t>
            </a:r>
            <a:r>
              <a:rPr lang="ru-RU" dirty="0"/>
              <a:t>, то </a:t>
            </a:r>
            <a:r>
              <a:rPr lang="ru-RU" dirty="0" smtClean="0"/>
              <a:t>      </a:t>
            </a:r>
          </a:p>
          <a:p>
            <a:pPr marL="82296" indent="0">
              <a:buNone/>
            </a:pPr>
            <a:r>
              <a:rPr lang="ru-RU" dirty="0"/>
              <a:t> </a:t>
            </a:r>
            <a:r>
              <a:rPr lang="ru-RU" dirty="0" smtClean="0"/>
              <a:t>                       </a:t>
            </a:r>
            <a:r>
              <a:rPr lang="ru-RU" dirty="0" err="1" smtClean="0"/>
              <a:t>потише</a:t>
            </a:r>
            <a:r>
              <a:rPr lang="ru-RU" dirty="0"/>
              <a:t>,</a:t>
            </a:r>
          </a:p>
          <a:p>
            <a:pPr marL="82296" indent="0">
              <a:buNone/>
            </a:pPr>
            <a:r>
              <a:rPr lang="ru-RU" dirty="0"/>
              <a:t>   Барабанит, что есть </a:t>
            </a:r>
            <a:endParaRPr lang="ru-RU" dirty="0" smtClean="0"/>
          </a:p>
          <a:p>
            <a:pPr marL="82296" indent="0">
              <a:buNone/>
            </a:pPr>
            <a:r>
              <a:rPr lang="ru-RU" dirty="0"/>
              <a:t> </a:t>
            </a:r>
            <a:r>
              <a:rPr lang="ru-RU" dirty="0" smtClean="0"/>
              <a:t>                            мочи</a:t>
            </a:r>
            <a:r>
              <a:rPr lang="ru-RU" dirty="0"/>
              <a:t>,</a:t>
            </a:r>
          </a:p>
          <a:p>
            <a:pPr marL="82296" indent="0">
              <a:buNone/>
            </a:pPr>
            <a:r>
              <a:rPr lang="ru-RU" dirty="0"/>
              <a:t>   Утром, днём и даже </a:t>
            </a:r>
            <a:endParaRPr lang="ru-RU" dirty="0" smtClean="0"/>
          </a:p>
          <a:p>
            <a:pPr marL="82296" indent="0">
              <a:buNone/>
            </a:pPr>
            <a:r>
              <a:rPr lang="ru-RU" dirty="0"/>
              <a:t> </a:t>
            </a:r>
            <a:r>
              <a:rPr lang="ru-RU" dirty="0" smtClean="0"/>
              <a:t>                               ночью</a:t>
            </a:r>
            <a:r>
              <a:rPr lang="ru-RU" dirty="0"/>
              <a:t>.</a:t>
            </a:r>
          </a:p>
          <a:p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82296" indent="0">
              <a:buNone/>
            </a:pPr>
            <a:r>
              <a:rPr lang="ru-RU" dirty="0"/>
              <a:t>Шумит он в поле и в </a:t>
            </a:r>
            <a:endParaRPr lang="ru-RU" dirty="0" smtClean="0"/>
          </a:p>
          <a:p>
            <a:pPr marL="82296" indent="0">
              <a:buNone/>
            </a:pPr>
            <a:r>
              <a:rPr lang="ru-RU" dirty="0"/>
              <a:t> </a:t>
            </a:r>
            <a:r>
              <a:rPr lang="ru-RU" dirty="0" smtClean="0"/>
              <a:t>                               саду</a:t>
            </a:r>
            <a:r>
              <a:rPr lang="ru-RU" dirty="0"/>
              <a:t>,</a:t>
            </a:r>
          </a:p>
          <a:p>
            <a:pPr marL="82296" indent="0">
              <a:buNone/>
            </a:pPr>
            <a:r>
              <a:rPr lang="ru-RU" dirty="0"/>
              <a:t>   А в дом не попадет.</a:t>
            </a:r>
          </a:p>
          <a:p>
            <a:pPr marL="82296" indent="0">
              <a:buNone/>
            </a:pPr>
            <a:r>
              <a:rPr lang="ru-RU" dirty="0"/>
              <a:t>   И никуда я не иду,</a:t>
            </a:r>
          </a:p>
          <a:p>
            <a:pPr marL="82296" indent="0">
              <a:buNone/>
            </a:pPr>
            <a:r>
              <a:rPr lang="ru-RU" dirty="0"/>
              <a:t>   Покуда он идет.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9528457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dirty="0">
                <a:effectLst/>
              </a:rPr>
              <a:t>В чём отличие первого </a:t>
            </a:r>
            <a:r>
              <a:rPr lang="ru-RU" sz="2800" dirty="0" smtClean="0">
                <a:effectLst/>
              </a:rPr>
              <a:t> столбика с текстами  </a:t>
            </a:r>
            <a:r>
              <a:rPr lang="ru-RU" sz="2800" dirty="0">
                <a:effectLst/>
              </a:rPr>
              <a:t>от второго? </a:t>
            </a:r>
            <a:r>
              <a:rPr lang="ru-RU" sz="2800" dirty="0" smtClean="0">
                <a:effectLst/>
              </a:rPr>
              <a:t> Подберите заглавия к столбикам.</a:t>
            </a:r>
            <a:r>
              <a:rPr lang="ru-RU" sz="2800" dirty="0">
                <a:effectLst/>
              </a:rPr>
              <a:t/>
            </a:r>
            <a:br>
              <a:rPr lang="ru-RU" sz="2800" dirty="0">
                <a:effectLst/>
              </a:rPr>
            </a:br>
            <a:endParaRPr lang="ru-RU" sz="2800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</p:nvPr>
        </p:nvGraphicFramePr>
        <p:xfrm>
          <a:off x="2145982" y="1626743"/>
          <a:ext cx="6077585" cy="4442714"/>
        </p:xfrm>
        <a:graphic>
          <a:graphicData uri="http://schemas.openxmlformats.org/drawingml/2006/table">
            <a:tbl>
              <a:tblPr firstRow="1" firstCol="1" bandRow="1"/>
              <a:tblGrid>
                <a:gridCol w="3038475"/>
                <a:gridCol w="3039110"/>
              </a:tblGrid>
              <a:tr h="4762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2994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Вслед за августом приходит, 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С листопадом хороводит</a:t>
                      </a:r>
                      <a:b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И богат он урожаем,</a:t>
                      </a:r>
                      <a:b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Мы его, конечно, знаем! </a:t>
                      </a:r>
                      <a:b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</a:b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Пришёл </a:t>
                      </a:r>
                      <a:r>
                        <a:rPr lang="ru-RU" sz="1100" b="0">
                          <a:effectLst/>
                          <a:latin typeface="Calibri"/>
                          <a:ea typeface="Calibri"/>
                          <a:cs typeface="Times New Roman"/>
                        </a:rPr>
                        <a:t>сентябрь</a:t>
                      </a:r>
                      <a:r>
                        <a:rPr lang="ru-RU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 с красками,</a:t>
                      </a:r>
                      <a:br>
                        <a:rPr lang="ru-RU" sz="1100">
                          <a:effectLst/>
                          <a:latin typeface="Calibri"/>
                          <a:ea typeface="Calibri"/>
                          <a:cs typeface="Times New Roman"/>
                        </a:rPr>
                      </a:br>
                      <a:r>
                        <a:rPr lang="ru-RU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Коснулся листьев ласково</a:t>
                      </a:r>
                      <a:br>
                        <a:rPr lang="ru-RU" sz="1100">
                          <a:effectLst/>
                          <a:latin typeface="Calibri"/>
                          <a:ea typeface="Calibri"/>
                          <a:cs typeface="Times New Roman"/>
                        </a:rPr>
                      </a:br>
                      <a:r>
                        <a:rPr lang="ru-RU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И деревце простое</a:t>
                      </a:r>
                      <a:br>
                        <a:rPr lang="ru-RU" sz="1100">
                          <a:effectLst/>
                          <a:latin typeface="Calibri"/>
                          <a:ea typeface="Calibri"/>
                          <a:cs typeface="Times New Roman"/>
                        </a:rPr>
                      </a:br>
                      <a:r>
                        <a:rPr lang="ru-RU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Вдруг стало золотое.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Все мрачней лицо природы:</a:t>
                      </a:r>
                      <a:b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Почернели огороды,</a:t>
                      </a:r>
                      <a:b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Оголяются леса,</a:t>
                      </a:r>
                      <a:b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Молкнут птичьи голоса,</a:t>
                      </a:r>
                      <a:b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Мишка в спячку завалился.</a:t>
                      </a:r>
                      <a:b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Что за месяц к нам явился? 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Как только наступил октябрь, 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Случились пасмурные дни. 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И я прошу его: «Хотя бы 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С дождями чуть повремени»…</a:t>
                      </a:r>
                      <a:r>
                        <a:rPr lang="ru-RU" sz="100" u="sng">
                          <a:solidFill>
                            <a:srgbClr val="0000FF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  <a:hlinkClick r:id="rId2"/>
                        </a:rPr>
                        <a:t>источник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Поле чёрно-белым стало:</a:t>
                      </a:r>
                      <a:b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Падает то дождь, то снег.</a:t>
                      </a:r>
                      <a:b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А ещё похолодало —</a:t>
                      </a:r>
                      <a:b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Льдом сковало воды рек.</a:t>
                      </a:r>
                      <a:b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Мёрзнет в поле озимь ржи.</a:t>
                      </a:r>
                      <a:b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Что за месяц, подскажи? 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Руки мерзнут в ноябре: 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Холод, ветер на дворе, 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Осень поздняя несет 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Первый снег и первый </a:t>
                      </a:r>
                      <a:r>
                        <a:rPr lang="ru-RU" sz="1200" dirty="0" err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лед.</a:t>
                      </a:r>
                      <a:r>
                        <a:rPr lang="ru-RU" sz="100" u="sng" dirty="0" err="1">
                          <a:solidFill>
                            <a:srgbClr val="0000FF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  <a:hlinkClick r:id="rId3"/>
                        </a:rPr>
                        <a:t>источник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17338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>
        <p14:flash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Как вы думаете, что такое загадка?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В толковом словаре русского языка Ожегова С.И. и  Шведовой Н.Ю.  даётся определение загадке:</a:t>
            </a:r>
          </a:p>
          <a:p>
            <a:pPr marL="82296" indent="0">
              <a:buNone/>
            </a:pPr>
            <a:r>
              <a:rPr lang="ru-RU" b="1" i="1" u="sng" dirty="0">
                <a:solidFill>
                  <a:srgbClr val="FF0000"/>
                </a:solidFill>
              </a:rPr>
              <a:t>Загадка:</a:t>
            </a:r>
          </a:p>
          <a:p>
            <a:r>
              <a:rPr lang="ru-RU" dirty="0"/>
              <a:t> 1.) Изображение или выражение, нуждающееся в разгадке, истолковании.</a:t>
            </a:r>
          </a:p>
          <a:p>
            <a:r>
              <a:rPr lang="ru-RU" dirty="0"/>
              <a:t> 2.) Нечто необъяснимое, непонятное.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3154793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Игра «Что у тебя?»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30276" y="1700808"/>
            <a:ext cx="6151724" cy="40713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6119019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/>
              <a:t>-     Называется ли в загадке предмет, о котором она придумана?    </a:t>
            </a:r>
          </a:p>
          <a:p>
            <a:r>
              <a:rPr lang="ru-RU" dirty="0"/>
              <a:t>             Называется ли другой предмет, на него похожий?                              </a:t>
            </a:r>
          </a:p>
          <a:p>
            <a:r>
              <a:rPr lang="ru-RU" dirty="0"/>
              <a:t>           Указаны ли в загадке признаки, по которым можно догадаться, о чём идёт речь?                                                                                                        </a:t>
            </a:r>
          </a:p>
          <a:p>
            <a:r>
              <a:rPr lang="ru-RU" dirty="0"/>
              <a:t> Как звучат строки, что особенного в их концовках?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3319324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117</TotalTime>
  <Words>343</Words>
  <Application>Microsoft Office PowerPoint</Application>
  <PresentationFormat>Экран (4:3)</PresentationFormat>
  <Paragraphs>96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Солнцестояние</vt:lpstr>
      <vt:lpstr>Урок русского языка по теме  «Составь загадку.»</vt:lpstr>
      <vt:lpstr>осень</vt:lpstr>
      <vt:lpstr>Презентация PowerPoint</vt:lpstr>
      <vt:lpstr>Назовите осенние месяца.</vt:lpstr>
      <vt:lpstr>Чем отличаются эти два текста?</vt:lpstr>
      <vt:lpstr>В чём отличие первого  столбика с текстами  от второго?  Подберите заглавия к столбикам. </vt:lpstr>
      <vt:lpstr>Как вы думаете, что такое загадка?</vt:lpstr>
      <vt:lpstr>Игра «Что у тебя?» </vt:lpstr>
      <vt:lpstr>Презентация PowerPoint</vt:lpstr>
      <vt:lpstr>Памятка по конструированию загадок. </vt:lpstr>
      <vt:lpstr>Для работы по составлению загадки  нам поможет таблица: 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Урок русского языка по теме  «Составь загадку.»</dc:title>
  <cp:lastModifiedBy>Admin</cp:lastModifiedBy>
  <cp:revision>9</cp:revision>
  <dcterms:modified xsi:type="dcterms:W3CDTF">2014-11-17T15:37:20Z</dcterms:modified>
</cp:coreProperties>
</file>