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57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7F22ED9-3EB0-4838-B61B-6D7CFFD2E514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7454DD-AA78-40BB-B9D8-F75D323924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Имя существительное как часть речи. Постоянные и непостоянные признаки имен существительных.</a:t>
            </a:r>
            <a:endParaRPr lang="ru-RU" sz="2800" dirty="0">
              <a:solidFill>
                <a:srgbClr val="00206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Васильева Е. В.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гимназии № 664 г. Санкт-Петербурга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81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1.Развитие умения самостоятельно извлекать информацию из текста, обобщать и делать выводы на основе.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2.Развитие умений находить в тексте имена существительные, выявлять их признаки, определять их роль в предложении и тексте.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6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Проверь себя: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Monotype Corsiva" panose="03010101010201010101" pitchFamily="66" charset="0"/>
              </a:rPr>
              <a:t>Сер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дц</a:t>
            </a:r>
            <a:r>
              <a:rPr lang="ru-RU" sz="3600" dirty="0" smtClean="0">
                <a:latin typeface="Monotype Corsiva" panose="03010101010201010101" pitchFamily="66" charset="0"/>
              </a:rPr>
              <a:t>е, утю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г</a:t>
            </a:r>
            <a:r>
              <a:rPr lang="ru-RU" sz="3600" dirty="0" smtClean="0">
                <a:latin typeface="Monotype Corsiva" panose="03010101010201010101" pitchFamily="66" charset="0"/>
              </a:rPr>
              <a:t>, щ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ка, 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ж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вика, су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мм</a:t>
            </a:r>
            <a:r>
              <a:rPr lang="ru-RU" sz="3600" dirty="0" smtClean="0">
                <a:latin typeface="Monotype Corsiva" panose="03010101010201010101" pitchFamily="66" charset="0"/>
              </a:rPr>
              <a:t>а, тро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ст</a:t>
            </a:r>
            <a:r>
              <a:rPr lang="ru-RU" sz="3600" dirty="0" smtClean="0">
                <a:latin typeface="Monotype Corsiva" panose="03010101010201010101" pitchFamily="66" charset="0"/>
              </a:rPr>
              <a:t>ник, в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о</a:t>
            </a:r>
            <a:r>
              <a:rPr lang="ru-RU" sz="3600" dirty="0" smtClean="0">
                <a:latin typeface="Monotype Corsiva" panose="03010101010201010101" pitchFamily="66" charset="0"/>
              </a:rPr>
              <a:t>д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о</a:t>
            </a:r>
            <a:r>
              <a:rPr lang="ru-RU" sz="3600" dirty="0" smtClean="0">
                <a:latin typeface="Monotype Corsiva" panose="03010101010201010101" pitchFamily="66" charset="0"/>
              </a:rPr>
              <a:t>мерка, иску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сс</a:t>
            </a:r>
            <a:r>
              <a:rPr lang="ru-RU" sz="3600" dirty="0" smtClean="0">
                <a:latin typeface="Monotype Corsiva" panose="03010101010201010101" pitchFamily="66" charset="0"/>
              </a:rPr>
              <a:t>тв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о</a:t>
            </a:r>
            <a:r>
              <a:rPr lang="ru-RU" sz="3600" dirty="0" smtClean="0">
                <a:latin typeface="Monotype Corsiva" panose="03010101010201010101" pitchFamily="66" charset="0"/>
              </a:rPr>
              <a:t>, тро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</a:t>
            </a:r>
            <a:r>
              <a:rPr lang="ru-RU" sz="3600" dirty="0" smtClean="0">
                <a:latin typeface="Monotype Corsiva" panose="03010101010201010101" pitchFamily="66" charset="0"/>
              </a:rPr>
              <a:t>, ег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р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ь</a:t>
            </a:r>
            <a:r>
              <a:rPr lang="ru-RU" sz="3600" dirty="0" smtClean="0">
                <a:latin typeface="Monotype Corsiva" panose="03010101010201010101" pitchFamily="66" charset="0"/>
              </a:rPr>
              <a:t>, ле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ст</a:t>
            </a:r>
            <a:r>
              <a:rPr lang="ru-RU" sz="3600" dirty="0" smtClean="0">
                <a:latin typeface="Monotype Corsiva" panose="03010101010201010101" pitchFamily="66" charset="0"/>
              </a:rPr>
              <a:t>ница, нап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о</a:t>
            </a:r>
            <a:r>
              <a:rPr lang="ru-RU" sz="3600" dirty="0" smtClean="0">
                <a:latin typeface="Monotype Corsiva" panose="03010101010201010101" pitchFamily="66" charset="0"/>
              </a:rPr>
              <a:t>лнени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, 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о</a:t>
            </a:r>
            <a:r>
              <a:rPr lang="ru-RU" sz="3600" dirty="0" smtClean="0">
                <a:latin typeface="Monotype Corsiva" panose="03010101010201010101" pitchFamily="66" charset="0"/>
              </a:rPr>
              <a:t>рех, </a:t>
            </a:r>
            <a:r>
              <a:rPr lang="ru-RU" sz="3600" u="sng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е</a:t>
            </a:r>
            <a:r>
              <a:rPr lang="ru-RU" sz="3600" dirty="0" smtClean="0">
                <a:latin typeface="Monotype Corsiva" panose="03010101010201010101" pitchFamily="66" charset="0"/>
              </a:rPr>
              <a:t>жиха.</a:t>
            </a:r>
          </a:p>
          <a:p>
            <a:r>
              <a:rPr lang="ru-RU" sz="4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вод</a:t>
            </a:r>
            <a:r>
              <a:rPr lang="ru-RU" sz="4000" u="sng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</a:t>
            </a:r>
            <a:r>
              <a:rPr lang="ru-RU" sz="4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мерка     (сущ.)</a:t>
            </a:r>
            <a:endParaRPr lang="ru-RU" sz="4000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7" name="Дуга 6"/>
          <p:cNvSpPr/>
          <p:nvPr/>
        </p:nvSpPr>
        <p:spPr>
          <a:xfrm rot="19356075">
            <a:off x="1763688" y="4581128"/>
            <a:ext cx="914400" cy="914400"/>
          </a:xfrm>
          <a:prstGeom prst="arc">
            <a:avLst>
              <a:gd name="adj1" fmla="val 15654341"/>
              <a:gd name="adj2" fmla="val 206512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19712321">
            <a:off x="2603398" y="4566556"/>
            <a:ext cx="930671" cy="1003265"/>
          </a:xfrm>
          <a:prstGeom prst="arc">
            <a:avLst>
              <a:gd name="adj1" fmla="val 15443177"/>
              <a:gd name="adj2" fmla="val 205501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551845" y="4581128"/>
            <a:ext cx="84051" cy="133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8" idx="2"/>
          </p:cNvCxnSpPr>
          <p:nvPr/>
        </p:nvCxnSpPr>
        <p:spPr>
          <a:xfrm flipV="1">
            <a:off x="3376216" y="4581128"/>
            <a:ext cx="175629" cy="133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8892480" y="4293096"/>
            <a:ext cx="0" cy="104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851920" y="4648053"/>
            <a:ext cx="0" cy="420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3593870" y="5038328"/>
            <a:ext cx="245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3635896" y="4648053"/>
            <a:ext cx="203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3614883" y="4648053"/>
            <a:ext cx="21013" cy="390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49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340768"/>
            <a:ext cx="6984776" cy="39395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– главный работник в языке.</a:t>
            </a:r>
          </a:p>
          <a:p>
            <a:endParaRPr lang="ru-RU" sz="32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предложении каждое                               </a:t>
            </a:r>
            <a:r>
              <a:rPr lang="ru-RU" sz="5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свою синтаксическую роль.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5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Имя существительное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4800" dirty="0" smtClean="0">
                <a:solidFill>
                  <a:srgbClr val="00206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Роль имен существительных в речи           </a:t>
            </a:r>
          </a:p>
          <a:p>
            <a:endParaRPr lang="ru-RU" sz="4800" dirty="0">
              <a:solidFill>
                <a:srgbClr val="00206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Documents and Settings\1\Рабочий стол\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332110" y="4218955"/>
            <a:ext cx="1667986" cy="111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1\Рабочий стол\12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3933057"/>
            <a:ext cx="100012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1\Рабочий стол\img69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49080"/>
            <a:ext cx="12961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7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Признаки имен существительных:</a:t>
            </a:r>
            <a:endParaRPr lang="ru-RU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3200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Постоянные: </a:t>
            </a:r>
          </a:p>
          <a:p>
            <a:endParaRPr lang="ru-RU" sz="3200" i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Одушевленность; </a:t>
            </a:r>
          </a:p>
          <a:p>
            <a:r>
              <a:rPr lang="ru-RU" i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Род.</a:t>
            </a:r>
            <a:endParaRPr lang="ru-RU" i="1" u="sng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sz="3200" i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Непостоянные: </a:t>
            </a:r>
          </a:p>
          <a:p>
            <a:endParaRPr lang="ru-RU" sz="3200" i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Число.</a:t>
            </a:r>
            <a:endParaRPr lang="ru-RU" i="1" u="sng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1544682" y="4393934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2354965" y="4395367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508678" y="4827415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0800000">
            <a:off x="2318961" y="4827415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4716016" y="4365104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6012160" y="4365104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6660232" y="4365104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7380312" y="4350500"/>
            <a:ext cx="504056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680012" y="4782548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624228" y="4809945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0800000">
            <a:off x="5993382" y="4797152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0800000">
            <a:off x="7344308" y="4795287"/>
            <a:ext cx="576064" cy="658443"/>
          </a:xfrm>
          <a:prstGeom prst="triangle">
            <a:avLst>
              <a:gd name="adj" fmla="val 52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5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Проверь себя:</a:t>
            </a:r>
            <a:endParaRPr lang="ru-RU" sz="54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7869" y="1628800"/>
            <a:ext cx="2939521" cy="864096"/>
          </a:xfrm>
        </p:spPr>
        <p:txBody>
          <a:bodyPr>
            <a:normAutofit/>
          </a:bodyPr>
          <a:lstStyle/>
          <a:p>
            <a:r>
              <a:rPr lang="ru-RU" sz="3600" b="0" u="sng" dirty="0" err="1" smtClean="0">
                <a:latin typeface="Monotype Corsiva" panose="03010101010201010101" pitchFamily="66" charset="0"/>
              </a:rPr>
              <a:t>Одуш</a:t>
            </a:r>
            <a:r>
              <a:rPr lang="ru-RU" sz="3600" b="0" u="sng" dirty="0" smtClean="0">
                <a:latin typeface="Monotype Corsiva" panose="03010101010201010101" pitchFamily="66" charset="0"/>
              </a:rPr>
              <a:t>.</a:t>
            </a:r>
            <a:endParaRPr lang="ru-RU" sz="3600" b="0" u="sng" dirty="0">
              <a:latin typeface="Monotype Corsiva" panose="03010101010201010101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910669" y="1628801"/>
            <a:ext cx="2944368" cy="864096"/>
          </a:xfrm>
        </p:spPr>
        <p:txBody>
          <a:bodyPr>
            <a:normAutofit/>
          </a:bodyPr>
          <a:lstStyle/>
          <a:p>
            <a:r>
              <a:rPr lang="ru-RU" sz="3600" b="0" u="sng" dirty="0" err="1" smtClean="0">
                <a:latin typeface="Monotype Corsiva" panose="03010101010201010101" pitchFamily="66" charset="0"/>
              </a:rPr>
              <a:t>Неодуш</a:t>
            </a:r>
            <a:r>
              <a:rPr lang="ru-RU" sz="3600" b="0" u="sng" dirty="0" smtClean="0">
                <a:latin typeface="Monotype Corsiva" panose="03010101010201010101" pitchFamily="66" charset="0"/>
              </a:rPr>
              <a:t>.</a:t>
            </a:r>
            <a:endParaRPr lang="ru-RU" sz="3600" b="0" u="sng" dirty="0">
              <a:latin typeface="Monotype Corsiva" panose="03010101010201010101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298448" y="2492896"/>
            <a:ext cx="3227832" cy="3231248"/>
          </a:xfrm>
        </p:spPr>
        <p:txBody>
          <a:bodyPr>
            <a:normAutofit/>
          </a:bodyPr>
          <a:lstStyle/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хотник- </a:t>
            </a:r>
            <a:r>
              <a:rPr lang="ru-RU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Емеля – </a:t>
            </a:r>
            <a:r>
              <a:rPr lang="ru-RU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нучок - 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Гришутка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1" y="2420888"/>
            <a:ext cx="3227832" cy="3303701"/>
          </a:xfrm>
        </p:spPr>
        <p:txBody>
          <a:bodyPr>
            <a:normAutofit fontScale="77500" lnSpcReduction="20000"/>
          </a:bodyPr>
          <a:lstStyle/>
          <a:p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избушка – ж. р., ед.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 – м. р., ед. ч.</a:t>
            </a:r>
          </a:p>
          <a:p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емля – ж.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 –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кно – ср. р., ед.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рыша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ж.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руба –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ирпичи – м. р., мн.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 –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орота – мн. ч.</a:t>
            </a:r>
          </a:p>
          <a:p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арай </a:t>
            </a: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м. р., ед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26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Член предложения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Имя существительное в роли главных и второстепенных членов предложения.</a:t>
            </a:r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Морфологический разбор имени существительного.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8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Итог урока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По какому плану повторяли имя существительное?</a:t>
            </a: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Запишите ключевые слова на основе этого плана.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мат., упр. 58, учебник, упр. 105, устно.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3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294</TotalTime>
  <Words>328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Brush Script MT</vt:lpstr>
      <vt:lpstr>Constantia</vt:lpstr>
      <vt:lpstr>Franklin Gothic Book</vt:lpstr>
      <vt:lpstr>Monotype Corsiva</vt:lpstr>
      <vt:lpstr>Rage Italic</vt:lpstr>
      <vt:lpstr>Times New Roman</vt:lpstr>
      <vt:lpstr>Кнопка</vt:lpstr>
      <vt:lpstr>Имя существительное как часть речи. Постоянные и непостоянные признаки имен существительных.</vt:lpstr>
      <vt:lpstr>Цели урока:</vt:lpstr>
      <vt:lpstr>Проверь себя:</vt:lpstr>
      <vt:lpstr>Презентация PowerPoint</vt:lpstr>
      <vt:lpstr>Имя существительное</vt:lpstr>
      <vt:lpstr>Признаки имен существительных:</vt:lpstr>
      <vt:lpstr>Проверь себя:</vt:lpstr>
      <vt:lpstr>Член предложения</vt:lpstr>
      <vt:lpstr>Итог урока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в 4 классе по программе 2100</dc:title>
  <dc:creator>1</dc:creator>
  <cp:lastModifiedBy>User</cp:lastModifiedBy>
  <cp:revision>19</cp:revision>
  <dcterms:created xsi:type="dcterms:W3CDTF">2013-11-05T13:33:15Z</dcterms:created>
  <dcterms:modified xsi:type="dcterms:W3CDTF">2014-12-14T16:31:01Z</dcterms:modified>
</cp:coreProperties>
</file>