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4" r:id="rId3"/>
    <p:sldId id="258" r:id="rId4"/>
    <p:sldId id="259" r:id="rId5"/>
    <p:sldId id="261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ABF3"/>
    <a:srgbClr val="FF0066"/>
    <a:srgbClr val="0000FF"/>
    <a:srgbClr val="FFFF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13903-A60E-4035-84FA-AF851DA58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6200-B8B0-4DD4-A725-0EC7150BE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58524-9ED3-438D-AEC3-6174B809F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B7060-6672-4701-9F99-29CC9C7AC4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CD3C6-3A75-4FF5-97DF-C51590552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C018-7362-4855-B786-C47C310B4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1215-1479-4B12-A9FD-411FA30F1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32E5-32A1-46B9-B714-941343BB3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C0B5C-F5C6-4BAE-BD07-228E29A9A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69578-F365-402C-B968-D568B0CBF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53B9-8604-4289-B401-E2E288927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7974-D321-4E49-BFD0-955EFAD475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6D3FDDA-3C74-46D6-9504-CC1FA0BD2F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79" r:id="rId4"/>
    <p:sldLayoutId id="2147483786" r:id="rId5"/>
    <p:sldLayoutId id="2147483780" r:id="rId6"/>
    <p:sldLayoutId id="2147483787" r:id="rId7"/>
    <p:sldLayoutId id="2147483788" r:id="rId8"/>
    <p:sldLayoutId id="2147483789" r:id="rId9"/>
    <p:sldLayoutId id="2147483781" r:id="rId10"/>
    <p:sldLayoutId id="2147483790" r:id="rId11"/>
    <p:sldLayoutId id="214748378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ociety.runetstar.net/478738915466-%D0%BA%D1%83%D0%BF%D0%BB%D1%8E-%D0%BF%D0%B0%D0%BB%D1%8C%D1%82%D0%BE-%D0%BD%D0%B0-%D0%B4%D0%B5%D0%B2%D0%BE%D1%87%D0%BA%D1%83-2-2-5-%D0%B3%D0%BE%D0%B4%D0%B0" TargetMode="External"/><Relationship Id="rId2" Type="http://schemas.openxmlformats.org/officeDocument/2006/relationships/hyperlink" Target="http://toys.com.ua/loto-s-risunkami-0236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izlov.ru/docs/100/index-2162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6200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9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Просклонять существительные</a:t>
            </a:r>
          </a:p>
        </p:txBody>
      </p:sp>
      <p:sp>
        <p:nvSpPr>
          <p:cNvPr id="10243" name="Rectangle 9"/>
          <p:cNvSpPr>
            <a:spLocks noChangeArrowheads="1"/>
          </p:cNvSpPr>
          <p:nvPr/>
        </p:nvSpPr>
        <p:spPr bwMode="auto">
          <a:xfrm>
            <a:off x="2514600" y="5181600"/>
            <a:ext cx="2286000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l"/>
            </a:pPr>
            <a:endParaRPr lang="ru-RU" sz="27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04800" y="2819400"/>
            <a:ext cx="2057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И.п(что?)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Р.п(чего?)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Д.п.(чему?)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В.п.(что?)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Т.п. (чем?)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400" b="1"/>
              <a:t>П.п (о чём?)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2400" b="1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514600" y="27432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земл</a:t>
            </a:r>
            <a:r>
              <a:rPr lang="ru-RU" sz="2800" b="1">
                <a:solidFill>
                  <a:srgbClr val="FF0066"/>
                </a:solidFill>
              </a:rPr>
              <a:t>я 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514600" y="32004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земл</a:t>
            </a:r>
            <a:r>
              <a:rPr lang="ru-RU" sz="2800" b="1">
                <a:solidFill>
                  <a:srgbClr val="FF0066"/>
                </a:solidFill>
              </a:rPr>
              <a:t>и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514600" y="36576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земл</a:t>
            </a:r>
            <a:r>
              <a:rPr lang="ru-RU" sz="2800" b="1">
                <a:solidFill>
                  <a:srgbClr val="FF0066"/>
                </a:solidFill>
              </a:rPr>
              <a:t>е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2514600" y="41148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земл</a:t>
            </a:r>
            <a:r>
              <a:rPr lang="ru-RU" sz="2800" b="1">
                <a:solidFill>
                  <a:srgbClr val="FF0066"/>
                </a:solidFill>
              </a:rPr>
              <a:t>ю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14600" y="45720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земл</a:t>
            </a:r>
            <a:r>
              <a:rPr lang="ru-RU" sz="2800" b="1">
                <a:solidFill>
                  <a:srgbClr val="FF0066"/>
                </a:solidFill>
              </a:rPr>
              <a:t>ёй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2362200" y="50292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 о земл</a:t>
            </a:r>
            <a:r>
              <a:rPr lang="ru-RU" sz="2800" b="1">
                <a:solidFill>
                  <a:srgbClr val="FF0066"/>
                </a:solidFill>
              </a:rPr>
              <a:t>е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5105400" y="2819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5105400" y="3276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105400" y="3733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5105400" y="4191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51054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4800600" y="50292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700" b="1"/>
              <a:t>о пальт</a:t>
            </a:r>
            <a:r>
              <a:rPr lang="ru-RU" sz="2700" b="1" u="sng"/>
              <a:t>о</a:t>
            </a:r>
            <a:endParaRPr lang="ru-RU" sz="2700" b="1" u="sng">
              <a:solidFill>
                <a:srgbClr val="FF0066"/>
              </a:solidFill>
            </a:endParaRPr>
          </a:p>
        </p:txBody>
      </p:sp>
      <p:sp>
        <p:nvSpPr>
          <p:cNvPr id="10257" name="TextBox 17"/>
          <p:cNvSpPr txBox="1">
            <a:spLocks noChangeArrowheads="1"/>
          </p:cNvSpPr>
          <p:nvPr/>
        </p:nvSpPr>
        <p:spPr bwMode="auto">
          <a:xfrm>
            <a:off x="2438400" y="1524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258" name="TextBox 18"/>
          <p:cNvSpPr txBox="1">
            <a:spLocks noChangeArrowheads="1"/>
          </p:cNvSpPr>
          <p:nvPr/>
        </p:nvSpPr>
        <p:spPr bwMode="auto">
          <a:xfrm>
            <a:off x="2895600" y="1524000"/>
            <a:ext cx="3873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земля             пальто </a:t>
            </a:r>
          </a:p>
        </p:txBody>
      </p:sp>
      <p:pic>
        <p:nvPicPr>
          <p:cNvPr id="10259" name="Picture 19" descr="куплю пальто на девочку 2-2,5 года ksenofont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4572000"/>
            <a:ext cx="13716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6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7" grpId="0" autoUpdateAnimBg="0"/>
      <p:bldP spid="4108" grpId="0" autoUpdateAnimBg="0"/>
      <p:bldP spid="4109" grpId="0" autoUpdateAnimBg="0"/>
      <p:bldP spid="4110" grpId="0" autoUpdateAnimBg="0"/>
      <p:bldP spid="4111" grpId="0" autoUpdateAnimBg="0"/>
      <p:bldP spid="4112" grpId="0" autoUpdateAnimBg="0"/>
      <p:bldP spid="4113" grpId="0" autoUpdateAnimBg="0"/>
      <p:bldP spid="4121" grpId="0" autoUpdateAnimBg="0"/>
      <p:bldP spid="4122" grpId="0" autoUpdateAnimBg="0"/>
      <p:bldP spid="4123" grpId="0" autoUpdateAnimBg="0"/>
      <p:bldP spid="4124" grpId="0" autoUpdateAnimBg="0"/>
      <p:bldP spid="4125" grpId="0" autoUpdateAnimBg="0"/>
      <p:bldP spid="41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6788150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 :Понятие  о несклоняемых именах </a:t>
            </a:r>
          </a:p>
          <a:p>
            <a:pPr algn="ctr">
              <a:defRPr/>
            </a:pPr>
            <a:r>
              <a:rPr lang="ru-RU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существительных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610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: Введение нового понятия –несклоняемые имена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существительные.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Развитие умений отличать склоняемые  и несклоняемые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имена существительные.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505200"/>
            <a:ext cx="2286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Несклоняемые имена существительные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05000"/>
            <a:ext cx="8610600" cy="137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7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Несклоняемыми</a:t>
            </a:r>
            <a:r>
              <a:rPr lang="ru-RU" sz="27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называются имена существительные, которые имеют для всех падежей одну и ту же форму.</a:t>
            </a:r>
          </a:p>
        </p:txBody>
      </p:sp>
      <p:graphicFrame>
        <p:nvGraphicFramePr>
          <p:cNvPr id="57412" name="Group 68"/>
          <p:cNvGraphicFramePr>
            <a:graphicFrameLocks noGrp="1"/>
          </p:cNvGraphicFramePr>
          <p:nvPr>
            <p:ph sz="half" idx="2"/>
          </p:nvPr>
        </p:nvGraphicFramePr>
        <p:xfrm>
          <a:off x="533400" y="3352800"/>
          <a:ext cx="7620000" cy="502920"/>
        </p:xfrm>
        <a:graphic>
          <a:graphicData uri="http://schemas.openxmlformats.org/drawingml/2006/table">
            <a:tbl>
              <a:tblPr/>
              <a:tblGrid>
                <a:gridCol w="3810000"/>
                <a:gridCol w="381000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склоняемые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несклоняемые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0" name="Rectangle 4"/>
          <p:cNvSpPr>
            <a:spLocks noChangeArrowheads="1"/>
          </p:cNvSpPr>
          <p:nvPr/>
        </p:nvSpPr>
        <p:spPr bwMode="auto">
          <a:xfrm>
            <a:off x="304800" y="5410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endParaRPr lang="ru-RU" sz="3100"/>
          </a:p>
        </p:txBody>
      </p:sp>
      <p:sp>
        <p:nvSpPr>
          <p:cNvPr id="57413" name="Rectangle 69"/>
          <p:cNvSpPr>
            <a:spLocks noChangeArrowheads="1"/>
          </p:cNvSpPr>
          <p:nvPr/>
        </p:nvSpPr>
        <p:spPr bwMode="auto">
          <a:xfrm>
            <a:off x="1295400" y="4038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облако</a:t>
            </a:r>
          </a:p>
        </p:txBody>
      </p:sp>
      <p:sp>
        <p:nvSpPr>
          <p:cNvPr id="57414" name="Rectangle 70"/>
          <p:cNvSpPr>
            <a:spLocks noChangeArrowheads="1"/>
          </p:cNvSpPr>
          <p:nvPr/>
        </p:nvSpPr>
        <p:spPr bwMode="auto">
          <a:xfrm>
            <a:off x="1524000" y="4572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молоко</a:t>
            </a:r>
          </a:p>
        </p:txBody>
      </p:sp>
      <p:sp>
        <p:nvSpPr>
          <p:cNvPr id="57415" name="Rectangle 71"/>
          <p:cNvSpPr>
            <a:spLocks noChangeArrowheads="1"/>
          </p:cNvSpPr>
          <p:nvPr/>
        </p:nvSpPr>
        <p:spPr bwMode="auto">
          <a:xfrm>
            <a:off x="1905000" y="5029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сено</a:t>
            </a:r>
          </a:p>
        </p:txBody>
      </p:sp>
      <p:sp>
        <p:nvSpPr>
          <p:cNvPr id="57524" name="Rectangle 180"/>
          <p:cNvSpPr>
            <a:spLocks noChangeArrowheads="1"/>
          </p:cNvSpPr>
          <p:nvPr/>
        </p:nvSpPr>
        <p:spPr bwMode="auto">
          <a:xfrm>
            <a:off x="2514600" y="4114800"/>
            <a:ext cx="3048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57578" name="Rectangle 234"/>
          <p:cNvSpPr>
            <a:spLocks noChangeArrowheads="1"/>
          </p:cNvSpPr>
          <p:nvPr/>
        </p:nvSpPr>
        <p:spPr bwMode="auto">
          <a:xfrm>
            <a:off x="2819400" y="4648200"/>
            <a:ext cx="3048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57579" name="Rectangle 235"/>
          <p:cNvSpPr>
            <a:spLocks noChangeArrowheads="1"/>
          </p:cNvSpPr>
          <p:nvPr/>
        </p:nvSpPr>
        <p:spPr bwMode="auto">
          <a:xfrm>
            <a:off x="2667000" y="5105400"/>
            <a:ext cx="304800" cy="3810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57580" name="AutoShape 236"/>
          <p:cNvSpPr>
            <a:spLocks/>
          </p:cNvSpPr>
          <p:nvPr/>
        </p:nvSpPr>
        <p:spPr bwMode="auto">
          <a:xfrm rot="-5400000">
            <a:off x="1866900" y="3619500"/>
            <a:ext cx="228600" cy="914400"/>
          </a:xfrm>
          <a:prstGeom prst="rightBracket">
            <a:avLst>
              <a:gd name="adj" fmla="val 167704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582" name="AutoShape 238"/>
          <p:cNvSpPr>
            <a:spLocks/>
          </p:cNvSpPr>
          <p:nvPr/>
        </p:nvSpPr>
        <p:spPr bwMode="auto">
          <a:xfrm rot="-5400000">
            <a:off x="2212182" y="4798218"/>
            <a:ext cx="228600" cy="690563"/>
          </a:xfrm>
          <a:prstGeom prst="rightBracket">
            <a:avLst>
              <a:gd name="adj" fmla="val 151042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583" name="AutoShape 239"/>
          <p:cNvSpPr>
            <a:spLocks/>
          </p:cNvSpPr>
          <p:nvPr/>
        </p:nvSpPr>
        <p:spPr bwMode="auto">
          <a:xfrm rot="-5400000">
            <a:off x="2135982" y="4036218"/>
            <a:ext cx="228600" cy="1147763"/>
          </a:xfrm>
          <a:prstGeom prst="rightBracket">
            <a:avLst>
              <a:gd name="adj" fmla="val 251042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ru-RU">
              <a:solidFill>
                <a:srgbClr val="FF0066"/>
              </a:solidFill>
            </a:endParaRPr>
          </a:p>
        </p:txBody>
      </p:sp>
      <p:sp>
        <p:nvSpPr>
          <p:cNvPr id="57584" name="Rectangle 240"/>
          <p:cNvSpPr>
            <a:spLocks noChangeArrowheads="1"/>
          </p:cNvSpPr>
          <p:nvPr/>
        </p:nvSpPr>
        <p:spPr bwMode="auto">
          <a:xfrm>
            <a:off x="5410200" y="4038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лото</a:t>
            </a:r>
          </a:p>
        </p:txBody>
      </p:sp>
      <p:sp>
        <p:nvSpPr>
          <p:cNvPr id="57585" name="Rectangle 241"/>
          <p:cNvSpPr>
            <a:spLocks noChangeArrowheads="1"/>
          </p:cNvSpPr>
          <p:nvPr/>
        </p:nvSpPr>
        <p:spPr bwMode="auto">
          <a:xfrm>
            <a:off x="495300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пианино</a:t>
            </a:r>
          </a:p>
        </p:txBody>
      </p:sp>
      <p:sp>
        <p:nvSpPr>
          <p:cNvPr id="57586" name="Rectangle 242"/>
          <p:cNvSpPr>
            <a:spLocks noChangeArrowheads="1"/>
          </p:cNvSpPr>
          <p:nvPr/>
        </p:nvSpPr>
        <p:spPr bwMode="auto">
          <a:xfrm>
            <a:off x="5257800" y="4953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100" b="1"/>
              <a:t>какао</a:t>
            </a:r>
          </a:p>
        </p:txBody>
      </p:sp>
      <p:sp>
        <p:nvSpPr>
          <p:cNvPr id="57587" name="AutoShape 243"/>
          <p:cNvSpPr>
            <a:spLocks/>
          </p:cNvSpPr>
          <p:nvPr/>
        </p:nvSpPr>
        <p:spPr bwMode="auto">
          <a:xfrm rot="-5400000">
            <a:off x="5829300" y="3695700"/>
            <a:ext cx="228600" cy="914400"/>
          </a:xfrm>
          <a:prstGeom prst="rightBracket">
            <a:avLst>
              <a:gd name="adj" fmla="val 200000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588" name="AutoShape 244"/>
          <p:cNvSpPr>
            <a:spLocks/>
          </p:cNvSpPr>
          <p:nvPr/>
        </p:nvSpPr>
        <p:spPr bwMode="auto">
          <a:xfrm rot="-5400000">
            <a:off x="5829300" y="3771900"/>
            <a:ext cx="228600" cy="1676400"/>
          </a:xfrm>
          <a:prstGeom prst="rightBracket">
            <a:avLst>
              <a:gd name="adj" fmla="val 366667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589" name="AutoShape 245"/>
          <p:cNvSpPr>
            <a:spLocks/>
          </p:cNvSpPr>
          <p:nvPr/>
        </p:nvSpPr>
        <p:spPr bwMode="auto">
          <a:xfrm rot="-5400000">
            <a:off x="5753100" y="4533900"/>
            <a:ext cx="228600" cy="1066800"/>
          </a:xfrm>
          <a:prstGeom prst="rightBracket">
            <a:avLst>
              <a:gd name="adj" fmla="val 233333"/>
            </a:avLst>
          </a:prstGeom>
          <a:noFill/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590" name="Rectangle 246"/>
          <p:cNvSpPr>
            <a:spLocks noChangeArrowheads="1"/>
          </p:cNvSpPr>
          <p:nvPr/>
        </p:nvSpPr>
        <p:spPr bwMode="auto">
          <a:xfrm>
            <a:off x="0" y="56388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Облако,</a:t>
            </a:r>
          </a:p>
        </p:txBody>
      </p:sp>
      <p:sp>
        <p:nvSpPr>
          <p:cNvPr id="57591" name="Rectangle 247"/>
          <p:cNvSpPr>
            <a:spLocks noChangeArrowheads="1"/>
          </p:cNvSpPr>
          <p:nvPr/>
        </p:nvSpPr>
        <p:spPr bwMode="auto">
          <a:xfrm>
            <a:off x="1524000" y="5638800"/>
            <a:ext cx="1108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лото,</a:t>
            </a:r>
          </a:p>
        </p:txBody>
      </p:sp>
      <p:sp>
        <p:nvSpPr>
          <p:cNvPr id="57593" name="Rectangle 249"/>
          <p:cNvSpPr>
            <a:spLocks noChangeArrowheads="1"/>
          </p:cNvSpPr>
          <p:nvPr/>
        </p:nvSpPr>
        <p:spPr bwMode="auto">
          <a:xfrm>
            <a:off x="2514600" y="5638800"/>
            <a:ext cx="1779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пианино,</a:t>
            </a:r>
          </a:p>
        </p:txBody>
      </p:sp>
      <p:sp>
        <p:nvSpPr>
          <p:cNvPr id="57594" name="Rectangle 250"/>
          <p:cNvSpPr>
            <a:spLocks noChangeArrowheads="1"/>
          </p:cNvSpPr>
          <p:nvPr/>
        </p:nvSpPr>
        <p:spPr bwMode="auto">
          <a:xfrm>
            <a:off x="4191000" y="5638800"/>
            <a:ext cx="1252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какао,</a:t>
            </a:r>
          </a:p>
        </p:txBody>
      </p:sp>
      <p:sp>
        <p:nvSpPr>
          <p:cNvPr id="57595" name="Rectangle 251"/>
          <p:cNvSpPr>
            <a:spLocks noChangeArrowheads="1"/>
          </p:cNvSpPr>
          <p:nvPr/>
        </p:nvSpPr>
        <p:spPr bwMode="auto">
          <a:xfrm>
            <a:off x="5334000" y="5638800"/>
            <a:ext cx="1601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молоко,</a:t>
            </a:r>
          </a:p>
        </p:txBody>
      </p:sp>
      <p:sp>
        <p:nvSpPr>
          <p:cNvPr id="57596" name="Rectangle 252"/>
          <p:cNvSpPr>
            <a:spLocks noChangeArrowheads="1"/>
          </p:cNvSpPr>
          <p:nvPr/>
        </p:nvSpPr>
        <p:spPr bwMode="auto">
          <a:xfrm>
            <a:off x="6858000" y="5638800"/>
            <a:ext cx="1111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2800" b="1"/>
              <a:t>сено.</a:t>
            </a:r>
          </a:p>
        </p:txBody>
      </p:sp>
      <p:pic>
        <p:nvPicPr>
          <p:cNvPr id="12322" name="Picture 8" descr="Лото с рисунками купить за 19 грн. в Киеве, Харькове, Днепропетровске, Одессе, Донецке, Запорожье, Львове Toys.com.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9624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5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5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6" presetClass="entr" presetSubtype="2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5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7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7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57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7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7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7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5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5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7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57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5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500"/>
                                        <p:tgtEl>
                                          <p:spTgt spid="57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1" dur="500"/>
                                        <p:tgtEl>
                                          <p:spTgt spid="57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5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57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6" dur="500"/>
                                        <p:tgtEl>
                                          <p:spTgt spid="5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1" dur="500"/>
                                        <p:tgtEl>
                                          <p:spTgt spid="5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6" dur="500"/>
                                        <p:tgtEl>
                                          <p:spTgt spid="5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5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13" grpId="0"/>
      <p:bldP spid="57414" grpId="0"/>
      <p:bldP spid="57415" grpId="0"/>
      <p:bldP spid="57524" grpId="0" animBg="1"/>
      <p:bldP spid="57578" grpId="0" animBg="1"/>
      <p:bldP spid="57579" grpId="0" animBg="1"/>
      <p:bldP spid="57580" grpId="0" animBg="1"/>
      <p:bldP spid="57582" grpId="0" animBg="1"/>
      <p:bldP spid="57583" grpId="0" animBg="1"/>
      <p:bldP spid="57584" grpId="0"/>
      <p:bldP spid="57585" grpId="0"/>
      <p:bldP spid="57586" grpId="0"/>
      <p:bldP spid="57587" grpId="0" animBg="1"/>
      <p:bldP spid="57588" grpId="0" animBg="1"/>
      <p:bldP spid="57589" grpId="0" animBg="1"/>
      <p:bldP spid="57590" grpId="0"/>
      <p:bldP spid="57590" grpId="1"/>
      <p:bldP spid="57591" grpId="0"/>
      <p:bldP spid="57591" grpId="1"/>
      <p:bldP spid="57593" grpId="0"/>
      <p:bldP spid="57593" grpId="1"/>
      <p:bldP spid="57594" grpId="0"/>
      <p:bldP spid="57594" grpId="1"/>
      <p:bldP spid="57595" grpId="0"/>
      <p:bldP spid="57595" grpId="1"/>
      <p:bldP spid="57596" grpId="0"/>
      <p:bldP spid="5759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Выводы: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86800" cy="137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C00000"/>
                </a:solidFill>
              </a:rPr>
              <a:t>Несклоняемые имена существительные: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28600" y="24384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Имеют для всех падежей одну и ту же форму.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228600" y="30480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Не имеют окончания (всё слово-основа).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52400" y="3733800"/>
            <a:ext cx="899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b="1">
                <a:solidFill>
                  <a:schemeClr val="tx2"/>
                </a:solidFill>
              </a:rPr>
              <a:t>  </a:t>
            </a:r>
            <a:r>
              <a:rPr lang="ru-RU" sz="3200" b="1">
                <a:latin typeface="Times New Roman" pitchFamily="18" charset="0"/>
                <a:cs typeface="Times New Roman" pitchFamily="18" charset="0"/>
              </a:rPr>
              <a:t>Падеж можно определить только в тексте.</a:t>
            </a:r>
          </a:p>
        </p:txBody>
      </p:sp>
      <p:pic>
        <p:nvPicPr>
          <p:cNvPr id="13319" name="Picture 4" descr="Конспект урока по русскому языку 4 класс Тема: &quot;Несклоняемые имена существительные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4495800"/>
            <a:ext cx="26019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  <p:bldP spid="62468" grpId="0" autoUpdateAnimBg="0"/>
      <p:bldP spid="62469" grpId="0" autoUpdateAnimBg="0"/>
      <p:bldP spid="624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2"/>
          <p:cNvSpPr>
            <a:spLocks noChangeArrowheads="1"/>
          </p:cNvSpPr>
          <p:nvPr/>
        </p:nvSpPr>
        <p:spPr bwMode="auto">
          <a:xfrm>
            <a:off x="0" y="685800"/>
            <a:ext cx="91440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Как-то рано по утру с другом сели мы в метру,</a:t>
            </a:r>
          </a:p>
          <a:p>
            <a:r>
              <a:rPr lang="ru-RU" sz="2800"/>
              <a:t> И поехали в метре фильм смотреть о кенгуре,</a:t>
            </a:r>
          </a:p>
          <a:p>
            <a:r>
              <a:rPr lang="ru-RU" sz="2800"/>
              <a:t> Вот сидим мы с ним в кине без пальта и без кашне…</a:t>
            </a:r>
          </a:p>
          <a:p>
            <a:r>
              <a:rPr lang="ru-RU" sz="2800"/>
              <a:t> А вернее – я и ты без кашна и без пальты.</a:t>
            </a:r>
          </a:p>
          <a:p>
            <a:r>
              <a:rPr lang="ru-RU" sz="2800"/>
              <a:t> Кенгура в кафу зашёл.</a:t>
            </a:r>
          </a:p>
          <a:p>
            <a:r>
              <a:rPr lang="ru-RU" sz="2800"/>
              <a:t> Занял там свободный стол.</a:t>
            </a:r>
          </a:p>
          <a:p>
            <a:r>
              <a:rPr lang="ru-RU" sz="2800"/>
              <a:t> И сидит за доминой с шимпанзой и какадой.</a:t>
            </a:r>
          </a:p>
          <a:p>
            <a:r>
              <a:rPr lang="ru-RU" sz="2800"/>
              <a:t> Вдруг огромный обезьян стал играть на фортепьян.</a:t>
            </a:r>
          </a:p>
          <a:p>
            <a:r>
              <a:rPr lang="ru-RU" sz="2800"/>
              <a:t> Тут и взрослый сняв пенсню, хохотал на всё киню. Интересное кино! Жаль, что кончилось оно!</a:t>
            </a:r>
          </a:p>
          <a:p>
            <a:r>
              <a:rPr lang="ru-RU" sz="2800"/>
              <a:t> В гардероб пора бежать – будут польта выдавать!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152400" y="685800"/>
            <a:ext cx="89916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Как-то рано по утр</a:t>
            </a:r>
            <a:r>
              <a:rPr lang="ru-RU" sz="2800">
                <a:solidFill>
                  <a:srgbClr val="C00000"/>
                </a:solidFill>
              </a:rPr>
              <a:t>у</a:t>
            </a:r>
            <a:r>
              <a:rPr lang="ru-RU" sz="2800"/>
              <a:t> с другом сели мы в метр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,</a:t>
            </a:r>
          </a:p>
          <a:p>
            <a:r>
              <a:rPr lang="ru-RU" sz="2800"/>
              <a:t> И поехали в метр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 фильм смотреть о кенгур</a:t>
            </a:r>
            <a:r>
              <a:rPr lang="ru-RU" sz="2800">
                <a:solidFill>
                  <a:srgbClr val="C00000"/>
                </a:solidFill>
              </a:rPr>
              <a:t>у</a:t>
            </a:r>
            <a:r>
              <a:rPr lang="ru-RU" sz="2800"/>
              <a:t>,</a:t>
            </a:r>
          </a:p>
          <a:p>
            <a:r>
              <a:rPr lang="ru-RU" sz="2800"/>
              <a:t> Вот сидим мы с ним в кин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 без пальт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 и без кашн</a:t>
            </a:r>
            <a:r>
              <a:rPr lang="ru-RU" sz="2800">
                <a:solidFill>
                  <a:srgbClr val="C00000"/>
                </a:solidFill>
              </a:rPr>
              <a:t>е</a:t>
            </a:r>
            <a:r>
              <a:rPr lang="ru-RU" sz="2800"/>
              <a:t>…</a:t>
            </a:r>
          </a:p>
          <a:p>
            <a:r>
              <a:rPr lang="ru-RU" sz="2800"/>
              <a:t> А вернее – я и ты без кашн</a:t>
            </a:r>
            <a:r>
              <a:rPr lang="ru-RU" sz="2800">
                <a:solidFill>
                  <a:srgbClr val="C00000"/>
                </a:solidFill>
              </a:rPr>
              <a:t>е</a:t>
            </a:r>
            <a:r>
              <a:rPr lang="ru-RU" sz="2800"/>
              <a:t> и без пальт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.</a:t>
            </a:r>
          </a:p>
          <a:p>
            <a:r>
              <a:rPr lang="ru-RU" sz="2800"/>
              <a:t> Кенгур</a:t>
            </a:r>
            <a:r>
              <a:rPr lang="ru-RU" sz="2800">
                <a:solidFill>
                  <a:srgbClr val="C00000"/>
                </a:solidFill>
              </a:rPr>
              <a:t>у</a:t>
            </a:r>
            <a:r>
              <a:rPr lang="ru-RU" sz="2800"/>
              <a:t> в каф</a:t>
            </a:r>
            <a:r>
              <a:rPr lang="ru-RU" sz="2800">
                <a:solidFill>
                  <a:srgbClr val="C00000"/>
                </a:solidFill>
              </a:rPr>
              <a:t>е</a:t>
            </a:r>
            <a:r>
              <a:rPr lang="ru-RU" sz="2800"/>
              <a:t> зашёл.</a:t>
            </a:r>
          </a:p>
          <a:p>
            <a:r>
              <a:rPr lang="ru-RU" sz="2800"/>
              <a:t> Занял там свободный стол.</a:t>
            </a:r>
          </a:p>
          <a:p>
            <a:r>
              <a:rPr lang="ru-RU" sz="2800"/>
              <a:t> И сидит за домин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 с шимпанз</a:t>
            </a:r>
            <a:r>
              <a:rPr lang="ru-RU" sz="2800">
                <a:solidFill>
                  <a:srgbClr val="C00000"/>
                </a:solidFill>
              </a:rPr>
              <a:t>е</a:t>
            </a:r>
            <a:r>
              <a:rPr lang="ru-RU" sz="2800"/>
              <a:t> и какад</a:t>
            </a:r>
            <a:r>
              <a:rPr lang="ru-RU" sz="2800">
                <a:solidFill>
                  <a:srgbClr val="C00000"/>
                </a:solidFill>
              </a:rPr>
              <a:t>у</a:t>
            </a:r>
            <a:r>
              <a:rPr lang="ru-RU" sz="2800"/>
              <a:t>.</a:t>
            </a:r>
          </a:p>
          <a:p>
            <a:r>
              <a:rPr lang="ru-RU" sz="2800"/>
              <a:t> Вдруг огромная обезьяна стала играть на фортепьян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.</a:t>
            </a:r>
          </a:p>
          <a:p>
            <a:r>
              <a:rPr lang="ru-RU" sz="2800"/>
              <a:t> Тут и взрослый сняв пенсн</a:t>
            </a:r>
            <a:r>
              <a:rPr lang="ru-RU" sz="2800">
                <a:solidFill>
                  <a:srgbClr val="C00000"/>
                </a:solidFill>
              </a:rPr>
              <a:t>е</a:t>
            </a:r>
            <a:r>
              <a:rPr lang="ru-RU" sz="2800"/>
              <a:t>, хохотал на всё кин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. Интересное кино! Жаль, что кончилось оно!</a:t>
            </a:r>
          </a:p>
          <a:p>
            <a:r>
              <a:rPr lang="ru-RU" sz="2800"/>
              <a:t> В гардероб пора бежать – будут пальт</a:t>
            </a:r>
            <a:r>
              <a:rPr lang="ru-RU" sz="2800">
                <a:solidFill>
                  <a:srgbClr val="C00000"/>
                </a:solidFill>
              </a:rPr>
              <a:t>о</a:t>
            </a:r>
            <a:r>
              <a:rPr lang="ru-RU" sz="2800"/>
              <a:t> выдавать!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 txBox="1">
            <a:spLocks noChangeArrowheads="1"/>
          </p:cNvSpPr>
          <p:nvPr/>
        </p:nvSpPr>
        <p:spPr>
          <a:xfrm>
            <a:off x="1905000" y="1447800"/>
            <a:ext cx="5400675" cy="3887788"/>
          </a:xfrm>
          <a:prstGeom prst="rect">
            <a:avLst/>
          </a:prstGeom>
        </p:spPr>
        <p:txBody>
          <a:bodyPr/>
          <a:lstStyle/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2D86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3600" b="1">
                <a:solidFill>
                  <a:srgbClr val="B4331E"/>
                </a:solidFill>
                <a:latin typeface="+mn-lt"/>
              </a:rPr>
              <a:t>Новым?</a:t>
            </a:r>
          </a:p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8000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600" b="1">
                <a:solidFill>
                  <a:schemeClr val="tx2"/>
                </a:solidFill>
                <a:latin typeface="+mn-lt"/>
              </a:rPr>
              <a:t> </a:t>
            </a:r>
            <a:r>
              <a:rPr lang="ru-RU" sz="3600" b="1">
                <a:solidFill>
                  <a:srgbClr val="008000"/>
                </a:solidFill>
                <a:latin typeface="+mn-lt"/>
              </a:rPr>
              <a:t>Трудным?</a:t>
            </a:r>
          </a:p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B00000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600" b="1">
                <a:solidFill>
                  <a:schemeClr val="tx2"/>
                </a:solidFill>
                <a:latin typeface="+mn-lt"/>
              </a:rPr>
              <a:t> </a:t>
            </a:r>
            <a:r>
              <a:rPr lang="ru-RU" sz="3600" b="1">
                <a:solidFill>
                  <a:srgbClr val="FFCC00"/>
                </a:solidFill>
                <a:latin typeface="+mn-lt"/>
              </a:rPr>
              <a:t>Интересным?</a:t>
            </a:r>
          </a:p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FFCC00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600" b="1">
                <a:solidFill>
                  <a:schemeClr val="tx2"/>
                </a:solidFill>
                <a:latin typeface="+mn-lt"/>
              </a:rPr>
              <a:t> </a:t>
            </a:r>
            <a:r>
              <a:rPr lang="ru-RU" sz="3600" b="1">
                <a:solidFill>
                  <a:srgbClr val="002D86"/>
                </a:solidFill>
                <a:latin typeface="+mn-lt"/>
              </a:rPr>
              <a:t>Увлекательным?</a:t>
            </a:r>
          </a:p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002D86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600" b="1">
                <a:solidFill>
                  <a:schemeClr val="tx2"/>
                </a:solidFill>
                <a:latin typeface="+mn-lt"/>
              </a:rPr>
              <a:t> </a:t>
            </a:r>
            <a:r>
              <a:rPr lang="ru-RU" sz="3600" b="1">
                <a:solidFill>
                  <a:srgbClr val="B4331E"/>
                </a:solidFill>
                <a:latin typeface="+mn-lt"/>
              </a:rPr>
              <a:t>Радостным?</a:t>
            </a:r>
          </a:p>
          <a:p>
            <a:pPr marL="804863" indent="-804863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B4331E"/>
              </a:buClr>
              <a:buSzPct val="145000"/>
              <a:buFont typeface="Wingdings" pitchFamily="2" charset="2"/>
              <a:buChar char="J"/>
              <a:defRPr/>
            </a:pPr>
            <a:r>
              <a:rPr lang="ru-RU" sz="3600" b="1">
                <a:solidFill>
                  <a:srgbClr val="B4331E"/>
                </a:solidFill>
                <a:latin typeface="+mn-lt"/>
              </a:rPr>
              <a:t> </a:t>
            </a:r>
            <a:r>
              <a:rPr lang="ru-RU" sz="3600" b="1">
                <a:solidFill>
                  <a:srgbClr val="008000"/>
                </a:solidFill>
                <a:latin typeface="+mn-lt"/>
              </a:rPr>
              <a:t>Каким ещё?</a:t>
            </a:r>
            <a:endParaRPr lang="ru-RU" sz="3600" b="1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457200"/>
            <a:ext cx="347821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u="sng" dirty="0">
                <a:solidFill>
                  <a:srgbClr val="C0AB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Каким был урок?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625" y="457200"/>
            <a:ext cx="8686800" cy="841375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Ресурсы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685800" y="1676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2"/>
              </a:rPr>
              <a:t>http://toys.com.ua/loto-s-risunkami-0236</a:t>
            </a:r>
            <a:endParaRPr lang="ru-RU"/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685800" y="22860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3"/>
              </a:rPr>
              <a:t>ksenofontiahttp://society.runetstar.net/478738915466</a:t>
            </a:r>
            <a:endParaRPr lang="ru-RU"/>
          </a:p>
        </p:txBody>
      </p: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609600" y="2819400"/>
            <a:ext cx="769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hlinkClick r:id="rId4"/>
              </a:rPr>
              <a:t>http://izlov.ru/docs/100/index-21622.html</a:t>
            </a:r>
            <a:endParaRPr lang="ru-RU"/>
          </a:p>
        </p:txBody>
      </p:sp>
      <p:sp>
        <p:nvSpPr>
          <p:cNvPr id="17414" name="Прямоугольник 5"/>
          <p:cNvSpPr>
            <a:spLocks noChangeArrowheads="1"/>
          </p:cNvSpPr>
          <p:nvPr/>
        </p:nvSpPr>
        <p:spPr bwMode="auto">
          <a:xfrm>
            <a:off x="685800" y="3352800"/>
            <a:ext cx="693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>
                <a:solidFill>
                  <a:srgbClr val="C00000"/>
                </a:solidFill>
              </a:rPr>
              <a:t>song5.ru›text/</a:t>
            </a:r>
            <a:r>
              <a:rPr lang="ru-RU" u="sng">
                <a:solidFill>
                  <a:srgbClr val="C00000"/>
                </a:solidFill>
              </a:rPr>
              <a:t>радионяня-метро-пальто-кино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563</TotalTime>
  <Words>396</Words>
  <Application>Microsoft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Franklin Gothic Medium</vt:lpstr>
      <vt:lpstr>Franklin Gothic Book</vt:lpstr>
      <vt:lpstr>Wingdings 2</vt:lpstr>
      <vt:lpstr>Calibri</vt:lpstr>
      <vt:lpstr>Wingdings</vt:lpstr>
      <vt:lpstr>Times New Roman</vt:lpstr>
      <vt:lpstr>Трек</vt:lpstr>
      <vt:lpstr>Просклонять существительные</vt:lpstr>
      <vt:lpstr>Слайд 2</vt:lpstr>
      <vt:lpstr>Несклоняемые имена существительные</vt:lpstr>
      <vt:lpstr>Выводы:</vt:lpstr>
      <vt:lpstr>Слайд 5</vt:lpstr>
      <vt:lpstr>Слайд 6</vt:lpstr>
      <vt:lpstr>Слайд 7</vt:lpstr>
      <vt:lpstr>Ресурсы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Дом</dc:creator>
  <cp:lastModifiedBy>Дом</cp:lastModifiedBy>
  <cp:revision>26</cp:revision>
  <cp:lastPrinted>1601-01-01T00:00:00Z</cp:lastPrinted>
  <dcterms:created xsi:type="dcterms:W3CDTF">1601-01-01T00:00:00Z</dcterms:created>
  <dcterms:modified xsi:type="dcterms:W3CDTF">2014-12-14T09:23:22Z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