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1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9" autoAdjust="0"/>
    <p:restoredTop sz="9466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CAD4BD-1B44-483E-8F45-B1ACFCD86F2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B67685-4FB4-44B4-9B7A-2AD58B7CD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785926"/>
            <a:ext cx="8079060" cy="25717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ОСОБЕННОСТИ  развития</a:t>
            </a:r>
            <a:br>
              <a:rPr lang="ru-RU" sz="3600" b="1" dirty="0" smtClean="0">
                <a:solidFill>
                  <a:srgbClr val="990033"/>
                </a:solidFill>
              </a:rPr>
            </a:br>
            <a:r>
              <a:rPr lang="ru-RU" sz="3600" b="1" dirty="0" smtClean="0">
                <a:solidFill>
                  <a:srgbClr val="990033"/>
                </a:solidFill>
              </a:rPr>
              <a:t>мелкой </a:t>
            </a:r>
            <a:br>
              <a:rPr lang="ru-RU" sz="3600" b="1" dirty="0" smtClean="0">
                <a:solidFill>
                  <a:srgbClr val="990033"/>
                </a:solidFill>
              </a:rPr>
            </a:br>
            <a:r>
              <a:rPr lang="ru-RU" sz="3600" b="1" dirty="0" smtClean="0">
                <a:solidFill>
                  <a:srgbClr val="990033"/>
                </a:solidFill>
              </a:rPr>
              <a:t>моторики</a:t>
            </a:r>
            <a:br>
              <a:rPr lang="ru-RU" sz="3600" b="1" dirty="0" smtClean="0">
                <a:solidFill>
                  <a:srgbClr val="990033"/>
                </a:solidFill>
              </a:rPr>
            </a:br>
            <a:r>
              <a:rPr lang="ru-RU" sz="3600" b="1" dirty="0" smtClean="0">
                <a:solidFill>
                  <a:srgbClr val="990033"/>
                </a:solidFill>
              </a:rPr>
              <a:t>детей с двигательными нарушениями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Documents and Settings\222\Мои документы\Мои рисунки\2008-04 (апр)\сканирование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46" cy="206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Documents and Settings\222\Мои документы\Мои рисунки\2008-04 (апр)\сканирование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2538" y="4572000"/>
            <a:ext cx="2811462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C:\Documents and Settings\222\Мои документы\Мои рисунки\2008-04 (апр)\сканирование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26670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222\Мои документы\Мои рисунки\2008-04 (апр)\сканирование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"/>
            <a:ext cx="2552765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Средства развития мелкой моторики</a:t>
            </a:r>
            <a:endParaRPr lang="ru-RU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Самомассаж</a:t>
            </a:r>
            <a:r>
              <a:rPr lang="ru-RU" sz="4000" b="1" dirty="0" smtClean="0">
                <a:solidFill>
                  <a:srgbClr val="002060"/>
                </a:solidFill>
              </a:rPr>
              <a:t> (тыльная сторона кистей рук, ладони, пальцы)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Пальчиковая гимнастика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Пальчиковые игры и упражнения с использованием различных предметов и материала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Самомассаж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 err="1" smtClean="0">
                <a:solidFill>
                  <a:srgbClr val="002060"/>
                </a:solidFill>
              </a:rPr>
              <a:t>Самомассаж</a:t>
            </a:r>
            <a:r>
              <a:rPr lang="ru-RU" sz="4000" b="1" dirty="0" smtClean="0">
                <a:solidFill>
                  <a:srgbClr val="002060"/>
                </a:solidFill>
              </a:rPr>
              <a:t> является одним из видов пассивной гимнастики. Он оказывает общеукрепляющее действие на мышечную систему, повышая тонус, эластичность и сократительную способность мышц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Пальчиковая гимнастика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Упражнения пальчиковой гимнастики благоприятно влияют на развитие мелкой моторики. Кисти рук приобретают хорошую подвижность.  Помимо основного эффекта она способствует также развитию речи, т.к. проекция кисти руки в двигательной зоне головного мозга расположена очень близко от речевой моторной зоны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new_p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929198"/>
            <a:ext cx="1676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new_p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929198"/>
            <a:ext cx="187325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new_p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929198"/>
            <a:ext cx="1727200" cy="165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new_p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929198"/>
            <a:ext cx="1800225" cy="165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Пальчиковые игры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Пальчиковые игры</a:t>
            </a:r>
            <a:r>
              <a:rPr lang="ru-RU" sz="3600" b="1" dirty="0" smtClean="0">
                <a:solidFill>
                  <a:srgbClr val="002060"/>
                </a:solidFill>
              </a:rPr>
              <a:t> — </a:t>
            </a:r>
            <a:r>
              <a:rPr lang="ru-RU" sz="3600" dirty="0" smtClean="0">
                <a:solidFill>
                  <a:srgbClr val="002060"/>
                </a:solidFill>
              </a:rPr>
              <a:t>важная часть работы по развитию мелкой моторики рук. Они увлекательны и способствуют развитию речи, творческой деятельности. Пальчиковые игры — это инсценировка каких-либо рифмованных историй, сказок, стихов при помощи пальцев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Упражнения с пластилином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Работа с пластилином является подготовительной к работе с другими материалами и овладению разными инструментами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7" descr="P10303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00570"/>
            <a:ext cx="266824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03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43314"/>
            <a:ext cx="1622728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033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929066"/>
            <a:ext cx="251864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Аппликация</a:t>
            </a:r>
            <a:br>
              <a:rPr lang="ru-RU" sz="4000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7410472" cy="258921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Аппликация </a:t>
            </a:r>
            <a:r>
              <a:rPr lang="ru-RU" b="1" dirty="0" smtClean="0">
                <a:solidFill>
                  <a:srgbClr val="002060"/>
                </a:solidFill>
              </a:rPr>
              <a:t>способствует развитию мелкой моторики, умение работать с ножницами, развитие сноровки, пространственной ориентировке на листе бумаги, творчества, усидчивости. </a:t>
            </a:r>
          </a:p>
          <a:p>
            <a:endParaRPr lang="ru-RU" dirty="0"/>
          </a:p>
        </p:txBody>
      </p:sp>
      <p:pic>
        <p:nvPicPr>
          <p:cNvPr id="32770" name="Picture 2" descr="&amp;SHcy;&amp;acy;&amp;bcy;&amp;lcy;&amp;ocy;&amp;ncy;&amp;ycy; &amp;acy;&amp;pcy;&amp;pcy;&amp;lcy;&amp;icy;&amp;kcy;&amp;acy;&amp;tscy;&amp;icy;&amp;icy; &amp;ncy;&amp;acy; &amp;tcy;&amp;iecy;&amp;mcy;&amp;ucy; &amp;Zcy;&amp;icy;&amp;m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2011">
            <a:off x="6500826" y="4429132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&amp;Kcy;&amp;ocy;&amp;rcy;&amp;zcy;&amp;icy;&amp;ncy;&amp;kcy;&amp;acy; &amp;scy; &amp;tscy;&amp;vcy;&amp;iecy;&amp;tcy;&amp;acy;&amp;mcy;&amp;icy; &amp;icy;&amp;zcy; &amp;tscy;&amp;vcy;&amp;iecy;&amp;tcy;&amp;ncy;&amp;ocy;&amp;jcy; &amp;bcy;&amp;ucy;&amp;mcy;&amp;acy;&amp;g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256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&amp;Acy;&amp;pcy;&amp;pcy;&amp;lcy;&amp;icy;&amp;kcy;&amp;acy;&amp;tscy;&amp;icy;&amp;icy; &amp;icy;&amp;zcy; &amp;tscy;&amp;vcy;&amp;iecy;&amp;tcy;&amp;ncy;&amp;ocy;&amp;jcy; &amp;bcy;&amp;ucy;&amp;mcy;&amp;acy;&amp;gcy;&amp;icy;. &amp;Lcy;&amp;icy;&amp;scy;&amp;icy;&amp;ch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8494">
            <a:off x="357158" y="4286256"/>
            <a:ext cx="2571768" cy="203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Рисование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DSC033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3239473" cy="195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азвитие мелкой моторики у де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08134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DSC034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3643338" cy="192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DSC03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758850"/>
            <a:ext cx="1928826" cy="259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Игры с конструктором и мозаикой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Игры с конструктором и мозаикой </a:t>
            </a:r>
            <a:r>
              <a:rPr lang="ru-RU" sz="3600" dirty="0" smtClean="0">
                <a:solidFill>
                  <a:srgbClr val="002060"/>
                </a:solidFill>
              </a:rPr>
              <a:t>способствуют развитию мелкой моторики, развитию пространственного мышления, творческого воображения</a:t>
            </a:r>
          </a:p>
          <a:p>
            <a:endParaRPr lang="ru-RU" dirty="0"/>
          </a:p>
        </p:txBody>
      </p:sp>
      <p:pic>
        <p:nvPicPr>
          <p:cNvPr id="4" name="Picture 6" descr="P103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2376488" cy="210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294765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Куклотерапия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Часто дети с двигательными нарушениями отличаются моторной неловкостью, эмоциональной незрелостью, значительно сниженной познавательной активностью, низкой способностью к подражательной деятельности. Ребятам сложно понимать обращенную к ним речь. Очевидно, что для успешного взаимодействия с такими детьми требуется посредник. Таким посредником становится кукла.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Куклы - рукавички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6" descr="P10303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0372"/>
            <a:ext cx="2571768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спине куклы пришита рукавичка-держатель. Она необходима для того, чтобы ребенок, не имеющий возможности фиксировать кисть руки, мог легко держать куклу</a:t>
            </a:r>
          </a:p>
        </p:txBody>
      </p:sp>
      <p:pic>
        <p:nvPicPr>
          <p:cNvPr id="6" name="Picture 8" descr="P1030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71809"/>
            <a:ext cx="2500330" cy="333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такое мелкая моторика?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857884" cy="428628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Это действия, которые выполняют мелкие мышцы ладоней и пальцев рук и ног.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азвитие мелкой моторики у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496"/>
            <a:ext cx="3314708" cy="3386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Пальчиковые куклы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10" descr="P103033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14488"/>
            <a:ext cx="361178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606" y="3214686"/>
            <a:ext cx="3924787" cy="3190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Комбинированная кукла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P103033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945"/>
            <a:ext cx="2928958" cy="390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 descr="DSCN1786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4475052" y="3143248"/>
            <a:ext cx="3794240" cy="2838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«</a:t>
            </a:r>
            <a:r>
              <a:rPr lang="ru-RU" sz="4000" b="1" dirty="0" err="1" smtClean="0">
                <a:solidFill>
                  <a:srgbClr val="7030A0"/>
                </a:solidFill>
              </a:rPr>
              <a:t>Я-кукла</a:t>
            </a:r>
            <a:r>
              <a:rPr lang="ru-RU" sz="4000" b="1" dirty="0" smtClean="0">
                <a:solidFill>
                  <a:srgbClr val="7030A0"/>
                </a:solidFill>
              </a:rPr>
              <a:t>» (Напольная кукла)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g-current_picture" descr="&amp;Ncy;&amp;Acy;&amp;Pcy;&amp;Ocy;&amp;Lcy;&amp;SOFTcy;&amp;Ncy;&amp;Acy;&amp;YAcy; &amp;Kcy;&amp;Ucy;&amp;Kcy;&amp;Lcy;&amp;Acy; &quot;&amp;Kcy;&amp;Ocy;&amp;Tcy; &amp;Lcy;&amp;IEcy;&amp;Ocy;&amp;Pcy;&amp;Ocy;&amp;Lcy;&amp;SOFTcy;&amp;Dcy;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71464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&amp;Kcy;&amp;ucy;&amp;kcy;&amp;lcy;&amp;ycy; &amp;SHcy;&amp;icy;&amp;tcy;&amp;softcy;&amp;iocy; &amp;Ncy;&amp;acy;&amp;pcy;&amp;ocy;&amp;lcy;&amp;softcy;&amp;ncy;&amp;ycy;&amp;iecy; &amp;kcy;&amp;ucy;&amp;kcy;&amp;lcy;&amp;ycy; &amp;fcy;&amp;ocy;&amp;tcy;&amp;ocy;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690946" cy="292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&amp;Tcy;&amp;iecy;&amp;acy;&amp;tcy;&amp;rcy;&amp;acy;&amp;lcy;&amp;softcy;&amp;ncy;&amp;acy;&amp;yacy; &amp;kcy;&amp;ucy;&amp;kcy;&amp;l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736"/>
            <a:ext cx="30718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Куклы - марионетки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numama.ru/upload/blogs/7d2e71ccc71d41eea90ad226b40d1555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876"/>
            <a:ext cx="321471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&amp;Mcy;&amp;acy;&amp;rcy;&amp;icy;&amp;ocy;&amp;ncy;&amp;iecy;&amp;tcy;&amp;kcy;&amp;acy; &amp;Tcy;&amp;icy;&amp;ncy;&amp;acy; SELECTA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743356">
            <a:off x="6072198" y="1357298"/>
            <a:ext cx="266700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&amp;Mcy;&amp;acy;&amp;rcy;&amp;icy;&amp;ocy;&amp;ncy;&amp;iecy;&amp;tcy;&amp;kcy;&amp;acy; &amp;ZHcy;&amp;icy;&amp;rcy;&amp;acy;&amp;fcy; GOK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554793">
            <a:off x="357158" y="1285860"/>
            <a:ext cx="214314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Народные куклы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12" descr="DSCN178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2857488" y="2857496"/>
            <a:ext cx="3315479" cy="247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DSCN1710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6334948" y="3338653"/>
            <a:ext cx="2523332" cy="303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SCN1735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285720" y="1714488"/>
            <a:ext cx="2416353" cy="3230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Игрушки для развития мелкой моторики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пирамидки, матрёшки</a:t>
            </a:r>
          </a:p>
          <a:p>
            <a:r>
              <a:rPr lang="ru-RU" b="1" i="1" dirty="0" smtClean="0"/>
              <a:t>Кубики</a:t>
            </a:r>
            <a:endParaRPr lang="ru-RU" dirty="0" smtClean="0"/>
          </a:p>
          <a:p>
            <a:r>
              <a:rPr lang="ru-RU" b="1" i="1" dirty="0" smtClean="0"/>
              <a:t>Рамки и вкладыши</a:t>
            </a:r>
            <a:endParaRPr lang="ru-RU" dirty="0" smtClean="0"/>
          </a:p>
          <a:p>
            <a:r>
              <a:rPr lang="ru-RU" b="1" i="1" dirty="0" smtClean="0"/>
              <a:t>Фигурки на магнитах</a:t>
            </a:r>
            <a:endParaRPr lang="ru-RU" dirty="0" smtClean="0"/>
          </a:p>
          <a:p>
            <a:r>
              <a:rPr lang="ru-RU" b="1" i="1" dirty="0" smtClean="0"/>
              <a:t>Кубы – </a:t>
            </a:r>
            <a:r>
              <a:rPr lang="ru-RU" b="1" i="1" dirty="0" err="1" smtClean="0"/>
              <a:t>сортёры</a:t>
            </a:r>
            <a:endParaRPr lang="ru-RU" dirty="0" smtClean="0"/>
          </a:p>
          <a:p>
            <a:r>
              <a:rPr lang="ru-RU" b="1" i="1" dirty="0" smtClean="0"/>
              <a:t>Доски </a:t>
            </a:r>
            <a:r>
              <a:rPr lang="ru-RU" b="1" i="1" dirty="0" err="1" smtClean="0"/>
              <a:t>Сегена</a:t>
            </a:r>
            <a:endParaRPr lang="ru-RU" dirty="0" smtClean="0"/>
          </a:p>
          <a:p>
            <a:r>
              <a:rPr lang="ru-RU" b="1" i="1" dirty="0" smtClean="0"/>
              <a:t>Шнуровка.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пирамидки, матрёшки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&amp;Pcy;&amp;icy;&amp;rcy;&amp;acy;&amp;mcy;&amp;icy;&amp;dcy;&amp;kcy;&amp;acy; &amp;dcy;&amp;iecy;&amp;rcy;&amp;iecy;&amp;vcy;&amp;yacy;&amp;ncy;&amp;ncy;&amp;acy;&amp;yacy; &amp;Kcy;&amp;Lcy;&amp;Ocy;&amp;Ucy;&amp;Ncy; - 57961 -  2/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00026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&amp;Rcy;&amp;ucy;&amp;scy;&amp;scy;&amp;kcy;&amp;acy;&amp;yacy; &amp;mcy;&amp;acy;&amp;tcy;&amp;rcy;&amp;iecy;&amp;shcy;&amp;k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00306"/>
            <a:ext cx="550072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Кубики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catalog_detail_image" descr="&amp;Vcy;&amp;ycy;&amp;dcy;&amp;ucy;&amp;vcy;&amp;ncy;&amp;ycy;&amp;iecy; &amp;fcy;&amp;icy;&amp;gcy;&amp;ucy;&amp;rcy;&amp;ycy; &quot;&amp;Zcy;&amp;vcy;&amp;iecy;&amp;zcy;&amp;dcy;&amp;ocy;&amp;chcy;&amp;kcy;&amp;acy;&quot; 22 &amp;ecy;&amp;lcy;&amp;iecy;&amp;mcy;&amp;iecy;&amp;ncy;&amp;t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333750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&amp;Kcy;&amp;ucy;&amp;bcy;&amp;icy;&amp;kcy;&amp;icy; 4 &amp;shcy;&amp;tcy;. «&amp;Fcy;&amp;rcy;&amp;ucy;&amp;kcy;&amp;tcy;&amp;ycy;-&amp;yacy;&amp;gcy;&amp;ocy;&amp;dcy;&amp;ycy;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357694"/>
            <a:ext cx="178595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roduct-enlarged-image" descr="&amp;Icy;&amp;gcy;&amp;rcy;&amp;ucy;&amp;shcy;&amp;kcy;&amp;acy; K's Kids &amp;Mcy;&amp;yacy;&amp;gcy;&amp;kcy;&amp;icy;&amp;iecy; &amp;kcy;&amp;ucy;&amp;bcy;&amp;icy;&amp;kcy;&amp;icy; &amp;Ucy;&amp;chcy;&amp;icy;&amp;scy;&amp;softcy;, &amp;icy;&amp;gcy;&amp;rcy;&amp;acy;&amp;yacy;! (&amp;rcy;&amp;ucy;&amp;scy;&amp;scy;&amp;kcy;.&amp;yacy;&amp;zcy;.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285992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Рамки и вкладыши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&amp;Dcy;&amp;ocy;&amp;mcy;&amp;acy;&amp;shcy;&amp;ncy;&amp;icy;&amp;iecy; &amp;zhcy;&amp;icy;&amp;vcy;&amp;ocy;&amp;tcy;&amp;ncy;&amp;ycy;&amp;iecy; (&amp;scy;&amp;ocy; &amp;zcy;&amp;vcy;&amp;ucy;&amp;kcy;&amp;ocy;&amp;mcy;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86058"/>
            <a:ext cx="30718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&amp;Mcy;&amp;acy;&amp;shcy;&amp;icy;&amp;ncy;&amp;k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242889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1554162"/>
            <a:ext cx="6481778" cy="1603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" name="Рисунок 10" descr="&amp;Ocy;&amp;dcy;&amp;iecy;&amp;zhcy;&amp;dcy;&amp;acy; &amp;Kcy;&amp;acy;&amp;rcy;&amp;ocy;&amp;lcy;&amp;icy;&amp;ncy;&amp;y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71942"/>
            <a:ext cx="2786082" cy="24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&amp;Rcy;&amp;acy;&amp;mcy;&amp;kcy;&amp;acy;-&amp;vcy;&amp;kcy;&amp;lcy;&amp;acy;&amp;dcy;&amp;ycy;&amp;shcy; &amp;Zcy;&amp;Vcy;&amp;IEcy;&amp;Rcy;&amp;YAcy;&amp;Tcy;&amp;Acy;-&amp;Mcy;&amp;Acy;&amp;Lcy;&amp;Ycy;&amp;SHcy;&amp;I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142984"/>
            <a:ext cx="271464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&amp;Rcy;&amp;ocy;&amp;zhcy;&amp;dcy;&amp;iecy;&amp;ncy;&amp;icy;&amp;iecy; &amp;pcy;&amp;tcy;&amp;iecy;&amp;ncy;&amp;tscy;&amp;acy; - 9007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2643206" cy="23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Фигурки на магнитах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mage" descr="&amp;Dcy;&amp;ocy;&amp;mcy;&amp;acy;&amp;shcy;&amp;ncy;&amp;icy;&amp;iecy; &amp;pcy;&amp;tcy;&amp;icy;&amp;chcy;&amp;kcy;&amp;icy;. &amp;Mcy;&amp;acy;&amp;gcy;&amp;ncy;&amp;icy;&amp;tcy;&amp;ycy; &amp;ncy;&amp;acy; &amp;khcy;&amp;ocy;&amp;lcy;&amp;ocy;&amp;dcy;&amp;icy;&amp;lcy;&amp;softcy;&amp;ncy;&amp;icy;&amp;kcy;. &amp;Ncy;&amp;acy;&amp;bcy;&amp;ocy;&amp;rcy; &amp;dcy;&amp;lcy;&amp;yacy; &amp;dcy;&amp;iecy;&amp;tcy;&amp;scy;&amp;kcy;&amp;ocy;&amp;gcy;&amp;ocy; &amp;tcy;&amp;vcy;&amp;ocy;&amp;rcy;&amp;chcy;&amp;iecy;&amp;scy;&amp;tcy;&amp;v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21125">
            <a:off x="436420" y="1327903"/>
            <a:ext cx="24479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" descr="&amp;Acy;&amp;scy;&amp;scy;&amp;ocy;&amp;rcy;&amp;tcy;&amp;icy; &amp;scy; &amp;lcy;&amp;ocy;&amp;shcy;&amp;acy;&amp;dcy;&amp;kcy;&amp;ocy;&amp;jcy;. &amp;Mcy;&amp;acy;&amp;gcy;&amp;ncy;&amp;icy;&amp;tcy;&amp;ycy; &amp;ncy;&amp;acy; &amp;khcy;&amp;ocy;&amp;lcy;&amp;ocy;&amp;dcy;&amp;icy;&amp;lcy;&amp;softcy;&amp;ncy;&amp;icy;&amp;kcy;. &amp;Ncy;&amp;acy;&amp;bcy;&amp;ocy;&amp;rcy; &amp;dcy;&amp;lcy;&amp;yacy; &amp;dcy;&amp;iecy;&amp;tcy;&amp;scy;&amp;kcy;&amp;ocy;&amp;gcy;&amp;ocy; &amp;tcy;&amp;vcy;&amp;ocy;&amp;rcy;&amp;chcy;&amp;iecy;&amp;scy;&amp;tcy;&amp;v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81214">
            <a:off x="6223716" y="1328562"/>
            <a:ext cx="24479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&amp;Fcy;&amp;icy;&amp;gcy;&amp;ucy;&amp;rcy;&amp;kcy;&amp;icy; &amp;ncy;&amp;acy; &amp;mcy;&amp;acy;&amp;gcy;&amp;ncy;&amp;icy;&amp;tcy;&amp;acy;&amp;khcy; &amp;Tcy;&amp;iecy;&amp;rcy;&amp;iecy;&amp;mcy;&amp;ocy;&amp;kcy; LORI &amp;Mcy;-0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14686"/>
            <a:ext cx="23907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Autofit/>
          </a:bodyPr>
          <a:lstStyle/>
          <a:p>
            <a:pPr indent="216000"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Мелкая моторика тесно связана со зрением, памятью, восприятием, вниманием ребёнка. Чем лучше развита мелкая моторика, тем эффективнее работает нервная система ребёнка. От развития мелкой моторики зависит ловкость и гибкость движений рук, скорость реакции ребёнка  на внешние раздражители.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Кубы – </a:t>
            </a:r>
            <a:r>
              <a:rPr lang="ru-RU" sz="4000" b="1" dirty="0" err="1" smtClean="0">
                <a:solidFill>
                  <a:srgbClr val="7030A0"/>
                </a:solidFill>
              </a:rPr>
              <a:t>сортёры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jili-bili.ru/files/vegamax/big/LC273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924175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atalog_detail_image" descr="&amp;Scy;&amp;acy;&amp;dcy;&amp;ocy;&amp;vcy;&amp;ycy;&amp;jcy; &amp;dcy;&amp;ocy;&amp;mcy;&amp;icy;&amp;kcy; (&amp;Pcy;&amp;ocy;&amp;lcy;&amp;iecy;&amp;scy;&amp;softcy;&amp;iecy;, &amp;Pcy;-3354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839065">
            <a:off x="5750770" y="1532327"/>
            <a:ext cx="292892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atalog_detail_image" descr="&amp;Scy;&amp;ocy;&amp;rcy;&amp;tcy;&amp;iecy;&amp;rcy; &quot;&amp;Pcy;&amp;acy;&amp;tcy;&amp;rcy;&amp;icy;&amp;kcy;&quot; (K's Kids, KA628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608127">
            <a:off x="2834247" y="3334323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Доски </a:t>
            </a:r>
            <a:r>
              <a:rPr lang="ru-RU" sz="4000" b="1" dirty="0" err="1" smtClean="0">
                <a:solidFill>
                  <a:srgbClr val="7030A0"/>
                </a:solidFill>
              </a:rPr>
              <a:t>Сегена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roduct_image_54641" descr="&amp;Dcy;&amp;iecy;&amp;rcy;&amp;iecy;&amp;vcy;&amp;yacy;&amp;ncy;&amp;ncy;&amp;acy;&amp;yacy; &amp;rcy;&amp;acy;&amp;mcy;&amp;kcy;&amp;acy;-&amp;vcy;&amp;kcy;&amp;lcy;&amp;acy;&amp;dcy;&amp;ycy;&amp;shcy; &quot;&amp;Dcy;&amp;ocy;&amp;lcy;&amp;icy; &amp;bcy;&amp;acy;&amp;bcy;&amp;ocy;&amp;chcy;&amp;kcy;&amp;acy;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81160">
            <a:off x="571472" y="1357298"/>
            <a:ext cx="307183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&amp;Gcy;&amp;iecy;&amp;ocy;&amp;mcy;&amp;iecy;&amp;tcy;&amp;rcy;&amp;icy;&amp;chcy;&amp;iecy;&amp;scy;&amp;kcy;&amp;icy;&amp;iecy; &amp;fcy;&amp;icy;&amp;gcy;&amp;ucy;&amp;rcy;&amp;ycy; &amp;pcy;&amp;rcy;&amp;ocy;&amp;scy;&amp;tcy;&amp;ycy;&amp;iecy; (&amp;rcy;&amp;acy;&amp;mcy;&amp;kcy;&amp;acy; &amp;vcy;&amp;kcy;&amp;lcy;&amp;acy;&amp;dcy;&amp;ycy;&amp;shcy;&amp;icy;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5719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&amp;Dcy;&amp;ocy;&amp;scy;&amp;kcy;&amp;icy; &amp;Scy;&amp;iecy;&amp;gcy;&amp;iecy;&amp;ncy;&amp;acy; / &amp;Dcy;&amp;iecy;&amp;rcy;&amp;iecy;&amp;vcy;&amp;yacy;&amp;ncy;&amp;ncy;&amp;ycy;&amp;iecy; &amp;pcy;&amp;acy;&amp;zcy;&amp;lcy;&amp;y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477339">
            <a:off x="4178566" y="3556075"/>
            <a:ext cx="306229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Шнуровка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rebenok.com/img/591_2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278608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maminovse.ru/uploads/2011/10/%D0%A8%D0%BD%D1%83%D1%80%D0%BE%D0%B2%D0%BA%D0%B8-1024x76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14686"/>
            <a:ext cx="373888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&amp;Bcy;&amp;ocy;&amp;tcy;&amp;icy;&amp;ncy;&amp;ocy;&amp;kcy;, &amp;Fcy;&amp;acy;&amp;ncy;&amp;tcy;&amp;acy;&amp;zcy;&amp;iecy;&amp;rcy; (&amp;shcy;&amp;ncy;&amp;ucy;&amp;rcy;&amp;ocy;&amp;vcy;&amp;kcy;&amp;acy;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228254" y="3987324"/>
            <a:ext cx="2840671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www.rebenok.com/img/4025_2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4053" y="3833542"/>
            <a:ext cx="2742660" cy="193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rebenok.com/img/596_2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57298"/>
            <a:ext cx="278608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В заключение хотелось бы еще раз подчеркнуть, что развитие мелкой моторики у детей с ДЦП отличается своеобразием: специфические особенности развития моторики детей с двигательными нарушениями требуют разработки специально организованных методов и приемов, направленных на развитие двигательных умений и навыков.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СПАСИБО  ЗА  ВНИМАНИЕ!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allforchildren.ru/pictures/sun2/sun10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00372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Особенности развития мелкой моторики детей с ДЦП.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Детский церебральный паралич (ДЦП) — заболевание центральной нервной системы при ведущем поражении двигательных зон и двигательных проводящих путей головного мозга.</a:t>
            </a:r>
          </a:p>
          <a:p>
            <a:pPr algn="just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Одной из особенностей, характеризующей ДЦП, является нарушение мелкой моторики рук, тонуса их мышц, наличие насильственных усилий, неточность движений руками и нарушение формирования конечностей.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Двигательные нарушения у детей с церебральным параличом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Нарушение координации движения глаз и рук.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Нарушение координации движений, общая психомоторика, что приводит к патологии восприятия собственных ощущений и движений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Нарушается взаимодействие зрительно – моторных и </a:t>
            </a:r>
            <a:r>
              <a:rPr lang="ru-RU" dirty="0" err="1" smtClean="0">
                <a:solidFill>
                  <a:srgbClr val="002060"/>
                </a:solidFill>
              </a:rPr>
              <a:t>оптико</a:t>
            </a:r>
            <a:r>
              <a:rPr lang="ru-RU" dirty="0" smtClean="0">
                <a:solidFill>
                  <a:srgbClr val="002060"/>
                </a:solidFill>
              </a:rPr>
              <a:t> – пространственных систем, что затрудняет формирование автоматизированных движений руки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Ребёнок недостаточно узнаёт предметы на ощупь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Трудности в воспроизведении движений по образцу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Нарушается темп выполнения и воспроизведения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Снижена двигательная память и замедленный, неуверенный темп при переносе двигательных поз пальцев с одной руки на другую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Отмечаются пространственные нарушения и пространственная дезорганизация (дети часто не могут довести начатое дело до конца)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Если движения пальцев рук отстаёт, то задерживается и речевое развитие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ДЦП не является прогрессирующим заболеванием. Чтобы развитие зрительного, тактильного, двигательного восприятия по возможности приближалось к норме, необходимо систематически проводить специальную коррекционную работу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Формирование двигательных функций, в том числе и тонких движений рук, происходит в процессе взаимодействия ребенка с окружающим предметным миром. Руки участвуют во всех рабочих движениях ребёнка.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Методы и приемы развития мелкой моторики рук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Формирование готовности к развитию навыков мелкой моторики: нормализация тонуса рук, развитие чувства равновесия, координации, согласованных движений рук, имитация (можно достичь, обучая пальчиковым играм).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Формирование стабильности, а затем и вращательных движений запястья (формируются параллельно с усложнением захвата)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Формирование захвата, то есть умения дотягиваться до предмета, брать и удерживать его, а также умения им манипулировать, брать, класть в определенное место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672</TotalTime>
  <Words>721</Words>
  <Application>Microsoft Office PowerPoint</Application>
  <PresentationFormat>Экран (4:3)</PresentationFormat>
  <Paragraphs>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ОСОБЕННОСТИ  развития мелкой  моторики детей с двигательными нарушениями</vt:lpstr>
      <vt:lpstr>Что такое мелкая моторика?</vt:lpstr>
      <vt:lpstr>Слайд 3</vt:lpstr>
      <vt:lpstr>Особенности развития мелкой моторики детей с ДЦП.    </vt:lpstr>
      <vt:lpstr>Двигательные нарушения у детей с церебральным параличом</vt:lpstr>
      <vt:lpstr>Слайд 6</vt:lpstr>
      <vt:lpstr>Слайд 7</vt:lpstr>
      <vt:lpstr>Слайд 8</vt:lpstr>
      <vt:lpstr>Методы и приемы развития мелкой моторики рук</vt:lpstr>
      <vt:lpstr>Средства развития мелкой моторики</vt:lpstr>
      <vt:lpstr>Самомассаж</vt:lpstr>
      <vt:lpstr>Пальчиковая гимнастика</vt:lpstr>
      <vt:lpstr>Пальчиковые игры</vt:lpstr>
      <vt:lpstr>Упражнения с пластилином</vt:lpstr>
      <vt:lpstr>Аппликация </vt:lpstr>
      <vt:lpstr>Рисование</vt:lpstr>
      <vt:lpstr>Игры с конструктором и мозаикой</vt:lpstr>
      <vt:lpstr>Куклотерапия </vt:lpstr>
      <vt:lpstr>Куклы - рукавички</vt:lpstr>
      <vt:lpstr>Пальчиковые куклы</vt:lpstr>
      <vt:lpstr>Комбинированная кукла</vt:lpstr>
      <vt:lpstr>«Я-кукла» (Напольная кукла)</vt:lpstr>
      <vt:lpstr>Куклы - марионетки</vt:lpstr>
      <vt:lpstr>Народные куклы</vt:lpstr>
      <vt:lpstr>Игрушки для развития мелкой моторики </vt:lpstr>
      <vt:lpstr>пирамидки, матрёшки </vt:lpstr>
      <vt:lpstr>Кубики </vt:lpstr>
      <vt:lpstr>Рамки и вкладыши </vt:lpstr>
      <vt:lpstr>Фигурки на магнитах </vt:lpstr>
      <vt:lpstr>Кубы – сортёры </vt:lpstr>
      <vt:lpstr>Доски Сегена </vt:lpstr>
      <vt:lpstr>Шнуровка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мелкой  моторики</dc:title>
  <dc:creator>1</dc:creator>
  <cp:lastModifiedBy>1</cp:lastModifiedBy>
  <cp:revision>59</cp:revision>
  <dcterms:created xsi:type="dcterms:W3CDTF">2014-02-22T08:59:56Z</dcterms:created>
  <dcterms:modified xsi:type="dcterms:W3CDTF">2014-03-16T06:48:50Z</dcterms:modified>
</cp:coreProperties>
</file>