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99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47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75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7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18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80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82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10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91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93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86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C699-99EE-4EC7-9CDA-DFC9CBCF380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6339-73C1-471C-9AFA-E12AF27D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62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98911"/>
            <a:ext cx="9144000" cy="23876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/>
            </a:r>
            <a:b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</a:b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/>
            </a:r>
            <a:b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</a:b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/>
            </a:r>
            <a:b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</a:b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Требования  к  современному  уроку </a:t>
            </a:r>
            <a:b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</a:b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 в условиях реализации ФГОС   </a:t>
            </a:r>
            <a:b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</a:b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(начальная школа)</a:t>
            </a: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/>
            </a:r>
            <a:b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1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03361" y="704056"/>
            <a:ext cx="506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 в структуре урока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245" y="1563899"/>
            <a:ext cx="10811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b="1" dirty="0" smtClean="0">
                <a:latin typeface="Georgia" pitchFamily="18" charset="0"/>
              </a:rPr>
              <a:t>формулируются через глаголы </a:t>
            </a:r>
            <a:r>
              <a:rPr lang="ru-RU" sz="2400" dirty="0" smtClean="0">
                <a:latin typeface="Georgia" pitchFamily="18" charset="0"/>
              </a:rPr>
              <a:t>(объяснить, изучить, рассмотреть, обобщить, узнать, сравнить, закрепить, расширить представления, сопоставить, обсудить и т.п.);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- задачи могут быть дидактическими или обучающими, </a:t>
            </a:r>
            <a:r>
              <a:rPr lang="ru-RU" sz="2400" dirty="0" err="1" smtClean="0">
                <a:latin typeface="Georgia" pitchFamily="18" charset="0"/>
              </a:rPr>
              <a:t>деятельностными</a:t>
            </a:r>
            <a:r>
              <a:rPr lang="ru-RU" sz="2400" dirty="0" smtClean="0">
                <a:latin typeface="Georgia" pitchFamily="18" charset="0"/>
              </a:rPr>
              <a:t>, ценностными;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- относятся к организации занятия, к содержанию темы, к деятельности учащихся и учителя на занятии, к подведению итогов, к оцениванию и обсуждению (рефлексии);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b="1" dirty="0" smtClean="0">
                <a:latin typeface="Georgia" pitchFamily="18" charset="0"/>
              </a:rPr>
              <a:t>задачи отражают деятельность на каждом этапе занятия.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0322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37529" y="700298"/>
            <a:ext cx="4830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Ожидаемые результаты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8" y="1587533"/>
            <a:ext cx="11064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chemeClr val="accent3"/>
              </a:buClr>
              <a:defRPr/>
            </a:pPr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b="1" dirty="0">
                <a:latin typeface="Georgia" pitchFamily="18" charset="0"/>
              </a:rPr>
              <a:t>связаны с целями и задачами;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2400" dirty="0">
                <a:latin typeface="Georgia" pitchFamily="18" charset="0"/>
              </a:rPr>
              <a:t>- могут разделяться на предметные, </a:t>
            </a:r>
            <a:r>
              <a:rPr lang="ru-RU" sz="2400" dirty="0" err="1">
                <a:latin typeface="Georgia" pitchFamily="18" charset="0"/>
              </a:rPr>
              <a:t>метапредметные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и личностные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2400" dirty="0">
                <a:latin typeface="Georgia" pitchFamily="18" charset="0"/>
              </a:rPr>
              <a:t>- соотносятся с компонентами знаний, умений, </a:t>
            </a:r>
            <a:r>
              <a:rPr lang="ru-RU" sz="2400" dirty="0" smtClean="0">
                <a:latin typeface="Georgia" pitchFamily="18" charset="0"/>
              </a:rPr>
              <a:t>отношений </a:t>
            </a:r>
            <a:r>
              <a:rPr lang="ru-RU" sz="2400" dirty="0">
                <a:latin typeface="Georgia" pitchFamily="18" charset="0"/>
              </a:rPr>
              <a:t>и ценностных ориентиров;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2400" dirty="0">
                <a:latin typeface="Georgia" pitchFamily="18" charset="0"/>
              </a:rPr>
              <a:t>- включают индикаторы и показатели (количественные и качественные характеристики результата);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2400" b="1" dirty="0">
                <a:latin typeface="Georgia" pitchFamily="18" charset="0"/>
              </a:rPr>
              <a:t>- имеют конкретный и проверяемый характер;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2400" b="1" dirty="0">
                <a:latin typeface="Georgia" pitchFamily="18" charset="0"/>
              </a:rPr>
              <a:t>- формулируются от учащихся («В результате занятия учащиеся смогут…»);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2400" b="1" dirty="0">
                <a:latin typeface="Georgia" pitchFamily="18" charset="0"/>
              </a:rPr>
              <a:t>- могут быть сформулированы и обсуждены вместе с учащимися;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2400" dirty="0">
                <a:latin typeface="Georgia" pitchFamily="18" charset="0"/>
              </a:rPr>
              <a:t>- возвращение к ним в конце занятия может быть проведено в ходе рефлексии.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5212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0776" y="735549"/>
            <a:ext cx="4511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Мотивационный блок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674" y="1782371"/>
            <a:ext cx="10502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Georgia" pitchFamily="18" charset="0"/>
                <a:cs typeface="Arial" charset="0"/>
              </a:rPr>
              <a:t>Мотивация</a:t>
            </a:r>
            <a:r>
              <a:rPr lang="ru-RU" sz="2400" dirty="0">
                <a:latin typeface="Georgia" pitchFamily="18" charset="0"/>
                <a:cs typeface="Arial" charset="0"/>
              </a:rPr>
              <a:t> – совокупность всех факторов, которые побуждают человека к активности.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612" y="1512523"/>
            <a:ext cx="11651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744" y="2812601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 smtClean="0">
                <a:latin typeface="Georgia" pitchFamily="18" charset="0"/>
              </a:rPr>
              <a:t>СПОСОБЫ ПРОВЕДЕНИЯ МОТИВАЦИИ</a:t>
            </a:r>
            <a:endParaRPr lang="ru-RU" sz="2000" u="sng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741" y="3164720"/>
            <a:ext cx="4668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atin typeface="Georgia" pitchFamily="18" charset="0"/>
                <a:cs typeface="Arial" charset="0"/>
              </a:rPr>
              <a:t>Рассмотрение ситуации</a:t>
            </a:r>
            <a:r>
              <a:rPr lang="ru-RU" sz="2400" dirty="0">
                <a:latin typeface="Georgia" pitchFamily="18" charset="0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7092" y="3588643"/>
            <a:ext cx="6441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atin typeface="Georgia" pitchFamily="18" charset="0"/>
                <a:cs typeface="Arial" charset="0"/>
              </a:rPr>
              <a:t>Работа с понятиями (терминами) </a:t>
            </a:r>
            <a:endParaRPr lang="ru-RU" sz="2400" b="1" dirty="0">
              <a:latin typeface="Georgia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306" y="4001831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400" b="1" i="1" dirty="0">
                <a:latin typeface="Georgia" pitchFamily="18" charset="0"/>
                <a:cs typeface="Arial" charset="0"/>
              </a:rPr>
              <a:t>Анализ документа (текста)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26" y="4428668"/>
            <a:ext cx="7018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atin typeface="Georgia" pitchFamily="18" charset="0"/>
                <a:cs typeface="Arial" charset="0"/>
              </a:rPr>
              <a:t>Работа с высказыванием (афоризмом)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877" y="4840866"/>
            <a:ext cx="4905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atin typeface="Georgia" pitchFamily="18" charset="0"/>
                <a:cs typeface="Arial" charset="0"/>
              </a:rPr>
              <a:t>Графическое изображение</a:t>
            </a:r>
            <a:r>
              <a:rPr lang="ru-RU" b="1" i="1" dirty="0">
                <a:cs typeface="Arial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357" y="5286600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atin typeface="Georgia" pitchFamily="18" charset="0"/>
                <a:cs typeface="Arial" charset="0"/>
              </a:rPr>
              <a:t>Загадка</a:t>
            </a:r>
            <a:r>
              <a:rPr lang="ru-RU" sz="2400" dirty="0">
                <a:latin typeface="Georgia" pitchFamily="18" charset="0"/>
                <a:cs typeface="Arial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9803" y="5695496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atin typeface="Georgia" pitchFamily="18" charset="0"/>
                <a:cs typeface="Arial" charset="0"/>
              </a:rPr>
              <a:t>Опыт</a:t>
            </a:r>
            <a:r>
              <a:rPr lang="ru-RU" b="1" i="1" dirty="0">
                <a:cs typeface="Arial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0539" y="6086219"/>
            <a:ext cx="5094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Georgia" pitchFamily="18" charset="0"/>
                <a:cs typeface="Arial" charset="0"/>
              </a:rPr>
              <a:t>Нестандартное </a:t>
            </a:r>
            <a:r>
              <a:rPr lang="ru-RU" sz="2400" b="1" i="1" dirty="0">
                <a:latin typeface="Georgia" pitchFamily="18" charset="0"/>
                <a:cs typeface="Arial" charset="0"/>
              </a:rPr>
              <a:t>поведение.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1599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5943" y="937587"/>
            <a:ext cx="10868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                      Результаты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мотивации на урок:</a:t>
            </a:r>
          </a:p>
          <a:p>
            <a:pPr>
              <a:defRPr/>
            </a:pPr>
            <a:endParaRPr lang="ru-RU" sz="2800" dirty="0" smtClean="0">
              <a:latin typeface="Georgia" pitchFamily="18" charset="0"/>
              <a:cs typeface="Arial" charset="0"/>
            </a:endParaRPr>
          </a:p>
          <a:p>
            <a:pPr>
              <a:defRPr/>
            </a:pPr>
            <a:r>
              <a:rPr lang="ru-RU" sz="2800" dirty="0" smtClean="0">
                <a:latin typeface="Georgia" pitchFamily="18" charset="0"/>
                <a:cs typeface="Arial" charset="0"/>
              </a:rPr>
              <a:t>- </a:t>
            </a:r>
            <a:r>
              <a:rPr lang="ru-RU" sz="2800" dirty="0">
                <a:latin typeface="Georgia" pitchFamily="18" charset="0"/>
                <a:cs typeface="Arial" charset="0"/>
              </a:rPr>
              <a:t>интерес к изучаемым вопросам;</a:t>
            </a:r>
          </a:p>
          <a:p>
            <a:pPr>
              <a:defRPr/>
            </a:pPr>
            <a:endParaRPr lang="ru-RU" sz="2800" dirty="0" smtClean="0">
              <a:latin typeface="Georgia" pitchFamily="18" charset="0"/>
              <a:cs typeface="Arial" charset="0"/>
            </a:endParaRPr>
          </a:p>
          <a:p>
            <a:pPr>
              <a:defRPr/>
            </a:pPr>
            <a:r>
              <a:rPr lang="ru-RU" sz="2800" dirty="0" smtClean="0">
                <a:latin typeface="Georgia" pitchFamily="18" charset="0"/>
                <a:cs typeface="Arial" charset="0"/>
              </a:rPr>
              <a:t>- </a:t>
            </a:r>
            <a:r>
              <a:rPr lang="ru-RU" sz="2800" dirty="0">
                <a:latin typeface="Georgia" pitchFamily="18" charset="0"/>
                <a:cs typeface="Arial" charset="0"/>
              </a:rPr>
              <a:t>умение формулировать проблемы для рассмотрения;</a:t>
            </a:r>
          </a:p>
          <a:p>
            <a:pPr>
              <a:defRPr/>
            </a:pPr>
            <a:endParaRPr lang="ru-RU" sz="2800" dirty="0" smtClean="0">
              <a:latin typeface="Georgia" pitchFamily="18" charset="0"/>
              <a:cs typeface="Arial" charset="0"/>
            </a:endParaRPr>
          </a:p>
          <a:p>
            <a:pPr>
              <a:defRPr/>
            </a:pPr>
            <a:r>
              <a:rPr lang="ru-RU" sz="2800" dirty="0" smtClean="0">
                <a:latin typeface="Georgia" pitchFamily="18" charset="0"/>
                <a:cs typeface="Arial" charset="0"/>
              </a:rPr>
              <a:t>- </a:t>
            </a:r>
            <a:r>
              <a:rPr lang="ru-RU" sz="2800" dirty="0">
                <a:latin typeface="Georgia" pitchFamily="18" charset="0"/>
                <a:cs typeface="Arial" charset="0"/>
              </a:rPr>
              <a:t>совместное формулирование темы урока;</a:t>
            </a:r>
          </a:p>
          <a:p>
            <a:pPr>
              <a:defRPr/>
            </a:pPr>
            <a:endParaRPr lang="ru-RU" sz="2800" dirty="0" smtClean="0">
              <a:latin typeface="Georgia" pitchFamily="18" charset="0"/>
              <a:cs typeface="Arial" charset="0"/>
            </a:endParaRPr>
          </a:p>
          <a:p>
            <a:pPr>
              <a:defRPr/>
            </a:pPr>
            <a:r>
              <a:rPr lang="ru-RU" sz="2800" dirty="0" smtClean="0">
                <a:latin typeface="Georgia" pitchFamily="18" charset="0"/>
                <a:cs typeface="Arial" charset="0"/>
              </a:rPr>
              <a:t>- </a:t>
            </a:r>
            <a:r>
              <a:rPr lang="ru-RU" sz="2800" dirty="0">
                <a:latin typeface="Georgia" pitchFamily="18" charset="0"/>
                <a:cs typeface="Arial" charset="0"/>
              </a:rPr>
              <a:t>актуализация имеющихся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4652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63932" y="7151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Информационный блок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8695" y="1550294"/>
            <a:ext cx="9875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Georgia" pitchFamily="18" charset="0"/>
                <a:cs typeface="Arial" charset="0"/>
              </a:rPr>
              <a:t>Источники информации: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Устные источники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Письменные источники 	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Графические источники (схемы, диаграммы)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Электронные источники 	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Видео источники 	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ДРУГИЕ (вещественные, изобразительные, статистические)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9544" y="464045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800" b="1" u="sng" dirty="0">
                <a:latin typeface="Georgia" pitchFamily="18" charset="0"/>
                <a:cs typeface="Arial" charset="0"/>
              </a:rPr>
              <a:t>Учебная задача</a:t>
            </a:r>
          </a:p>
          <a:p>
            <a:pPr>
              <a:defRPr/>
            </a:pPr>
            <a:r>
              <a:rPr lang="ru-RU" sz="2800" b="1" dirty="0">
                <a:latin typeface="Georgia" pitchFamily="18" charset="0"/>
                <a:cs typeface="Arial" charset="0"/>
              </a:rPr>
              <a:t>На познавательные УУД</a:t>
            </a:r>
          </a:p>
          <a:p>
            <a:pPr>
              <a:buFontTx/>
              <a:buChar char="-"/>
              <a:defRPr/>
            </a:pPr>
            <a:r>
              <a:rPr lang="ru-RU" sz="2800" i="1" dirty="0" smtClean="0">
                <a:latin typeface="Georgia" pitchFamily="18" charset="0"/>
                <a:cs typeface="Arial" charset="0"/>
              </a:rPr>
              <a:t> Найди … </a:t>
            </a:r>
            <a:r>
              <a:rPr lang="ru-RU" sz="2800" i="1" dirty="0">
                <a:latin typeface="Georgia" pitchFamily="18" charset="0"/>
                <a:cs typeface="Arial" charset="0"/>
              </a:rPr>
              <a:t>, выбери</a:t>
            </a:r>
            <a:r>
              <a:rPr lang="ru-RU" sz="2800" i="1" dirty="0" smtClean="0">
                <a:latin typeface="Georgia" pitchFamily="18" charset="0"/>
                <a:cs typeface="Arial" charset="0"/>
              </a:rPr>
              <a:t>… , </a:t>
            </a:r>
            <a:r>
              <a:rPr lang="ru-RU" sz="2800" i="1" dirty="0">
                <a:latin typeface="Georgia" pitchFamily="18" charset="0"/>
                <a:cs typeface="Arial" charset="0"/>
              </a:rPr>
              <a:t>изучи… </a:t>
            </a:r>
          </a:p>
        </p:txBody>
      </p:sp>
    </p:spTree>
    <p:extLst>
      <p:ext uri="{BB962C8B-B14F-4D97-AF65-F5344CB8AC3E}">
        <p14:creationId xmlns:p14="http://schemas.microsoft.com/office/powerpoint/2010/main" xmlns="" val="26072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09582" y="759170"/>
            <a:ext cx="646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Способы передачи информации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818" y="1700081"/>
            <a:ext cx="10233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400" b="1" dirty="0">
                <a:latin typeface="Georgia" pitchFamily="18" charset="0"/>
              </a:rPr>
              <a:t>Лекция</a:t>
            </a:r>
            <a:r>
              <a:rPr lang="ru-RU" sz="2400" dirty="0">
                <a:latin typeface="Georgia" pitchFamily="18" charset="0"/>
              </a:rPr>
              <a:t> (монолог, рассказ)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Беседа</a:t>
            </a:r>
            <a:r>
              <a:rPr lang="ru-RU" sz="2400" dirty="0">
                <a:latin typeface="Georgia" pitchFamily="18" charset="0"/>
              </a:rPr>
              <a:t> (развернутые ответы на вопросы, рассуждения, пресс-конференции и т.п.).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Работа с документом </a:t>
            </a:r>
            <a:r>
              <a:rPr lang="ru-RU" sz="2400" dirty="0">
                <a:latin typeface="Georgia" pitchFamily="18" charset="0"/>
              </a:rPr>
              <a:t>(индивидуальное чтение, анализ или групповой обсуждение, постановка вопросов и поиск ответов, выделение главного, формулирование выводов и т.п.).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Обмен опытом </a:t>
            </a:r>
            <a:r>
              <a:rPr lang="ru-RU" sz="2400" dirty="0">
                <a:latin typeface="Georgia" pitchFamily="18" charset="0"/>
              </a:rPr>
              <a:t>(социальным и другим, в том числе и через проведение исследования).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Интернет коммуникация </a:t>
            </a:r>
            <a:r>
              <a:rPr lang="ru-RU" sz="2400" dirty="0">
                <a:latin typeface="Georgia" pitchFamily="18" charset="0"/>
              </a:rPr>
              <a:t>(электронная почта, поисковые сайты, скайп).</a:t>
            </a:r>
          </a:p>
        </p:txBody>
      </p:sp>
    </p:spTree>
    <p:extLst>
      <p:ext uri="{BB962C8B-B14F-4D97-AF65-F5344CB8AC3E}">
        <p14:creationId xmlns:p14="http://schemas.microsoft.com/office/powerpoint/2010/main" xmlns="" val="30195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84133" y="723740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Аналитический блок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2629" y="1937882"/>
            <a:ext cx="91788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* Обобщение</a:t>
            </a:r>
          </a:p>
          <a:p>
            <a:r>
              <a:rPr lang="ru-RU" sz="2800" dirty="0" smtClean="0">
                <a:latin typeface="Georgia" pitchFamily="18" charset="0"/>
              </a:rPr>
              <a:t>* Обсуждение</a:t>
            </a:r>
          </a:p>
          <a:p>
            <a:r>
              <a:rPr lang="ru-RU" sz="2800" dirty="0" smtClean="0">
                <a:latin typeface="Georgia" pitchFamily="18" charset="0"/>
              </a:rPr>
              <a:t>* Сравнение</a:t>
            </a:r>
          </a:p>
          <a:p>
            <a:r>
              <a:rPr lang="ru-RU" sz="2800" dirty="0" smtClean="0">
                <a:latin typeface="Georgia" pitchFamily="18" charset="0"/>
              </a:rPr>
              <a:t>* Синтез</a:t>
            </a:r>
          </a:p>
          <a:p>
            <a:r>
              <a:rPr lang="ru-RU" sz="2800" dirty="0" smtClean="0">
                <a:latin typeface="Georgia" pitchFamily="18" charset="0"/>
              </a:rPr>
              <a:t>* Выбор (отбор)</a:t>
            </a:r>
          </a:p>
          <a:p>
            <a:r>
              <a:rPr lang="ru-RU" sz="2800" dirty="0" smtClean="0">
                <a:latin typeface="Georgia" pitchFamily="18" charset="0"/>
              </a:rPr>
              <a:t>* Творчество (деятельность по созданию нового продукта)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3542" y="727676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Аналитический блок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616" y="1796705"/>
            <a:ext cx="92180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latin typeface="Georgia" pitchFamily="18" charset="0"/>
              </a:rPr>
              <a:t>Учебная задача</a:t>
            </a:r>
          </a:p>
          <a:p>
            <a:pPr>
              <a:defRPr/>
            </a:pPr>
            <a:r>
              <a:rPr lang="ru-RU" sz="2800" b="1" dirty="0">
                <a:latin typeface="Georgia" pitchFamily="18" charset="0"/>
              </a:rPr>
              <a:t>На познавательные УУД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-   спроектируй стратегию поиска</a:t>
            </a:r>
          </a:p>
          <a:p>
            <a:pPr>
              <a:buFontTx/>
              <a:buChar char="-"/>
              <a:defRPr/>
            </a:pPr>
            <a:r>
              <a:rPr lang="ru-RU" sz="2800" i="1" dirty="0">
                <a:latin typeface="Georgia" pitchFamily="18" charset="0"/>
              </a:rPr>
              <a:t>сравни, оцени, классифицируй</a:t>
            </a:r>
          </a:p>
          <a:p>
            <a:pPr>
              <a:buFontTx/>
              <a:buChar char="-"/>
              <a:defRPr/>
            </a:pPr>
            <a:r>
              <a:rPr lang="ru-RU" sz="2800" i="1" dirty="0">
                <a:latin typeface="Georgia" pitchFamily="18" charset="0"/>
              </a:rPr>
              <a:t>исследуй…</a:t>
            </a:r>
          </a:p>
          <a:p>
            <a:pPr>
              <a:defRPr/>
            </a:pPr>
            <a:r>
              <a:rPr lang="ru-RU" sz="2800" b="1" dirty="0">
                <a:latin typeface="Georgia" pitchFamily="18" charset="0"/>
              </a:rPr>
              <a:t>На коммуникативные УУД</a:t>
            </a:r>
          </a:p>
          <a:p>
            <a:pPr>
              <a:buFontTx/>
              <a:buChar char="-"/>
              <a:defRPr/>
            </a:pPr>
            <a:r>
              <a:rPr lang="ru-RU" sz="2800" dirty="0">
                <a:latin typeface="Georgia" pitchFamily="18" charset="0"/>
              </a:rPr>
              <a:t>на учет позиции партнера </a:t>
            </a:r>
            <a:r>
              <a:rPr lang="ru-RU" sz="2800" i="1" dirty="0">
                <a:latin typeface="Georgia" pitchFamily="18" charset="0"/>
              </a:rPr>
              <a:t>(выслушай, пойми…)</a:t>
            </a:r>
          </a:p>
          <a:p>
            <a:pPr>
              <a:buFontTx/>
              <a:buChar char="-"/>
              <a:defRPr/>
            </a:pPr>
            <a:r>
              <a:rPr lang="ru-RU" sz="2800" dirty="0">
                <a:latin typeface="Georgia" pitchFamily="18" charset="0"/>
              </a:rPr>
              <a:t>на сотрудничество </a:t>
            </a:r>
            <a:r>
              <a:rPr lang="ru-RU" sz="2800" i="1" dirty="0">
                <a:latin typeface="Georgia" pitchFamily="18" charset="0"/>
              </a:rPr>
              <a:t>(договоритесь о…)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331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76708" y="628542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Оценочный блок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812" y="1491952"/>
            <a:ext cx="10142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Georgia" pitchFamily="18" charset="0"/>
              </a:rPr>
              <a:t>Оценка (формализованная – </a:t>
            </a:r>
            <a:r>
              <a:rPr lang="ru-RU" sz="2800" dirty="0" smtClean="0">
                <a:latin typeface="Georgia" pitchFamily="18" charset="0"/>
              </a:rPr>
              <a:t>отметка, </a:t>
            </a:r>
          </a:p>
          <a:p>
            <a:pPr>
              <a:defRPr/>
            </a:pPr>
            <a:r>
              <a:rPr lang="ru-RU" sz="2800" dirty="0" smtClean="0">
                <a:latin typeface="Georgia" pitchFamily="18" charset="0"/>
              </a:rPr>
              <a:t>неформальная </a:t>
            </a:r>
            <a:r>
              <a:rPr lang="ru-RU" sz="2800" dirty="0">
                <a:latin typeface="Georgia" pitchFamily="18" charset="0"/>
              </a:rPr>
              <a:t>– поддержка или критика)</a:t>
            </a:r>
          </a:p>
          <a:p>
            <a:pPr>
              <a:defRPr/>
            </a:pPr>
            <a:r>
              <a:rPr lang="ru-RU" sz="2800" dirty="0">
                <a:latin typeface="Georgia" pitchFamily="18" charset="0"/>
              </a:rPr>
              <a:t>Самооценка</a:t>
            </a:r>
          </a:p>
          <a:p>
            <a:pPr>
              <a:defRPr/>
            </a:pPr>
            <a:r>
              <a:rPr lang="ru-RU" sz="2800" dirty="0" err="1">
                <a:latin typeface="Georgia" pitchFamily="18" charset="0"/>
              </a:rPr>
              <a:t>Взаимооценивание</a:t>
            </a:r>
            <a:endParaRPr lang="ru-RU" sz="2800" dirty="0">
              <a:latin typeface="Georgia" pitchFamily="18" charset="0"/>
            </a:endParaRPr>
          </a:p>
          <a:p>
            <a:pPr>
              <a:defRPr/>
            </a:pPr>
            <a:r>
              <a:rPr lang="ru-RU" sz="2800" dirty="0">
                <a:latin typeface="Georgia" pitchFamily="18" charset="0"/>
              </a:rPr>
              <a:t>Экспертиза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185" y="3943300"/>
            <a:ext cx="8928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Georgia" pitchFamily="18" charset="0"/>
              </a:rPr>
              <a:t>Учебная задача:</a:t>
            </a:r>
            <a:endParaRPr lang="ru-RU" sz="2800" b="1" dirty="0" smtClean="0">
              <a:latin typeface="Georgia" pitchFamily="18" charset="0"/>
            </a:endParaRPr>
          </a:p>
          <a:p>
            <a:r>
              <a:rPr lang="ru-RU" sz="2800" b="1" dirty="0" smtClean="0">
                <a:latin typeface="Georgia" pitchFamily="18" charset="0"/>
              </a:rPr>
              <a:t>На регулятивные УУД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Georgia" pitchFamily="18" charset="0"/>
              </a:rPr>
              <a:t> на самоконтроль (</a:t>
            </a:r>
            <a:r>
              <a:rPr lang="ru-RU" sz="2800" i="1" dirty="0" smtClean="0">
                <a:latin typeface="Georgia" pitchFamily="18" charset="0"/>
              </a:rPr>
              <a:t>определи критерии оценки…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Georgia" pitchFamily="18" charset="0"/>
              </a:rPr>
              <a:t> на самооценку (….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Georgia" pitchFamily="18" charset="0"/>
              </a:rPr>
              <a:t> на коррекцию (…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Georgia" pitchFamily="18" charset="0"/>
              </a:rPr>
              <a:t> на выбор(…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4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94568" y="680256"/>
            <a:ext cx="511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РЕФЛЕКСИВНЫЙ БЛОК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960" y="155762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Отношение к произошедшему</a:t>
            </a:r>
          </a:p>
          <a:p>
            <a:r>
              <a:rPr lang="ru-RU" sz="2800" dirty="0" smtClean="0">
                <a:latin typeface="Georgia" pitchFamily="18" charset="0"/>
              </a:rPr>
              <a:t>Выделение трудностей</a:t>
            </a:r>
          </a:p>
          <a:p>
            <a:r>
              <a:rPr lang="ru-RU" sz="2800" dirty="0" smtClean="0">
                <a:latin typeface="Georgia" pitchFamily="18" charset="0"/>
              </a:rPr>
              <a:t>Присвоение опыта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337" y="3096187"/>
            <a:ext cx="10476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Georgia" pitchFamily="18" charset="0"/>
              </a:rPr>
              <a:t>Учебная задача:</a:t>
            </a:r>
          </a:p>
          <a:p>
            <a:r>
              <a:rPr lang="ru-RU" sz="2800" b="1" dirty="0" smtClean="0">
                <a:latin typeface="Georgia" pitchFamily="18" charset="0"/>
              </a:rPr>
              <a:t>На личностные УУД</a:t>
            </a:r>
          </a:p>
          <a:p>
            <a:r>
              <a:rPr lang="ru-RU" sz="2800" dirty="0" smtClean="0">
                <a:latin typeface="Georgia" pitchFamily="18" charset="0"/>
              </a:rPr>
              <a:t>-на самоопределение (</a:t>
            </a:r>
            <a:r>
              <a:rPr lang="ru-RU" sz="2800" i="1" dirty="0" smtClean="0">
                <a:latin typeface="Georgia" pitchFamily="18" charset="0"/>
              </a:rPr>
              <a:t>выбери…</a:t>
            </a:r>
          </a:p>
          <a:p>
            <a:r>
              <a:rPr lang="ru-RU" sz="2800" dirty="0" smtClean="0">
                <a:latin typeface="Georgia" pitchFamily="18" charset="0"/>
              </a:rPr>
              <a:t>-на </a:t>
            </a:r>
            <a:r>
              <a:rPr lang="ru-RU" sz="2800" dirty="0" err="1" smtClean="0">
                <a:latin typeface="Georgia" pitchFamily="18" charset="0"/>
              </a:rPr>
              <a:t>смыслообразование</a:t>
            </a:r>
            <a:r>
              <a:rPr lang="ru-RU" sz="2800" dirty="0" smtClean="0">
                <a:latin typeface="Georgia" pitchFamily="18" charset="0"/>
              </a:rPr>
              <a:t> (</a:t>
            </a:r>
            <a:r>
              <a:rPr lang="ru-RU" sz="2800" i="1" dirty="0" smtClean="0">
                <a:latin typeface="Georgia" pitchFamily="18" charset="0"/>
              </a:rPr>
              <a:t>сформулируй свое понимание, смоделируй…</a:t>
            </a:r>
          </a:p>
          <a:p>
            <a:r>
              <a:rPr lang="ru-RU" sz="2800" dirty="0" smtClean="0">
                <a:latin typeface="Georgia" pitchFamily="18" charset="0"/>
              </a:rPr>
              <a:t>-на мотивацию (</a:t>
            </a:r>
            <a:r>
              <a:rPr lang="ru-RU" sz="2800" i="1" dirty="0" smtClean="0">
                <a:latin typeface="Georgia" pitchFamily="18" charset="0"/>
              </a:rPr>
              <a:t>выскажи свою позицию, видение…)</a:t>
            </a:r>
          </a:p>
          <a:p>
            <a:r>
              <a:rPr lang="ru-RU" sz="2800" dirty="0" smtClean="0">
                <a:latin typeface="Georgia" pitchFamily="18" charset="0"/>
              </a:rPr>
              <a:t>-на нравственную оценку (</a:t>
            </a:r>
            <a:r>
              <a:rPr lang="ru-RU" sz="2800" i="1" dirty="0" smtClean="0">
                <a:latin typeface="Georgia" pitchFamily="18" charset="0"/>
              </a:rPr>
              <a:t>оцени факт относительно своего видения…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3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39142" y="726244"/>
            <a:ext cx="5512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389" y="679269"/>
            <a:ext cx="11051177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В чем НОВИЗНА?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800" b="1" dirty="0" smtClean="0">
                <a:latin typeface="Georgia" pitchFamily="18" charset="0"/>
              </a:rPr>
              <a:t>Чаще организуются </a:t>
            </a:r>
            <a:r>
              <a:rPr lang="ru-RU" sz="2800" b="1" u="sng" dirty="0" smtClean="0">
                <a:latin typeface="Georgia" pitchFamily="18" charset="0"/>
              </a:rPr>
              <a:t>индивидуальные</a:t>
            </a:r>
            <a:r>
              <a:rPr lang="ru-RU" sz="2800" b="1" dirty="0" smtClean="0">
                <a:latin typeface="Georgia" pitchFamily="18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800" b="1" dirty="0" smtClean="0">
                <a:latin typeface="Georgia" pitchFamily="18" charset="0"/>
              </a:rPr>
              <a:t>и </a:t>
            </a:r>
            <a:r>
              <a:rPr lang="ru-RU" sz="2800" b="1" u="sng" dirty="0" smtClean="0">
                <a:latin typeface="Georgia" pitchFamily="18" charset="0"/>
              </a:rPr>
              <a:t>групповые</a:t>
            </a:r>
            <a:r>
              <a:rPr lang="ru-RU" sz="2800" b="1" dirty="0" smtClean="0">
                <a:latin typeface="Georgia" pitchFamily="18" charset="0"/>
              </a:rPr>
              <a:t> формы работы на уроке. 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35747" y="40219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Предмет:</a:t>
            </a:r>
            <a:endParaRPr lang="ru-RU" sz="2400" dirty="0" smtClean="0"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2400" dirty="0" smtClean="0">
                <a:latin typeface="Georgia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Тип урока</a:t>
            </a:r>
            <a:r>
              <a:rPr lang="ru-RU" sz="2400" dirty="0" smtClean="0">
                <a:latin typeface="Georgia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Представление о результатах</a:t>
            </a:r>
            <a:r>
              <a:rPr lang="ru-RU" sz="2400" dirty="0" smtClean="0">
                <a:latin typeface="Georgia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i="1" dirty="0" smtClean="0">
                <a:latin typeface="Georgia" pitchFamily="18" charset="0"/>
                <a:cs typeface="Times New Roman" panose="02020603050405020304" pitchFamily="18" charset="0"/>
              </a:rPr>
              <a:t>- личностные: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i="1" dirty="0" smtClean="0">
                <a:latin typeface="Georgia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 err="1" smtClean="0">
                <a:latin typeface="Georgia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i="1" dirty="0" smtClean="0">
                <a:latin typeface="Georgia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i="1" dirty="0" smtClean="0">
                <a:latin typeface="Georgia" pitchFamily="18" charset="0"/>
                <a:cs typeface="Times New Roman" panose="02020603050405020304" pitchFamily="18" charset="0"/>
              </a:rPr>
              <a:t>- предметные: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2400" dirty="0" smtClean="0">
                <a:latin typeface="Georgia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Технология: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577" y="3875893"/>
            <a:ext cx="11247120" cy="29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0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1999" cy="7021773"/>
          </a:xfrm>
          <a:prstGeom prst="rect">
            <a:avLst/>
          </a:prstGeom>
          <a:noFill/>
        </p:spPr>
      </p:pic>
      <p:pic>
        <p:nvPicPr>
          <p:cNvPr id="2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428" y="705395"/>
            <a:ext cx="9778126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8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46670" y="4271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Анализ урока 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(прослеживая карту по вертикали)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959" y="1867376"/>
            <a:ext cx="1021515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* реализация учителем ЗАДАЧ урока;</a:t>
            </a:r>
          </a:p>
          <a:p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* использование развивающих форм, методов  и  способов</a:t>
            </a:r>
          </a:p>
          <a:p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* формирование УУД;</a:t>
            </a:r>
          </a:p>
          <a:p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* осуществление оценивания и контроля.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433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753" y="0"/>
            <a:ext cx="1234875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09749" y="441253"/>
            <a:ext cx="11482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Параметры, которые не должны являться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главными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показателями качества урока.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88" y="1761740"/>
            <a:ext cx="699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Georgia" pitchFamily="18" charset="0"/>
                <a:cs typeface="Arial" charset="0"/>
              </a:rPr>
              <a:t>Критериями оценки урока НЕ являются: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0488" y="2578259"/>
            <a:ext cx="8138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Объём написанного учениками в тетрадях.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Количество выставленных ученикам отметок.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Количество упражнений, выполненных за урок.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Устная или письменная форма выполняемых заданий.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Однотипность или разнотипность содержания урока.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Наличие </a:t>
            </a:r>
            <a:r>
              <a:rPr lang="ru-RU" sz="2400" dirty="0" smtClean="0">
                <a:latin typeface="Georgia" pitchFamily="18" charset="0"/>
                <a:cs typeface="Arial" charset="0"/>
              </a:rPr>
              <a:t>традиционных </a:t>
            </a:r>
            <a:r>
              <a:rPr lang="ru-RU" sz="2400" dirty="0">
                <a:latin typeface="Georgia" pitchFamily="18" charset="0"/>
                <a:cs typeface="Arial" charset="0"/>
              </a:rPr>
              <a:t>этапов урока.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Распределение времени по различным этапам.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Использование большого (малого) количества наглядных пособий.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Использование для работы на уроке учебника.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330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194"/>
            <a:ext cx="12192000" cy="6880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995263"/>
            <a:ext cx="5943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наступающим </a:t>
            </a:r>
          </a:p>
          <a:p>
            <a:pPr algn="ctr"/>
            <a:r>
              <a:rPr lang="ru-RU" sz="5400" b="1" i="1" cap="none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Новым годом!</a:t>
            </a:r>
            <a:endParaRPr lang="ru-RU" sz="5400" b="1" i="1" cap="none" spc="50" dirty="0">
              <a:ln w="1143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36" name="Picture 12" descr="&amp;Scy;&amp;ncy;&amp;iecy;&amp;gcy;&amp;ocy;&amp;vcy;&amp;icy;&amp;kcy; - &amp;Ncy;&amp;ocy;&amp;vcy;&amp;ocy;&amp;gcy;&amp;ocy;&amp;dcy;&amp;ncy;&amp;icy;&amp;iecy; &amp;kcy;&amp;acy;&amp;rcy;&amp;tcy;&amp;icy;&amp;ncy;&amp;kcy;&amp;icy; 2014 - &amp;Ocy;&amp;tcy;&amp;kcy;&amp;rcy;&amp;ycy;&amp;tcy;&amp;kcy;&amp;icy; - &amp;Kcy;&amp;rcy;&amp;acy;&amp;scy;&amp;icy;&amp;vcy;&amp;ycy;&amp;iecy; &amp;ocy;&amp;tcy;&amp;kcy;&amp;rcy;&amp;ycy;&amp;tcy;&amp;k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121" y="4162424"/>
            <a:ext cx="2133600" cy="2695576"/>
          </a:xfrm>
          <a:prstGeom prst="rect">
            <a:avLst/>
          </a:prstGeom>
          <a:noFill/>
        </p:spPr>
      </p:pic>
      <p:pic>
        <p:nvPicPr>
          <p:cNvPr id="1034" name="Picture 10" descr="DataLife Engine &amp;Vcy;&amp;iecy;&amp;rcy;&amp;scy;&amp;icy;&amp;yacy; &amp;dcy;&amp;lcy;&amp;yacy; &amp;pcy;&amp;iecy;&amp;chcy;&amp;acy;&amp;tcy;&amp;icy; &amp;Ncy;&amp;ocy;&amp;vcy;&amp;ocy;&amp;gcy;&amp;ocy;&amp;dcy;&amp;ncy;&amp;icy;&amp;iecy; &amp;icy;&amp;gcy;&amp;rcy;&amp;ucy;&amp;sh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041" y="-409902"/>
            <a:ext cx="6381750" cy="5181601"/>
          </a:xfrm>
          <a:prstGeom prst="rect">
            <a:avLst/>
          </a:prstGeom>
          <a:noFill/>
        </p:spPr>
      </p:pic>
      <p:pic>
        <p:nvPicPr>
          <p:cNvPr id="1028" name="Picture 4" descr="Meadow Kid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5433" y="2529163"/>
            <a:ext cx="1256533" cy="1562400"/>
          </a:xfrm>
          <a:prstGeom prst="rect">
            <a:avLst/>
          </a:prstGeom>
          <a:noFill/>
        </p:spPr>
      </p:pic>
      <p:pic>
        <p:nvPicPr>
          <p:cNvPr id="1032" name="Picture 8" descr="&amp;Ncy;&amp;ocy;&amp;vcy;&amp;ycy;&amp;jcy; &amp;gcy;&amp;ocy;&amp;dcy; &amp;Zcy;&amp;acy;&amp;pcy;&amp;icy;&amp;scy;&amp;icy; &amp;vcy; &amp;rcy;&amp;ucy;&amp;bcy;&amp;rcy;&amp;icy;&amp;kcy;&amp;iecy; &amp;Ncy;&amp;ocy;&amp;vcy;&amp;ycy;&amp;jcy; &amp;gcy;&amp;ocy;&amp;dcy; &amp;Dcy;&amp;ncy;&amp;iecy;&amp;vcy;&amp;ncy;&amp;icy;&amp;kcy; Ninasvet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5502" y="3296308"/>
            <a:ext cx="1678591" cy="1504343"/>
          </a:xfrm>
          <a:prstGeom prst="rect">
            <a:avLst/>
          </a:prstGeom>
          <a:noFill/>
        </p:spPr>
      </p:pic>
      <p:pic>
        <p:nvPicPr>
          <p:cNvPr id="5" name="Picture 2" descr="&amp;Bcy;&amp;lcy;&amp;ocy;&amp;gcy;&amp;icy; / Natali &amp;Tcy; / &amp;vcy;&amp;Kcy;&amp;rcy;&amp;ucy;&amp;gcy;&amp;ucy;&amp;Dcy;&amp;rcy;&amp;ucy;&amp;zcy;&amp;iecy;&amp;jcy; - &amp;scy;&amp;ocy;&amp;tscy;&amp;icy;&amp;acy;&amp;lcy;&amp;softcy;&amp;ncy;&amp;acy;&amp;yacy; &amp;scy;&amp;iecy;&amp;tcy;&amp;soft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2497" y="2642148"/>
            <a:ext cx="1244380" cy="1604389"/>
          </a:xfrm>
          <a:prstGeom prst="rect">
            <a:avLst/>
          </a:prstGeom>
          <a:noFill/>
        </p:spPr>
      </p:pic>
      <p:pic>
        <p:nvPicPr>
          <p:cNvPr id="1038" name="Picture 14" descr="Little Tike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0415" y="4460953"/>
            <a:ext cx="4151585" cy="2586233"/>
          </a:xfrm>
          <a:prstGeom prst="rect">
            <a:avLst/>
          </a:prstGeom>
          <a:noFill/>
        </p:spPr>
      </p:pic>
      <p:pic>
        <p:nvPicPr>
          <p:cNvPr id="1040" name="Picture 16" descr="&amp;Acy;&amp;ncy;&amp;icy;&amp;mcy;&amp;acy;&amp;shcy;&amp;kcy;&amp;icy;, &amp;kcy;&amp;acy;&amp;rcy;&amp;tcy;&amp;icy;&amp;ncy;&amp;kcy;&amp;acy; 1869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5212" y="1380741"/>
            <a:ext cx="915780" cy="1189038"/>
          </a:xfrm>
          <a:prstGeom prst="rect">
            <a:avLst/>
          </a:prstGeom>
          <a:noFill/>
        </p:spPr>
      </p:pic>
      <p:pic>
        <p:nvPicPr>
          <p:cNvPr id="1042" name="Picture 18" descr="&amp;Ncy;&amp;ocy;&amp;vcy;&amp;ocy;&amp;gcy;&amp;ocy;&amp;dcy;&amp;ncy;&amp;icy;&amp;iecy; &amp;rcy;&amp;acy;&amp;zcy;&amp;dcy;&amp;iecy;&amp;lcy;&amp;icy;&amp;tcy;&amp;iecy;&amp;lcy;&amp;icy; &amp;Acy;&amp;ncy;&amp;icy;&amp;mcy;&amp;acy;&amp;tscy;&amp;icy;&amp;yacy;, &amp;acy;&amp;ncy;&amp;icy;&amp;mcy;&amp;acy;&amp;shcy;&amp;kcy;&amp;icy; &amp;dcy;&amp;lcy;&amp;yacy; &amp;vcy;&amp;kcy;&amp;ocy;&amp;ncy;&amp;tcy;&amp;acy;&amp;kcy;&amp;tcy;&amp;iecy;, &amp;ocy;&amp;dcy;&amp;ncy;&amp;ocy;&amp;kcy;&amp;lcy;&amp;acy;&amp;scy;&amp;scy;&amp;ncy;&amp;icy;&amp;kcy;&amp;ocy;&amp;vcy;, &amp;scy; &amp;kcy;&amp;ocy;&amp;dcy;&amp;acy;&amp;mcy;&amp;icy; &amp;dcy;&amp;lcy;&amp;yacy; &amp;vcy;&amp;scy;&amp;tcy;&amp;acy;&amp;vcy;&amp;kcy;&amp;icy; &amp;vcy; &amp;gcy;&amp;ocy;&amp;scy;&amp;tcy;&amp;iecy;&amp;vcy;&amp;ucy;&amp;yucy;, &amp;scy;&amp;kcy;&amp;acy;&amp;chcy;&amp;acy;&amp;tcy;&amp;softcy; &amp;bcy;&amp;iecy;&amp;scy;&amp;pcy;&amp;lcy;&amp;acy;&amp;tcy;&amp;ncy;&amp;ocy; &amp;ncy;&amp;acy; &amp;r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94138"/>
            <a:ext cx="10515599" cy="1103586"/>
          </a:xfrm>
          <a:prstGeom prst="rect">
            <a:avLst/>
          </a:prstGeom>
          <a:noFill/>
        </p:spPr>
      </p:pic>
      <p:pic>
        <p:nvPicPr>
          <p:cNvPr id="1044" name="Picture 20" descr="&amp;Acy;&amp;kcy;&amp;tcy;&amp;icy;&amp;vcy;&amp;ncy;&amp;ocy;&amp;scy;&amp;tcy;&amp;softcy; &amp;ncy;&amp;acy; &amp;scy;&amp;acy;&amp;jcy;&amp;tcy;&amp;iecy; &amp;Scy;&amp;iecy;&amp;vcy;&amp;iecy;&amp;lcy;&amp;icy;&amp;ncy;&amp;acy;.&amp;rcy;&amp;ucy; - &amp;Icy;&amp;gcy;&amp;rcy;&amp;ycy; &amp;dcy;&amp;lcy;&amp;yacy; &amp;dcy;&amp;iecy;&amp;vcy;&amp;ocy;&amp;chcy;&amp;iecy;&amp;k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0121462" cy="523875"/>
          </a:xfrm>
          <a:prstGeom prst="rect">
            <a:avLst/>
          </a:prstGeom>
          <a:noFill/>
        </p:spPr>
      </p:pic>
      <p:pic>
        <p:nvPicPr>
          <p:cNvPr id="1048" name="Picture 24" descr="&amp;Bcy;&amp;lcy;&amp;ocy;&amp;gcy;&amp;icy; / Natali &amp;Tcy; / &amp;vcy;&amp;Kcy;&amp;rcy;&amp;ucy;&amp;gcy;&amp;ucy;&amp;Dcy;&amp;rcy;&amp;ucy;&amp;zcy;&amp;iecy;&amp;jcy; - &amp;scy;&amp;ocy;&amp;tscy;&amp;icy;&amp;acy;&amp;lcy;&amp;softcy;&amp;ncy;&amp;acy;&amp;yacy; &amp;scy;&amp;iecy;&amp;tcy;&amp;softcy;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15681" y="1646347"/>
            <a:ext cx="1278845" cy="1364867"/>
          </a:xfrm>
          <a:prstGeom prst="rect">
            <a:avLst/>
          </a:prstGeom>
          <a:noFill/>
        </p:spPr>
      </p:pic>
      <p:pic>
        <p:nvPicPr>
          <p:cNvPr id="1050" name="Picture 26" descr="&amp;Ncy;&amp;ocy;&amp;vcy;&amp;ocy;&amp;gcy;&amp;ocy;&amp;dcy;&amp;ncy;&amp;icy;&amp;iecy; &amp;kcy;&amp;ocy;&amp;ncy;&amp;kcy;&amp;ucy;&amp;rcy;&amp;scy;&amp;ycy;&amp;ocy;&amp;tcy; 14 &amp;lcy;&amp;iecy;&amp;tcy;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504496" y="-362607"/>
            <a:ext cx="2837792" cy="3011214"/>
          </a:xfrm>
          <a:prstGeom prst="rect">
            <a:avLst/>
          </a:prstGeom>
          <a:noFill/>
        </p:spPr>
      </p:pic>
      <p:pic>
        <p:nvPicPr>
          <p:cNvPr id="1052" name="Picture 28" descr="tamaraff - &amp;Acy;&amp;Ncy;&amp;Icy;&amp;Mcy;&amp;Acy;&amp;SHcy;&amp;Kcy;&amp;Icy; &amp;Scy; &amp;Dcy;&amp;IEcy;&amp;Dcy;&amp;Ocy;&amp;Mcy; &amp;Mcy;&amp;Ocy;&amp;Rcy;&amp;Ocy;&amp;Zcy;&amp;Ocy;&amp;Mcy; &amp;Icy; &amp;Scy;&amp;Acy;&amp;Ncy;&amp;Tcy;&amp;Ocy;&amp;Jcy; &amp;Kcy;&amp;Lcy;&amp;Acy;&amp;Ucy;&amp;Scy;&amp;Ocy;&amp;Mcy; . &amp;Mcy;&amp;Ncy;&amp;Ocy;&amp;Gcy;&amp;Ocy;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96219" y="4379899"/>
            <a:ext cx="4637143" cy="273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81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3677" y="659500"/>
            <a:ext cx="708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Три постулата современного урока: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749" y="1757516"/>
            <a:ext cx="893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1. </a:t>
            </a:r>
            <a:r>
              <a:rPr lang="ru-RU" sz="2800" dirty="0" smtClean="0">
                <a:latin typeface="Georgia" pitchFamily="18" charset="0"/>
              </a:rPr>
              <a:t>Урок есть открытие истины, поиск истины и осмысление истины в совместной деятельности детей и учителя.</a:t>
            </a:r>
          </a:p>
          <a:p>
            <a:r>
              <a:rPr lang="ru-RU" sz="2800" b="1" dirty="0" smtClean="0">
                <a:latin typeface="Georgia" pitchFamily="18" charset="0"/>
              </a:rPr>
              <a:t>2. </a:t>
            </a:r>
            <a:r>
              <a:rPr lang="ru-RU" sz="2800" dirty="0" smtClean="0">
                <a:latin typeface="Georgia" pitchFamily="18" charset="0"/>
              </a:rPr>
              <a:t>Урок есть часть жизни ребёнка, и проживание этой жизни должно совершаться на уровне высокой общечеловеческой культуры.</a:t>
            </a:r>
          </a:p>
          <a:p>
            <a:r>
              <a:rPr lang="ru-RU" sz="2800" b="1" dirty="0" smtClean="0">
                <a:latin typeface="Georgia" pitchFamily="18" charset="0"/>
              </a:rPr>
              <a:t>3. </a:t>
            </a:r>
            <a:r>
              <a:rPr lang="ru-RU" sz="2800" dirty="0" smtClean="0">
                <a:latin typeface="Georgia" pitchFamily="18" charset="0"/>
              </a:rPr>
              <a:t>Человек в качестве субъекта осмысления истины и в качестве субъекта жизни на уроке всегда является наивысшей ценностью, выступая в роли цели и никогда не выступая в роли средства.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4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6035" y="592404"/>
            <a:ext cx="11645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 pitchFamily="18" charset="0"/>
                <a:cs typeface="Arial"/>
              </a:rPr>
              <a:t>Требования </a:t>
            </a:r>
            <a:r>
              <a:rPr lang="ru-RU" sz="32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 pitchFamily="18" charset="0"/>
                <a:cs typeface="Arial"/>
              </a:rPr>
              <a:t> к  современному  </a:t>
            </a:r>
            <a:r>
              <a:rPr lang="ru-RU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 pitchFamily="18" charset="0"/>
                <a:cs typeface="Arial"/>
              </a:rPr>
              <a:t>уроку: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480" y="1444869"/>
            <a:ext cx="823334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 dirty="0">
                <a:latin typeface="Calibri" pitchFamily="34" charset="0"/>
                <a:cs typeface="Arial" charset="0"/>
              </a:rPr>
              <a:t> </a:t>
            </a:r>
            <a:r>
              <a:rPr lang="ru-RU" sz="2800" b="1" dirty="0">
                <a:latin typeface="Georgia" pitchFamily="18" charset="0"/>
                <a:cs typeface="Arial" charset="0"/>
              </a:rPr>
              <a:t>  </a:t>
            </a:r>
            <a:r>
              <a:rPr lang="ru-RU" sz="2800" b="1" dirty="0" smtClean="0">
                <a:latin typeface="Georgia" pitchFamily="18" charset="0"/>
                <a:cs typeface="Arial" charset="0"/>
              </a:rPr>
              <a:t>-</a:t>
            </a:r>
            <a:r>
              <a:rPr lang="ru-RU" sz="2800" b="1" dirty="0">
                <a:latin typeface="Georgia" pitchFamily="18" charset="0"/>
                <a:cs typeface="Arial" charset="0"/>
              </a:rPr>
              <a:t> хорошее начало и хорошее окончание;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145" y="1906504"/>
            <a:ext cx="10483960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 - четко сформулированные тема, цель, задачи урока;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841" y="2408496"/>
            <a:ext cx="982833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урок должен быть проблемным и развивающим;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421" y="2921797"/>
            <a:ext cx="99552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учитель активизирует деятельность учащихся;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774" y="3372726"/>
            <a:ext cx="67847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вывод делают сами учащиеся;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427" y="3848932"/>
            <a:ext cx="1162789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 - минимум репродукции и максимум творчества и  сотворчества;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460" y="4882548"/>
            <a:ext cx="852348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</a:t>
            </a:r>
            <a:r>
              <a:rPr lang="ru-RU" sz="2800" b="1" dirty="0" err="1" smtClean="0">
                <a:latin typeface="Georgia" pitchFamily="18" charset="0"/>
              </a:rPr>
              <a:t>времясбережение</a:t>
            </a:r>
            <a:r>
              <a:rPr lang="ru-RU" sz="2800" b="1" dirty="0" smtClean="0">
                <a:latin typeface="Georgia" pitchFamily="18" charset="0"/>
              </a:rPr>
              <a:t> и </a:t>
            </a:r>
            <a:r>
              <a:rPr lang="ru-RU" sz="2800" b="1" dirty="0" err="1" smtClean="0">
                <a:latin typeface="Georgia" pitchFamily="18" charset="0"/>
              </a:rPr>
              <a:t>здоровьесбережение</a:t>
            </a:r>
            <a:r>
              <a:rPr lang="ru-RU" sz="2800" b="1" dirty="0" smtClean="0">
                <a:latin typeface="Georgia" pitchFamily="18" charset="0"/>
              </a:rPr>
              <a:t>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08" y="5403529"/>
            <a:ext cx="809388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учет уровня и возможностей учащихся;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276" y="5938957"/>
            <a:ext cx="565250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урок должен быть добрым.</a:t>
            </a:r>
            <a:endParaRPr lang="ru-RU" sz="2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3209" y="784404"/>
            <a:ext cx="779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 pitchFamily="18" charset="0"/>
                <a:cs typeface="Arial"/>
              </a:rPr>
              <a:t>Принципы педагогической </a:t>
            </a:r>
            <a:r>
              <a:rPr lang="ru-RU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 pitchFamily="18" charset="0"/>
                <a:cs typeface="Arial"/>
              </a:rPr>
              <a:t>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147" y="1348288"/>
            <a:ext cx="370646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 - свобода выбора;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953" y="1799146"/>
            <a:ext cx="287450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 - открытость;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017" y="2302255"/>
            <a:ext cx="313098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деятельность;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707" y="2844253"/>
            <a:ext cx="617989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 - идеальность (высокий КПД);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539" y="3399315"/>
            <a:ext cx="346601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Georgia" pitchFamily="18" charset="0"/>
              </a:rPr>
              <a:t>- обратная связь.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7586" y="4250174"/>
            <a:ext cx="401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«Идеальный урок» </a:t>
            </a:r>
            <a:endParaRPr lang="ru-RU" sz="2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740" y="4937106"/>
            <a:ext cx="9303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-  урок, на котором учитель, лишь направляя детей, дает рекомендации в течение урока. Поэтому дети ощущают, что ведут урок сами. </a:t>
            </a:r>
            <a:endParaRPr lang="ru-RU" sz="2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2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40048" y="651446"/>
            <a:ext cx="853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Традиционные элементы структуры урока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508" y="1898694"/>
            <a:ext cx="8133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1. Изучение нового материала.</a:t>
            </a:r>
          </a:p>
          <a:p>
            <a:r>
              <a:rPr lang="ru-RU" sz="2800" dirty="0" smtClean="0">
                <a:latin typeface="Georgia" pitchFamily="18" charset="0"/>
              </a:rPr>
              <a:t>2. Закрепление пройденного.</a:t>
            </a:r>
          </a:p>
          <a:p>
            <a:r>
              <a:rPr lang="ru-RU" sz="2800" dirty="0" smtClean="0">
                <a:latin typeface="Georgia" pitchFamily="18" charset="0"/>
              </a:rPr>
              <a:t>3. Контроль и оценка знаний.</a:t>
            </a:r>
          </a:p>
          <a:p>
            <a:r>
              <a:rPr lang="ru-RU" sz="2800" dirty="0" smtClean="0">
                <a:latin typeface="Georgia" pitchFamily="18" charset="0"/>
              </a:rPr>
              <a:t>4. Домашнее задание.</a:t>
            </a:r>
          </a:p>
          <a:p>
            <a:r>
              <a:rPr lang="ru-RU" sz="2800" dirty="0" smtClean="0">
                <a:latin typeface="Georgia" pitchFamily="18" charset="0"/>
              </a:rPr>
              <a:t>5. Обобщение и систематизация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555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59693" y="47767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БЛОЧНАЯ СТРУКТУРА УРОКА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7275" y="1410789"/>
            <a:ext cx="3201502" cy="544721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alpha val="17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Организа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</a:t>
            </a:r>
          </a:p>
          <a:p>
            <a:pPr algn="ctr" eaLnBrk="1" hangingPunct="1"/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ционный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блок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8594" y="1381806"/>
            <a:ext cx="2833200" cy="270686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alpha val="17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Информа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</a:t>
            </a:r>
          </a:p>
          <a:p>
            <a:pPr algn="ctr" eaLnBrk="1" hangingPunct="1"/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ционный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блок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47741" y="4075610"/>
            <a:ext cx="2857115" cy="2782389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alpha val="17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Оценочный</a:t>
            </a:r>
          </a:p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блок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270171" y="1372280"/>
            <a:ext cx="2705916" cy="270333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alpha val="17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Аналити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</a:t>
            </a:r>
          </a:p>
          <a:p>
            <a:pPr algn="ctr" eaLnBrk="1" hangingPunct="1"/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ческий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блок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57378" y="4062549"/>
            <a:ext cx="2717121" cy="279545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alpha val="17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Рефлек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</a:t>
            </a:r>
          </a:p>
          <a:p>
            <a:pPr algn="ctr" eaLnBrk="1" hangingPunct="1"/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сивный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блок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062779" y="1371600"/>
            <a:ext cx="3129222" cy="54864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alpha val="17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Мотива-</a:t>
            </a:r>
          </a:p>
          <a:p>
            <a:pPr algn="ctr" eaLnBrk="1" hangingPunct="1"/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ционный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блок</a:t>
            </a:r>
          </a:p>
        </p:txBody>
      </p:sp>
    </p:spTree>
    <p:extLst>
      <p:ext uri="{BB962C8B-B14F-4D97-AF65-F5344CB8AC3E}">
        <p14:creationId xmlns:p14="http://schemas.microsoft.com/office/powerpoint/2010/main" xmlns="" val="15822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97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31342" y="719022"/>
            <a:ext cx="5545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Организационный блок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671" y="2386043"/>
            <a:ext cx="107680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Ожидаемые результаты </a:t>
            </a:r>
            <a:r>
              <a:rPr lang="ru-RU" sz="2800" dirty="0" smtClean="0">
                <a:latin typeface="Georgia" pitchFamily="18" charset="0"/>
              </a:rPr>
              <a:t>(цель, задачи)</a:t>
            </a:r>
          </a:p>
          <a:p>
            <a:r>
              <a:rPr lang="ru-RU" sz="2800" dirty="0" smtClean="0">
                <a:latin typeface="Georgia" pitchFamily="18" charset="0"/>
              </a:rPr>
              <a:t>* Инструкции и пояснения</a:t>
            </a:r>
          </a:p>
          <a:p>
            <a:r>
              <a:rPr lang="ru-RU" sz="2800" dirty="0" smtClean="0">
                <a:latin typeface="Georgia" pitchFamily="18" charset="0"/>
              </a:rPr>
              <a:t>* Вводное слово учителя</a:t>
            </a:r>
          </a:p>
          <a:p>
            <a:r>
              <a:rPr lang="ru-RU" sz="2800" dirty="0" smtClean="0">
                <a:latin typeface="Georgia" pitchFamily="18" charset="0"/>
              </a:rPr>
              <a:t>* Распределение по группам</a:t>
            </a:r>
          </a:p>
          <a:p>
            <a:r>
              <a:rPr lang="ru-RU" sz="2800" dirty="0" smtClean="0">
                <a:latin typeface="Georgia" pitchFamily="18" charset="0"/>
              </a:rPr>
              <a:t>* Выработка правил работы (определение норм, процедур  работы)</a:t>
            </a:r>
          </a:p>
          <a:p>
            <a:r>
              <a:rPr lang="ru-RU" sz="2800" dirty="0" smtClean="0">
                <a:latin typeface="Georgia" pitchFamily="18" charset="0"/>
              </a:rPr>
              <a:t>* Конструирование пространства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5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acy;&amp;lcy;&amp;ocy;&amp;bcy;&amp;acy;&amp;ncy;&amp;ocy;&amp;vcy;&amp;acy; &amp;Ncy;&amp;acy;&amp;scy;&amp;icy;&amp;mcy;&amp;acy; &amp;Ncy;&amp;acy;&amp;icy;&amp;lcy;&amp;ocy;&amp;vcy;&amp;ncy;&amp;acy; - &amp;Fcy;&amp;ocy;&amp;tcy;&amp;ocy; 3273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970"/>
            <a:ext cx="12191999" cy="70759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70182" y="575575"/>
            <a:ext cx="236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 урока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446" y="1790964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– ответ на вопрос </a:t>
            </a:r>
            <a:r>
              <a:rPr lang="ru-RU" sz="2400" b="1" dirty="0" smtClean="0">
                <a:latin typeface="Georgia" pitchFamily="18" charset="0"/>
              </a:rPr>
              <a:t>«Зачем? Ради чего?»;</a:t>
            </a: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b="1" dirty="0" smtClean="0">
                <a:latin typeface="Georgia" pitchFamily="18" charset="0"/>
              </a:rPr>
              <a:t>обобщенный образ максимально желаемого достижения (результата</a:t>
            </a:r>
            <a:r>
              <a:rPr lang="ru-RU" sz="2400" dirty="0" smtClean="0">
                <a:latin typeface="Georgia" pitchFamily="18" charset="0"/>
              </a:rPr>
              <a:t>);</a:t>
            </a:r>
          </a:p>
          <a:p>
            <a:r>
              <a:rPr lang="ru-RU" sz="2400" dirty="0" smtClean="0">
                <a:latin typeface="Georgia" pitchFamily="18" charset="0"/>
              </a:rPr>
              <a:t>- абстрактный характер и ценностное наполнение;</a:t>
            </a:r>
          </a:p>
          <a:p>
            <a:r>
              <a:rPr lang="ru-RU" sz="2400" dirty="0" smtClean="0">
                <a:latin typeface="Georgia" pitchFamily="18" charset="0"/>
              </a:rPr>
              <a:t>- может относиться к теме и к курсу;</a:t>
            </a:r>
          </a:p>
          <a:p>
            <a:r>
              <a:rPr lang="ru-RU" sz="2400" b="1" dirty="0" smtClean="0">
                <a:latin typeface="Georgia" pitchFamily="18" charset="0"/>
              </a:rPr>
              <a:t>- обычно формулируется в виде отглагольного существительного (развитие, становление, создание, формирование, воспитание, понимание и т.п.);</a:t>
            </a:r>
          </a:p>
          <a:p>
            <a:r>
              <a:rPr lang="ru-RU" sz="2400" dirty="0" smtClean="0">
                <a:latin typeface="Georgia" pitchFamily="18" charset="0"/>
              </a:rPr>
              <a:t>- могут иметь разную ценностную направленность: к знаниям, умениям, отношениям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19950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974</Words>
  <Application>Microsoft Office PowerPoint</Application>
  <PresentationFormat>Произвольный</PresentationFormat>
  <Paragraphs>190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Требования  к  современному  уроку   в условиях реализации ФГОС    (начальная школа)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современному уроку в условиях введения ФГОС</dc:title>
  <dc:creator>10</dc:creator>
  <cp:lastModifiedBy>1</cp:lastModifiedBy>
  <cp:revision>26</cp:revision>
  <dcterms:created xsi:type="dcterms:W3CDTF">2014-11-24T05:10:27Z</dcterms:created>
  <dcterms:modified xsi:type="dcterms:W3CDTF">2014-12-01T00:33:47Z</dcterms:modified>
</cp:coreProperties>
</file>