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1"/>
  </p:notesMasterIdLst>
  <p:sldIdLst>
    <p:sldId id="256" r:id="rId2"/>
    <p:sldId id="286" r:id="rId3"/>
    <p:sldId id="270" r:id="rId4"/>
    <p:sldId id="287" r:id="rId5"/>
    <p:sldId id="279" r:id="rId6"/>
    <p:sldId id="280" r:id="rId7"/>
    <p:sldId id="281" r:id="rId8"/>
    <p:sldId id="282" r:id="rId9"/>
    <p:sldId id="283" r:id="rId10"/>
    <p:sldId id="284" r:id="rId11"/>
    <p:sldId id="269" r:id="rId12"/>
    <p:sldId id="271" r:id="rId13"/>
    <p:sldId id="273" r:id="rId14"/>
    <p:sldId id="277" r:id="rId15"/>
    <p:sldId id="272" r:id="rId16"/>
    <p:sldId id="275" r:id="rId17"/>
    <p:sldId id="274" r:id="rId18"/>
    <p:sldId id="276" r:id="rId19"/>
    <p:sldId id="28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320B7-C40B-4239-B77E-6336995C78B2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2D34D-DEA5-4217-837A-B77B738FE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4438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443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43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440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444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440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444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440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444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441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444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441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444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44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44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44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44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518961-853D-43B7-9C73-5A8F7B44A09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44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44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36818-33E6-4E02-A072-961FD6C2B0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85274-AE80-4A42-996C-E7D117641E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8D3182-5AC3-4DB8-B856-56ABAA1CC8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11BEF61-37FE-426E-82FF-075E7EEFE4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66FE-A3AC-4D18-B55A-A6B652C08B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8CBFF-8B7A-4813-836B-0D1C6D89A9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95C23-AA25-479B-8447-96D0FF90FB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CD4BF-9393-4CC3-A029-AE98AC9EE7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38CCB-45EB-4E22-865E-5E9F417D58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C9BF0-FFFC-44A4-9EB0-F0BDF9111D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4D5E4-ECE9-4159-A68A-CD897C8408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61F8E-AE11-493C-8663-6CF16844FD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433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36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433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3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36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433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337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433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3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3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4337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433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38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433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38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433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3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3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434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434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99E326-289F-43B0-91D8-E053F94AF7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836613"/>
            <a:ext cx="8037513" cy="1368425"/>
          </a:xfrm>
        </p:spPr>
        <p:txBody>
          <a:bodyPr/>
          <a:lstStyle/>
          <a:p>
            <a:r>
              <a:rPr lang="ru-RU" sz="8800"/>
              <a:t>Успех.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420938"/>
            <a:ext cx="7808912" cy="3344862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ru-RU"/>
              <a:t>Положительные эмоции</a:t>
            </a:r>
          </a:p>
          <a:p>
            <a:pPr algn="l">
              <a:lnSpc>
                <a:spcPct val="90000"/>
              </a:lnSpc>
            </a:pPr>
            <a:endParaRPr lang="ru-RU"/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ru-RU"/>
              <a:t>Активность при выполнении школьных заданий</a:t>
            </a:r>
          </a:p>
          <a:p>
            <a:pPr algn="l">
              <a:lnSpc>
                <a:spcPct val="90000"/>
              </a:lnSpc>
            </a:pPr>
            <a:endParaRPr lang="ru-RU"/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ru-RU"/>
              <a:t>Желание идти в школу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42023"/>
          </a:xfrm>
        </p:spPr>
        <p:txBody>
          <a:bodyPr>
            <a:scene3d>
              <a:camera prst="perspectiveContrastingRightFacing"/>
              <a:lightRig rig="threePt" dir="t"/>
            </a:scene3d>
          </a:bodyPr>
          <a:lstStyle/>
          <a:p>
            <a:pPr algn="ctr">
              <a:buNone/>
            </a:pPr>
            <a:r>
              <a:rPr lang="ru-RU" sz="4400" b="1" dirty="0" smtClean="0"/>
              <a:t>Это лучше обсудить задолго до поступления в школу и затем целенаправленно начать работу по воспитанию необходимых качеств</a:t>
            </a:r>
            <a:endParaRPr lang="ru-RU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Поддержка </a:t>
            </a:r>
            <a:r>
              <a:rPr lang="ru-RU" sz="5400" dirty="0" smtClean="0"/>
              <a:t>родителей </a:t>
            </a:r>
            <a:endParaRPr lang="ru-RU" sz="5400" dirty="0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4561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i="1" u="sng" dirty="0">
                <a:solidFill>
                  <a:srgbClr val="9900FF"/>
                </a:solidFill>
              </a:rPr>
              <a:t>Высокий уровень готовности к школьному </a:t>
            </a:r>
            <a:r>
              <a:rPr lang="ru-RU" sz="2400" i="1" u="sng" dirty="0" err="1">
                <a:solidFill>
                  <a:srgbClr val="9900FF"/>
                </a:solidFill>
              </a:rPr>
              <a:t>обученю</a:t>
            </a:r>
            <a:endParaRPr lang="ru-RU" sz="2400" i="1" u="sng" dirty="0">
              <a:solidFill>
                <a:srgbClr val="9900FF"/>
              </a:solidFill>
            </a:endParaRPr>
          </a:p>
          <a:p>
            <a:r>
              <a:rPr lang="ru-RU" sz="2400" dirty="0"/>
              <a:t>Заинтересованность</a:t>
            </a:r>
          </a:p>
          <a:p>
            <a:r>
              <a:rPr lang="ru-RU" sz="2400" dirty="0"/>
              <a:t>Контроль</a:t>
            </a:r>
          </a:p>
          <a:p>
            <a:r>
              <a:rPr lang="ru-RU" sz="2400" dirty="0"/>
              <a:t>Ситуация успеха</a:t>
            </a:r>
          </a:p>
          <a:p>
            <a:pPr>
              <a:buFontTx/>
              <a:buNone/>
            </a:pPr>
            <a:endParaRPr lang="ru-RU" sz="2400" dirty="0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400" i="1" u="sng" dirty="0">
                <a:solidFill>
                  <a:srgbClr val="9900FF"/>
                </a:solidFill>
              </a:rPr>
              <a:t>Средний и низкий уровень к школьному обучению</a:t>
            </a:r>
          </a:p>
          <a:p>
            <a:r>
              <a:rPr lang="ru-RU" sz="2400" dirty="0"/>
              <a:t>Терпение</a:t>
            </a:r>
          </a:p>
          <a:p>
            <a:r>
              <a:rPr lang="ru-RU" sz="2400" dirty="0"/>
              <a:t>Доброжелательность</a:t>
            </a:r>
          </a:p>
          <a:p>
            <a:r>
              <a:rPr lang="ru-RU" sz="2400" dirty="0"/>
              <a:t>Помощь при выполнении заданий</a:t>
            </a:r>
          </a:p>
          <a:p>
            <a:r>
              <a:rPr lang="ru-RU" sz="2400" dirty="0"/>
              <a:t>Радость за детские успехи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9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9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9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9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build="p"/>
      <p:bldP spid="1495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Советы </a:t>
            </a:r>
            <a:r>
              <a:rPr lang="ru-RU" dirty="0" smtClean="0"/>
              <a:t>родителям первоклассников</a:t>
            </a:r>
            <a:endParaRPr lang="ru-RU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/>
              <a:t>Цель родителей- дать ребёнку опыт самостоятельной работы, с первых же дней внушая , что только он </a:t>
            </a:r>
            <a:r>
              <a:rPr lang="ru-RU" sz="2800" u="sng" dirty="0"/>
              <a:t>сам ответственен за то, что происходит с ним в школе.</a:t>
            </a:r>
          </a:p>
        </p:txBody>
      </p:sp>
      <p:pic>
        <p:nvPicPr>
          <p:cNvPr id="3074" name="Picture 2" descr="C:\Users\Константин\Desktop\492339-8bc5f91af174b4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38437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524"/>
          </a:xfrm>
        </p:spPr>
        <p:txBody>
          <a:bodyPr/>
          <a:lstStyle/>
          <a:p>
            <a:r>
              <a:rPr lang="ru-RU" sz="4000" dirty="0" smtClean="0"/>
              <a:t>Советы родителям первоклассников</a:t>
            </a:r>
            <a:endParaRPr lang="ru-RU" sz="4000" dirty="0"/>
          </a:p>
        </p:txBody>
      </p:sp>
      <p:pic>
        <p:nvPicPr>
          <p:cNvPr id="15667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57338"/>
            <a:ext cx="4391025" cy="4527550"/>
          </a:xfrm>
        </p:spPr>
      </p:pic>
      <p:sp>
        <p:nvSpPr>
          <p:cNvPr id="156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484784"/>
            <a:ext cx="4038600" cy="4498504"/>
          </a:xfrm>
        </p:spPr>
        <p:txBody>
          <a:bodyPr/>
          <a:lstStyle/>
          <a:p>
            <a:pPr algn="ctr">
              <a:buNone/>
            </a:pPr>
            <a:r>
              <a:rPr lang="ru-RU" sz="2400" dirty="0"/>
              <a:t>Каждый день старайтесь спрашивать, что же было </a:t>
            </a:r>
            <a:r>
              <a:rPr lang="ru-RU" sz="2400" u="sng" dirty="0"/>
              <a:t>интересного </a:t>
            </a:r>
            <a:r>
              <a:rPr lang="ru-RU" sz="2400" dirty="0"/>
              <a:t>в школе, что было трудно, а что легко. Заканчивать такую беседу лучше вопросом о том, за что сегодня похвалили, что </a:t>
            </a:r>
            <a:r>
              <a:rPr lang="ru-RU" sz="2400" u="sng" dirty="0"/>
              <a:t>получилось лучше всего.</a:t>
            </a:r>
          </a:p>
          <a:p>
            <a:endParaRPr lang="ru-RU" sz="2400" u="sng" dirty="0"/>
          </a:p>
          <a:p>
            <a:endParaRPr lang="ru-RU" sz="2400" u="sng" dirty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237580"/>
          </a:xfrm>
        </p:spPr>
        <p:txBody>
          <a:bodyPr/>
          <a:lstStyle/>
          <a:p>
            <a:r>
              <a:rPr lang="ru-RU" sz="4000" dirty="0" smtClean="0"/>
              <a:t>Советы родителям первоклассников</a:t>
            </a:r>
            <a:endParaRPr lang="ru-RU" sz="4000" dirty="0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2348879"/>
            <a:ext cx="3106737" cy="370743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dirty="0"/>
              <a:t>Важно соблюдать режим дня</a:t>
            </a:r>
          </a:p>
        </p:txBody>
      </p:sp>
      <p:pic>
        <p:nvPicPr>
          <p:cNvPr id="4098" name="Picture 2" descr="C:\Users\Константин\Desktop\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439248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60350"/>
            <a:ext cx="8305800" cy="1008063"/>
          </a:xfrm>
        </p:spPr>
        <p:txBody>
          <a:bodyPr/>
          <a:lstStyle/>
          <a:p>
            <a:r>
              <a:rPr lang="ru-RU" sz="4000"/>
              <a:t>Как выполнять домашнее задание.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643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С самого начала не стоит делать уроки за ребёнка</a:t>
            </a:r>
          </a:p>
          <a:p>
            <a:pPr>
              <a:lnSpc>
                <a:spcPct val="90000"/>
              </a:lnSpc>
            </a:pPr>
            <a:r>
              <a:rPr lang="ru-RU" sz="2400"/>
              <a:t>Удобное время для занятий лучше выбрать вместе с ребёнком. Пусть он активно и сознательно поучаствует в этом процессе на равных с вами.(Помните выполнение домашнего задание после 18 часов менее эффективно)</a:t>
            </a:r>
          </a:p>
          <a:p>
            <a:pPr>
              <a:lnSpc>
                <a:spcPct val="90000"/>
              </a:lnSpc>
            </a:pPr>
            <a:r>
              <a:rPr lang="ru-RU" sz="2400"/>
              <a:t>Постарайтесь не делать ребёнку критических замечаний, когда он делает уроки, выяснять отношения и комментировать его действия.</a:t>
            </a:r>
          </a:p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Организация рабочего места.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Постоянное место для выполнения домашнего задания.</a:t>
            </a:r>
          </a:p>
          <a:p>
            <a:pPr>
              <a:lnSpc>
                <a:spcPct val="90000"/>
              </a:lnSpc>
            </a:pPr>
            <a:r>
              <a:rPr lang="ru-RU"/>
              <a:t>Необходимо позаботиться о том, чтобы ребёнку было удобно сидеть</a:t>
            </a:r>
          </a:p>
          <a:p>
            <a:pPr>
              <a:lnSpc>
                <a:spcPct val="90000"/>
              </a:lnSpc>
            </a:pPr>
            <a:r>
              <a:rPr lang="ru-RU"/>
              <a:t>Перед началом занятий устранить по возможности всё, что может помешать работе</a:t>
            </a:r>
          </a:p>
          <a:p>
            <a:pPr>
              <a:lnSpc>
                <a:spcPct val="90000"/>
              </a:lnSpc>
            </a:pPr>
            <a:r>
              <a:rPr lang="ru-RU"/>
              <a:t>Очень важно чередовать умственный труд с отдыхом.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Обеспечивать ситуацию успеха.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Замечать самые маленькие успехи детей</a:t>
            </a:r>
          </a:p>
          <a:p>
            <a:r>
              <a:rPr lang="ru-RU" dirty="0"/>
              <a:t>Каждый день находить то, за что можно похвалить</a:t>
            </a:r>
          </a:p>
          <a:p>
            <a:r>
              <a:rPr lang="ru-RU" dirty="0"/>
              <a:t>Не забывать, что кроме учебной деятельности, есть ещё и другие, например, трудовая, игровая и т. </a:t>
            </a:r>
            <a:r>
              <a:rPr lang="ru-RU" dirty="0" err="1" smtClean="0"/>
              <a:t>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Права первоклассника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Право на ошибку</a:t>
            </a:r>
          </a:p>
          <a:p>
            <a:pPr>
              <a:lnSpc>
                <a:spcPct val="90000"/>
              </a:lnSpc>
            </a:pPr>
            <a:r>
              <a:rPr lang="ru-RU" sz="2800"/>
              <a:t>Право на тишину при выполнении домашнего задания</a:t>
            </a:r>
          </a:p>
          <a:p>
            <a:pPr>
              <a:lnSpc>
                <a:spcPct val="90000"/>
              </a:lnSpc>
            </a:pPr>
            <a:r>
              <a:rPr lang="ru-RU" sz="2800"/>
              <a:t>Право на уважение к своему труду</a:t>
            </a:r>
          </a:p>
          <a:p>
            <a:pPr>
              <a:lnSpc>
                <a:spcPct val="90000"/>
              </a:lnSpc>
            </a:pPr>
            <a:r>
              <a:rPr lang="ru-RU" sz="2800"/>
              <a:t>Право на игру и на прогулку</a:t>
            </a:r>
          </a:p>
        </p:txBody>
      </p:sp>
      <p:pic>
        <p:nvPicPr>
          <p:cNvPr id="5123" name="Picture 3" descr="C:\Users\Константин\Desktop\world_girl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63501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www.edu.cap.ru/home/7152/pervoklassn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38187"/>
            <a:ext cx="4572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95864" y="2967335"/>
            <a:ext cx="5952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5864" y="2967335"/>
            <a:ext cx="5952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" dur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956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19872" y="2204864"/>
            <a:ext cx="2952328" cy="20882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Готов</a:t>
            </a:r>
          </a:p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ность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 школе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23928" y="404664"/>
            <a:ext cx="1872208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психологическая</a:t>
            </a: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88224" y="1340768"/>
            <a:ext cx="1800200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педагогическая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47664" y="620688"/>
            <a:ext cx="1800200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Эмоционально-волевая</a:t>
            </a: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87624" y="2348880"/>
            <a:ext cx="1872208" cy="15121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коммуникативная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88224" y="3717032"/>
            <a:ext cx="1728192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ческая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63688" y="4437112"/>
            <a:ext cx="1728192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Мотива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ционная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499992" y="5157192"/>
            <a:ext cx="1728192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Интел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Лекту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альная</a:t>
            </a:r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42913" y="0"/>
            <a:ext cx="8243887" cy="103188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6868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Желание самого ребёнка учиться</a:t>
            </a:r>
          </a:p>
          <a:p>
            <a:pPr>
              <a:lnSpc>
                <a:spcPct val="90000"/>
              </a:lnSpc>
            </a:pPr>
            <a:r>
              <a:rPr lang="ru-RU" dirty="0"/>
              <a:t>Готовность к систематическому </a:t>
            </a:r>
            <a:r>
              <a:rPr lang="ru-RU" dirty="0" smtClean="0"/>
              <a:t>обучению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Умение внимательно слушать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Умение работать </a:t>
            </a:r>
            <a:r>
              <a:rPr lang="ru-RU" dirty="0" smtClean="0"/>
              <a:t>по инструкции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Умение спланировать свою работу.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Способность к обобщению, выявлению в предметах и явлениях существенных признаков</a:t>
            </a:r>
          </a:p>
          <a:p>
            <a:pPr>
              <a:lnSpc>
                <a:spcPct val="90000"/>
              </a:lnSpc>
            </a:pPr>
            <a:r>
              <a:rPr lang="ru-RU" dirty="0"/>
              <a:t>Способность к произвольному запоминанию и вниманию </a:t>
            </a:r>
          </a:p>
          <a:p>
            <a:pPr>
              <a:lnSpc>
                <a:spcPct val="90000"/>
              </a:lnSpc>
            </a:pPr>
            <a:r>
              <a:rPr lang="ru-RU" dirty="0"/>
              <a:t>Способность оценивать свои действия с разных точек зрения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родителям будущих первоклассников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/>
              <a:t>выработать у </a:t>
            </a:r>
            <a:r>
              <a:rPr lang="ru-RU" sz="5400" dirty="0" smtClean="0"/>
              <a:t>ребенка</a:t>
            </a:r>
            <a:r>
              <a:rPr lang="ru-RU" sz="4800" dirty="0" smtClean="0"/>
              <a:t> умение внимательно слушать</a:t>
            </a:r>
            <a:endParaRPr lang="ru-RU" sz="4800" dirty="0"/>
          </a:p>
        </p:txBody>
      </p:sp>
      <p:pic>
        <p:nvPicPr>
          <p:cNvPr id="7" name="Содержимое 6" descr="http://www.shkola-48.ru/data/objects/234/images/za_partoy.gif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697" y="1484313"/>
            <a:ext cx="341243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родителям будущих первоклассников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    инструкция — это любое задание, любая просьба к ребенку. Если вы попросили ребенка что-то сделать, но он не слышит просьбу или слышит только ее часть, значит, он пока не умеет воспринимать инструкцию.</a:t>
            </a:r>
            <a:endParaRPr lang="ru-RU" sz="2400" dirty="0"/>
          </a:p>
        </p:txBody>
      </p:sp>
      <p:pic>
        <p:nvPicPr>
          <p:cNvPr id="1026" name="Picture 2" descr="C:\Users\Константин\Desktop\skoro v shkolu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98389"/>
            <a:ext cx="4038600" cy="3459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родителям будущих первоклассников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686304" cy="5214974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/>
              <a:t>  </a:t>
            </a:r>
            <a:r>
              <a:rPr lang="ru-RU" sz="4800" dirty="0" smtClean="0"/>
              <a:t>Научите элементарно планировать свою работу</a:t>
            </a:r>
            <a:endParaRPr lang="ru-RU" sz="5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928802"/>
            <a:ext cx="3816026" cy="33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родителям будущих первоклассников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456113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  </a:t>
            </a:r>
            <a:r>
              <a:rPr lang="ru-RU" dirty="0" smtClean="0"/>
              <a:t>Научите исправлять то, что он делает не правильно</a:t>
            </a:r>
          </a:p>
          <a:p>
            <a:pPr algn="ctr">
              <a:buNone/>
            </a:pPr>
            <a:r>
              <a:rPr lang="ru-RU" dirty="0" smtClean="0"/>
              <a:t>Если ребенок сделал задание кое-как и результат его не интересует, значит, этого компонента деятельности нет.</a:t>
            </a:r>
          </a:p>
        </p:txBody>
      </p:sp>
      <p:pic>
        <p:nvPicPr>
          <p:cNvPr id="2050" name="Picture 2" descr="C:\Users\Константин\Desktop\cke_72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3312368" cy="345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родителям будущих первоклассников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4143404" cy="4456113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/>
              <a:t>  </a:t>
            </a:r>
            <a:r>
              <a:rPr lang="ru-RU" sz="4800" dirty="0" smtClean="0"/>
              <a:t>научите ребенка принимать помощь</a:t>
            </a:r>
            <a:endParaRPr lang="ru-RU" sz="5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5485" y="1857364"/>
            <a:ext cx="4311315" cy="370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родителям будущих первоклассников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Какие напутственные слова нужно сказать ребенку накануне важного и радостного события в его жизни – начала школьного обучения?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67204" cy="5500702"/>
          </a:xfrm>
        </p:spPr>
        <p:txBody>
          <a:bodyPr/>
          <a:lstStyle/>
          <a:p>
            <a:r>
              <a:rPr lang="ru-RU" sz="1800" dirty="0" smtClean="0"/>
              <a:t>папа с мамой и все его близкие будут любить его вне зависимости от школьных успехов и неудач</a:t>
            </a:r>
          </a:p>
          <a:p>
            <a:r>
              <a:rPr lang="ru-RU" sz="1800" dirty="0" smtClean="0"/>
              <a:t>новая жизнь с ее радостями и огорчениями очень интересна и удивительна</a:t>
            </a:r>
          </a:p>
          <a:p>
            <a:r>
              <a:rPr lang="ru-RU" sz="1800" dirty="0" smtClean="0"/>
              <a:t>Не настраивайте ребёнка только на успех, но и не запугивайте неудачами</a:t>
            </a:r>
          </a:p>
          <a:p>
            <a:r>
              <a:rPr lang="ru-RU" sz="1800" dirty="0" smtClean="0"/>
              <a:t>любые трудности преодолимы и являются ничем иным, как средством выработки характера</a:t>
            </a:r>
          </a:p>
          <a:p>
            <a:r>
              <a:rPr lang="ru-RU" sz="1800" dirty="0" smtClean="0"/>
              <a:t>Тот, у кого больше силы воли, тот и победитель.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642</TotalTime>
  <Words>566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Шары</vt:lpstr>
      <vt:lpstr>Успех.</vt:lpstr>
      <vt:lpstr>Слайд 2</vt:lpstr>
      <vt:lpstr>Слайд 3</vt:lpstr>
      <vt:lpstr>Советы родителям будущих первоклассников</vt:lpstr>
      <vt:lpstr>Советы родителям будущих первоклассников</vt:lpstr>
      <vt:lpstr>Советы родителям будущих первоклассников</vt:lpstr>
      <vt:lpstr>Советы родителям будущих первоклассников</vt:lpstr>
      <vt:lpstr>Советы родителям будущих первоклассников</vt:lpstr>
      <vt:lpstr>Советы родителям будущих первоклассников</vt:lpstr>
      <vt:lpstr>Слайд 10</vt:lpstr>
      <vt:lpstr>Поддержка родителей </vt:lpstr>
      <vt:lpstr>Советы родителям первоклассников</vt:lpstr>
      <vt:lpstr>Советы родителям первоклассников</vt:lpstr>
      <vt:lpstr>Советы родителям первоклассников</vt:lpstr>
      <vt:lpstr>Как выполнять домашнее задание.</vt:lpstr>
      <vt:lpstr>Организация рабочего места.</vt:lpstr>
      <vt:lpstr>Обеспечивать ситуацию успеха.</vt:lpstr>
      <vt:lpstr>Права первоклассника</vt:lpstr>
      <vt:lpstr>Слайд 19</vt:lpstr>
    </vt:vector>
  </TitlesOfParts>
  <Company>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БОЙ СИЛЬНЕЙШИХ</dc:title>
  <dc:creator>Home</dc:creator>
  <cp:lastModifiedBy>Константин</cp:lastModifiedBy>
  <cp:revision>36</cp:revision>
  <dcterms:created xsi:type="dcterms:W3CDTF">2009-02-10T18:05:01Z</dcterms:created>
  <dcterms:modified xsi:type="dcterms:W3CDTF">2014-03-31T18:08:16Z</dcterms:modified>
</cp:coreProperties>
</file>