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3"/>
  </p:notesMasterIdLst>
  <p:sldIdLst>
    <p:sldId id="301" r:id="rId2"/>
    <p:sldId id="259" r:id="rId3"/>
    <p:sldId id="260" r:id="rId4"/>
    <p:sldId id="318" r:id="rId5"/>
    <p:sldId id="314" r:id="rId6"/>
    <p:sldId id="265" r:id="rId7"/>
    <p:sldId id="304" r:id="rId8"/>
    <p:sldId id="305" r:id="rId9"/>
    <p:sldId id="270" r:id="rId10"/>
    <p:sldId id="306" r:id="rId11"/>
    <p:sldId id="307" r:id="rId12"/>
    <p:sldId id="312" r:id="rId13"/>
    <p:sldId id="275" r:id="rId14"/>
    <p:sldId id="313" r:id="rId15"/>
    <p:sldId id="309" r:id="rId16"/>
    <p:sldId id="310" r:id="rId17"/>
    <p:sldId id="311" r:id="rId18"/>
    <p:sldId id="319" r:id="rId19"/>
    <p:sldId id="320" r:id="rId20"/>
    <p:sldId id="321" r:id="rId21"/>
    <p:sldId id="32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33FF"/>
    <a:srgbClr val="0033CC"/>
    <a:srgbClr val="9900CC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2" autoAdjust="0"/>
    <p:restoredTop sz="94660"/>
  </p:normalViewPr>
  <p:slideViewPr>
    <p:cSldViewPr>
      <p:cViewPr>
        <p:scale>
          <a:sx n="60" d="100"/>
          <a:sy n="60" d="100"/>
        </p:scale>
        <p:origin x="-7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48FCCC3-3DC4-4DDC-AF46-2C39E34B29FC}" type="datetimeFigureOut">
              <a:rPr lang="ru-RU"/>
              <a:pPr>
                <a:defRPr/>
              </a:pPr>
              <a:t>29.07.2014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B9AE806-6BE0-4436-AEF9-04FEB726A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Данная презентация может быть использована во внеурочной деятельности в рамках клубных часов.</a:t>
            </a: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DF8195-C1F3-4F20-A95B-A567EF564401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Дети делятся на команды. Каждая команда получает право выбрать свою категорию и стоимость вопроса. Жюри подсчитывает количество набранных баллов. Побеждает команда, набравшая наибольшее количество баллов за всю игру.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Чтобы выйти на окончание игры, необходимо кликнуть на свободное место конверта.</a:t>
            </a: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4E8BFD-9AA6-45A4-9280-0ECD8F1B01F8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1327EE-E413-431B-93BA-1F6BAB899CE8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2D8842-5505-4D2D-BE7F-E84C15824D08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77E411-2AAE-41F3-8430-2DF4D06EEBD5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CAB7E-1740-4B7F-8EB1-1D6DA4600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0F725-1044-4B4B-ACE1-F65936F87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FB9F0-0574-4EE6-8431-9771ACB87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DA55D-DE1F-480A-925B-A1F39BC60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A17E7-9E0B-4576-B009-BD65A4B78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729C3-AE18-4116-B144-816131BBD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DEFC2-96D6-4F1D-A188-33A4E80F4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F53DA-B08E-4E98-9113-762EA93E1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B258F-57BA-463C-846E-2153DF631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DE29E-B3C6-4633-84BC-DA558D495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DE9D4-D4AD-45AD-A39D-B171F4ED2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3BF76C-E5BE-4C13-9FAB-EDC0E19F5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89;&#1074;&#1086;&#1103;%20&#1080;&#1075;&#1088;&#1072;.pp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89;&#1074;&#1086;&#1103;%20&#1080;&#1075;&#1088;&#1072;.pp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89;&#1074;&#1086;&#1103;%20&#1080;&#1075;&#1088;&#1072;.pp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89;&#1074;&#1086;&#1103;%20&#1080;&#1075;&#1088;&#1072;.pp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89;&#1074;&#1086;&#1103;%20&#1080;&#1075;&#1088;&#1072;.pp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&#1089;&#1074;&#1086;&#1103;%20&#1080;&#1075;&#1088;&#1072;.ppt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&#1089;&#1074;&#1086;&#1103;%20&#1080;&#1075;&#1088;&#1072;.ppt" TargetMode="Externa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hyperlink" Target="&#1089;&#1074;&#1086;&#1103;%20&#1080;&#1075;&#1088;&#1072;.pp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ru/imgres?q=%D0%B3%D0%BE%D0%BB%D1%83%D0%B1%D1%8C+%D0%BD%D0%B5%D1%81%D1%83%D1%89%D0%B8%D0%B9+%D0%B2%D0%B5%D1%81%D1%82%D1%8C+%D0%BD%D0%BE%D1%8E&amp;hl=ru&amp;newwindow=1&amp;tbm=isch&amp;tbnid=VM1UcSjlqR-ARM:&amp;imgrefurl=http://www.liveinternet.ru/users/rebinka/post146195220&amp;docid=OeZBsn3lhW2B3M&amp;w=598&amp;h=600&amp;ei=tMw-ToTuBYP1sgb5mKgL&amp;zoom=1&amp;iact=hc&amp;vpx=144&amp;vpy=79&amp;dur=1390&amp;hovh=225&amp;hovw=224&amp;tx=145&amp;ty=122&amp;page=1&amp;tbnh=144&amp;tbnw=144&amp;start=0&amp;ndsp=15&amp;ved=1t:429,r:0,s:0&amp;biw=1117&amp;bih=611" TargetMode="External"/><Relationship Id="rId3" Type="http://schemas.openxmlformats.org/officeDocument/2006/relationships/hyperlink" Target="http://estaticos03.marca.com/blogs/el-otro-mundial/imagenes_posts/2010/07/01/pat.jpg" TargetMode="External"/><Relationship Id="rId7" Type="http://schemas.openxmlformats.org/officeDocument/2006/relationships/hyperlink" Target="http://basel.ucoz.ru/_ph/22/2/99953288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aplakal.com/uploads/post-3-12990470222668.gif" TargetMode="External"/><Relationship Id="rId5" Type="http://schemas.openxmlformats.org/officeDocument/2006/relationships/hyperlink" Target="http://www.globaltel.ru/i/about_globaltel/news/post_day.jpg" TargetMode="External"/><Relationship Id="rId4" Type="http://schemas.openxmlformats.org/officeDocument/2006/relationships/hyperlink" Target="http://images.yandex.ru/yandsearch?text=%D0%BE%D0%B1%D0%BE%D0%B8%20%D0%BF%D0%B8%D1%81%D1%8C%D0%BC%D0%B0%20%D0%BF%D0%BE%D1%87%D1%82%D0%B0&amp;p=147&amp;img_url=www.clker.com%2Fcliparts%2Fj%2Fr%2F7%2FY%2Fb%2Fs%2Fenvelope-letter-mail-hi.png&amp;rpt=simag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89;&#1074;&#1086;&#1103;%20&#1080;&#1075;&#1088;&#1072;.pp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rpt=simage&amp;ed=1&amp;text=%D1%8D%D0%B4%D1%83%D0%B0%D1%80%D0%B4%20%D1%83%D1%81%D0%BF%D0%B5%D0%BD%D1%81%D0%BA%D0%B8%D0%B9%20%D0%B4%D1%8F%D0%B4%D1%8F%20%D1%84%D0%B5%D0%B4%D0%BE%D1%80%20%D0%BA%D0%BE%D1%82%20%D0%B8%20%D1%88%D0%B0%D1%80%D0%B8%D0%BA%20%D0%BF%D0%B8%D1%88%D1%83%D1%82%20%D0%BF%D0%B8%D1%81%D1%8C%D0%BC%D0%BE&amp;p=2&amp;img_url=www.planetaskazok.ru/images/stories/uspensky/dyadya_fedor_kot_i_pes/img_9.jpg" TargetMode="External"/><Relationship Id="rId3" Type="http://schemas.openxmlformats.org/officeDocument/2006/relationships/hyperlink" Target="http://images.google.ru/imgres?q=%D1%81%D0%BE%D0%B2%D0%B0-%D0%BF%D0%BE%D1%87%D1%82%D0%B0%D0%BB%D1%8C%D0%BE%D0%BD&amp;hl=ru&amp;newwindow=1&amp;tbm=isch&amp;tbnid=nkWzikahLchHpM:&amp;imgrefurl=http://news.ngs.ru/more/79275/&amp;docid=0U3WQ6iGeEbWzM&amp;w=750&amp;h=500&amp;ei=Gs4-TrkxiPKyBqCJ6S0&amp;zoom=1&amp;iact=hc&amp;vpx=795&amp;vpy=241&amp;dur=93&amp;hovh=183&amp;hovw=275&amp;tx=137&amp;ty=112&amp;page=2&amp;tbnh=147&amp;tbnw=190&amp;start=14&amp;ndsp=16&amp;ved=1t:429,r:10,s:14&amp;biw=1117&amp;bih=611" TargetMode="External"/><Relationship Id="rId7" Type="http://schemas.openxmlformats.org/officeDocument/2006/relationships/hyperlink" Target="http://s012.radikal.ru/i319/1101/9b/0b747f825537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nevin.ru/uploads/calendar/poyavilas_v_prodazhe_pervaya_v_rossii_1024.jpg" TargetMode="External"/><Relationship Id="rId5" Type="http://schemas.openxmlformats.org/officeDocument/2006/relationships/hyperlink" Target="http://ru.wikipedia.org/wiki/%D0%A4%D0%B0%D0%B9%D0%BB:Openlettertzaristrussia.jpg" TargetMode="External"/><Relationship Id="rId4" Type="http://schemas.openxmlformats.org/officeDocument/2006/relationships/hyperlink" Target="http://img0.liveinternet.ru/images/attach/c/0/47/597/47597821_431_001.jp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s-marshak.ru/books/p/p19/p19_02.jpg" TargetMode="External"/><Relationship Id="rId3" Type="http://schemas.openxmlformats.org/officeDocument/2006/relationships/hyperlink" Target="http://s-marshak.ru/art/portraits/portraits08.jpg" TargetMode="External"/><Relationship Id="rId7" Type="http://schemas.openxmlformats.org/officeDocument/2006/relationships/hyperlink" Target="http://www.chertyaka.ru/sites/default/files/imagecache/cooolstory/saltan-4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ub.odvinsk.ru/uploads/posts/2011-05/1306796680_21830e60aeb10.jpeg" TargetMode="External"/><Relationship Id="rId5" Type="http://schemas.openxmlformats.org/officeDocument/2006/relationships/hyperlink" Target="http://www.google.ru/imgres?q=%D0%BF%D0%B8%D1%81%D1%8C%D0%BC%D0%BE+%D0%94%D0%B5%D0%B4%D1%83+%D0%BC%D0%BE%D1%80%D0%BE%D0%B7%D1%83&amp;hl=ru&amp;newwindow=1&amp;sa=X&amp;tbm=isch&amp;tbnid=dMkn_VHk3PHfIM:&amp;imgrefurl=http://skyrazor.ru/index.php?cstart=8&amp;year=2008&amp;month=12&amp;docid=gz2fzB1m6hPqhM&amp;w=400&amp;h=320&amp;ei=CLI_TvGcEYSg-Ab4r8nOCA&amp;zoom=1&amp;chk=sbg&amp;iact=hc&amp;vpx=683&amp;vpy=247&amp;dur=3609&amp;hovh=201&amp;hovw=251&amp;tx=156&amp;ty=137&amp;page=17&amp;tbnh=132&amp;tbnw=162&amp;start=264&amp;ndsp=17&amp;ved=1t:429,r:9,s:264&amp;biw=1117&amp;bih=611" TargetMode="External"/><Relationship Id="rId4" Type="http://schemas.openxmlformats.org/officeDocument/2006/relationships/hyperlink" Target="http://www.labirint.ru/screenshot/goods/72879/12/" TargetMode="External"/><Relationship Id="rId9" Type="http://schemas.openxmlformats.org/officeDocument/2006/relationships/hyperlink" Target="http://www.rurdev.usda.gov/KS/Images/Email%20Logo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&#1089;&#1074;&#1086;&#1103;%20&#1080;&#1075;&#1088;&#1072;.pp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89;&#1074;&#1086;&#1103;%20&#1080;&#1075;&#1088;&#1072;.pp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89;&#1074;&#1086;&#1103;%20&#1080;&#1075;&#1088;&#1072;.pp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89;&#1074;&#1086;&#1103;%20&#1080;&#1075;&#1088;&#1072;.pp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89;&#1074;&#1086;&#1103;%20&#1080;&#1075;&#1088;&#1072;.pp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89;&#1074;&#1086;&#1103;%20&#1080;&#1075;&#1088;&#1072;.pp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89;&#1074;&#1086;&#1103;%20&#1080;&#1075;&#1088;&#1072;.pp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92331">
            <a:off x="-288925" y="-280988"/>
            <a:ext cx="9764713" cy="782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 rot="162219">
            <a:off x="677719" y="1458792"/>
            <a:ext cx="243848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3-4 класс</a:t>
            </a:r>
          </a:p>
        </p:txBody>
      </p:sp>
      <p:sp>
        <p:nvSpPr>
          <p:cNvPr id="5" name="Прямоугольник 4"/>
          <p:cNvSpPr/>
          <p:nvPr/>
        </p:nvSpPr>
        <p:spPr>
          <a:xfrm rot="219355">
            <a:off x="3712667" y="4509844"/>
            <a:ext cx="4608317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cap="all" dirty="0">
                <a:latin typeface="+mn-lt"/>
              </a:rPr>
              <a:t>ГОСУДАРСТВЕННОЕ ОБРАЗОВАТЕЛЬНОЕ УЧРЕЖДЕНИЕ</a:t>
            </a:r>
            <a:r>
              <a:rPr lang="ru-RU" sz="1400" dirty="0">
                <a:latin typeface="+mn-lt"/>
              </a:rPr>
              <a:t/>
            </a:r>
            <a:br>
              <a:rPr lang="ru-RU" sz="1400" dirty="0">
                <a:latin typeface="+mn-lt"/>
              </a:rPr>
            </a:br>
            <a:r>
              <a:rPr lang="ru-RU" sz="1400" b="1" cap="all" dirty="0">
                <a:latin typeface="+mn-lt"/>
              </a:rPr>
              <a:t>ЦЕНТР ОБРАЗОВАНИЯ № 363 ДЕПАРТАМЕНТА ОБРАЗОВАНИЯ Г. МОСКВЫ</a:t>
            </a:r>
            <a:endParaRPr lang="ru-RU" sz="1400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Бушуева Людмила Евгеньевна, </a:t>
            </a:r>
          </a:p>
          <a:p>
            <a:pPr>
              <a:defRPr/>
            </a:pPr>
            <a:r>
              <a:rPr lang="ru-RU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учитель начальных классов</a:t>
            </a:r>
          </a:p>
        </p:txBody>
      </p:sp>
      <p:sp>
        <p:nvSpPr>
          <p:cNvPr id="4" name="Прямоугольник 3"/>
          <p:cNvSpPr/>
          <p:nvPr/>
        </p:nvSpPr>
        <p:spPr>
          <a:xfrm rot="164413">
            <a:off x="2397157" y="2628214"/>
            <a:ext cx="4392549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Своя игра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«Почта»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7380288" y="333375"/>
            <a:ext cx="1368425" cy="12239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latin typeface="Arial" charset="0"/>
                <a:hlinkClick r:id="rId3" action="ppaction://hlinkpres?slideindex=2&amp;slidetitle=Презентация PowerPoint"/>
              </a:rPr>
              <a:t>20</a:t>
            </a:r>
            <a:endParaRPr lang="ru-RU" sz="4400" b="1">
              <a:latin typeface="Arial" charset="0"/>
            </a:endParaRP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395288" y="1557338"/>
            <a:ext cx="7345362" cy="338455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3200" dirty="0"/>
              <a:t>Первоначально  - это </a:t>
            </a:r>
            <a:r>
              <a:rPr lang="ru-RU" sz="3200" b="1" dirty="0"/>
              <a:t>открытое письмо</a:t>
            </a:r>
            <a:r>
              <a:rPr lang="ru-RU" sz="3200" dirty="0"/>
              <a:t>. Как оно называется сейчас? </a:t>
            </a:r>
            <a:endParaRPr lang="ru-RU" sz="3200" b="1" dirty="0">
              <a:solidFill>
                <a:srgbClr val="FCFC24"/>
              </a:solidFill>
              <a:latin typeface="Bookman Old Style" pitchFamily="18" charset="0"/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395288" y="0"/>
            <a:ext cx="66770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00FF"/>
                </a:solidFill>
                <a:latin typeface="Arial" charset="0"/>
              </a:rPr>
              <a:t>Тема: </a:t>
            </a:r>
            <a:r>
              <a:rPr lang="ru-RU" sz="4000" b="1">
                <a:solidFill>
                  <a:srgbClr val="C00000"/>
                </a:solidFill>
                <a:latin typeface="Arial" charset="0"/>
              </a:rPr>
              <a:t>Эти вещи </a:t>
            </a:r>
          </a:p>
          <a:p>
            <a:pPr algn="ctr"/>
            <a:r>
              <a:rPr lang="ru-RU" sz="4000" b="1">
                <a:solidFill>
                  <a:srgbClr val="C00000"/>
                </a:solidFill>
                <a:latin typeface="Arial" charset="0"/>
              </a:rPr>
              <a:t>всем знакомы.</a:t>
            </a:r>
          </a:p>
        </p:txBody>
      </p:sp>
      <p:pic>
        <p:nvPicPr>
          <p:cNvPr id="2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8788" y="4508500"/>
            <a:ext cx="320992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4"/>
          <p:cNvPicPr>
            <a:picLocks noChangeAspect="1"/>
          </p:cNvPicPr>
          <p:nvPr/>
        </p:nvPicPr>
        <p:blipFill>
          <a:blip r:embed="rId5" cstate="print"/>
          <a:srcRect l="4201" t="2260" r="6026" b="53220"/>
          <a:stretch>
            <a:fillRect/>
          </a:stretch>
        </p:blipFill>
        <p:spPr bwMode="auto">
          <a:xfrm>
            <a:off x="2125663" y="4491038"/>
            <a:ext cx="3216275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7380288" y="333375"/>
            <a:ext cx="1368425" cy="12239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latin typeface="Arial" charset="0"/>
                <a:hlinkClick r:id="rId3" action="ppaction://hlinkpres?slideindex=2&amp;slidetitle=Презентация PowerPoint"/>
              </a:rPr>
              <a:t>30</a:t>
            </a:r>
            <a:endParaRPr lang="ru-RU" sz="4400" b="1">
              <a:latin typeface="Arial" charset="0"/>
            </a:endParaRP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79388" y="1196975"/>
            <a:ext cx="6480175" cy="5472113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3200" dirty="0"/>
              <a:t>Как называется специальный знак, выпускаемый и продаваемый почтовыми ведомствами и обладающий определённой стоимостью? </a:t>
            </a:r>
            <a:endParaRPr lang="ru-RU" sz="3200" b="1" dirty="0">
              <a:solidFill>
                <a:srgbClr val="FCFC24"/>
              </a:solidFill>
              <a:latin typeface="Bookman Old Style" pitchFamily="18" charset="0"/>
            </a:endParaRP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468313" y="404813"/>
            <a:ext cx="66770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00FF"/>
                </a:solidFill>
                <a:latin typeface="Arial" charset="0"/>
              </a:rPr>
              <a:t>Тема: </a:t>
            </a:r>
            <a:r>
              <a:rPr lang="ru-RU" sz="4000" b="1">
                <a:solidFill>
                  <a:srgbClr val="C00000"/>
                </a:solidFill>
                <a:latin typeface="Arial" charset="0"/>
              </a:rPr>
              <a:t>Эти вещи </a:t>
            </a:r>
          </a:p>
          <a:p>
            <a:pPr algn="ctr"/>
            <a:r>
              <a:rPr lang="ru-RU" sz="4000" b="1">
                <a:solidFill>
                  <a:srgbClr val="C00000"/>
                </a:solidFill>
                <a:latin typeface="Arial" charset="0"/>
              </a:rPr>
              <a:t>всем знакомы.</a:t>
            </a:r>
          </a:p>
        </p:txBody>
      </p:sp>
      <p:pic>
        <p:nvPicPr>
          <p:cNvPr id="2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3716338"/>
            <a:ext cx="21447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AutoShape 2"/>
          <p:cNvSpPr>
            <a:spLocks noChangeArrowheads="1"/>
          </p:cNvSpPr>
          <p:nvPr/>
        </p:nvSpPr>
        <p:spPr bwMode="auto">
          <a:xfrm rot="10800000">
            <a:off x="395288" y="1484313"/>
            <a:ext cx="6048375" cy="2808287"/>
          </a:xfrm>
          <a:prstGeom prst="foldedCorner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defRPr/>
            </a:pPr>
            <a:r>
              <a:rPr lang="ru-RU" sz="2000" b="1" dirty="0">
                <a:latin typeface="Bookman Old Style" pitchFamily="18" charset="0"/>
              </a:rPr>
              <a:t>Назовите, в чьем письме были эти слова «</a:t>
            </a:r>
            <a:r>
              <a:rPr lang="ru-RU" sz="2000" dirty="0"/>
              <a:t>А здоровье моё не очень. То лапы ломит, то хвост отваливается. А на днях я линять начал. Старая шерсть с меня сыплется, хоть в дом не заходи. Зато новая растёт чистая, шелковистая, так что лохматость у меня повысилась. До свидания, ваш…»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7164388" y="549275"/>
            <a:ext cx="1368425" cy="12239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latin typeface="Arial" charset="0"/>
                <a:hlinkClick r:id="rId3" action="ppaction://hlinkpres?slideindex=2&amp;slidetitle=Презентация PowerPoint"/>
              </a:rPr>
              <a:t>10</a:t>
            </a:r>
            <a:endParaRPr lang="ru-RU" sz="4400" b="1">
              <a:latin typeface="Arial" charset="0"/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76238" y="274638"/>
            <a:ext cx="64817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Arial" charset="0"/>
              </a:rPr>
              <a:t>Тема:</a:t>
            </a:r>
            <a:r>
              <a:rPr lang="ru-RU" sz="3600" b="1">
                <a:solidFill>
                  <a:srgbClr val="0000FF"/>
                </a:solidFill>
                <a:latin typeface="Arial" charset="0"/>
              </a:rPr>
              <a:t> Назовите адресанта и адресат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03238" y="4724400"/>
            <a:ext cx="5581650" cy="1447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latin typeface="Bookman Old Style" pitchFamily="18" charset="0"/>
              </a:rPr>
              <a:t> </a:t>
            </a:r>
            <a:r>
              <a:rPr lang="ru-RU" sz="2800" i="1" dirty="0" smtClean="0">
                <a:latin typeface="Bookman Old Style" pitchFamily="18" charset="0"/>
              </a:rPr>
              <a:t>Дядя Фёдор, кот </a:t>
            </a:r>
            <a:r>
              <a:rPr lang="ru-RU" sz="2800" i="1" dirty="0" err="1" smtClean="0">
                <a:latin typeface="Bookman Old Style" pitchFamily="18" charset="0"/>
              </a:rPr>
              <a:t>Матроскин</a:t>
            </a:r>
            <a:r>
              <a:rPr lang="ru-RU" sz="2800" i="1" dirty="0" smtClean="0">
                <a:latin typeface="Bookman Old Style" pitchFamily="18" charset="0"/>
              </a:rPr>
              <a:t> и пёс Шарик писали письмо родителям дяди Фёдора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3046413"/>
            <a:ext cx="2414587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AutoShape 2"/>
          <p:cNvSpPr>
            <a:spLocks noChangeArrowheads="1"/>
          </p:cNvSpPr>
          <p:nvPr/>
        </p:nvSpPr>
        <p:spPr bwMode="auto">
          <a:xfrm rot="10800000">
            <a:off x="395288" y="1557338"/>
            <a:ext cx="6048375" cy="2808287"/>
          </a:xfrm>
          <a:prstGeom prst="foldedCorner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defRPr/>
            </a:pPr>
            <a:r>
              <a:rPr lang="ru-RU" sz="3200" b="1" dirty="0">
                <a:latin typeface="Bookman Old Style" pitchFamily="18" charset="0"/>
              </a:rPr>
              <a:t>Как звали внука, который жаловался в письмена свою жизнь дедушке?</a:t>
            </a:r>
          </a:p>
        </p:txBody>
      </p:sp>
      <p:sp>
        <p:nvSpPr>
          <p:cNvPr id="14340" name="AutoShape 3">
            <a:hlinkClick r:id="rId3" action="ppaction://hlinkpres?slideindex=2&amp;slidetitle=Презентация PowerPoint"/>
          </p:cNvPr>
          <p:cNvSpPr>
            <a:spLocks noChangeArrowheads="1"/>
          </p:cNvSpPr>
          <p:nvPr/>
        </p:nvSpPr>
        <p:spPr bwMode="auto">
          <a:xfrm>
            <a:off x="7164388" y="549275"/>
            <a:ext cx="1368425" cy="12239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latin typeface="Arial" charset="0"/>
              </a:rPr>
              <a:t>20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376238" y="274638"/>
            <a:ext cx="64817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Arial" charset="0"/>
              </a:rPr>
              <a:t>Тема:</a:t>
            </a:r>
            <a:r>
              <a:rPr lang="ru-RU" sz="3600" b="1">
                <a:solidFill>
                  <a:srgbClr val="0000FF"/>
                </a:solidFill>
                <a:latin typeface="Arial" charset="0"/>
              </a:rPr>
              <a:t> Назовите адресанта и адресат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8313" y="4652963"/>
            <a:ext cx="5581650" cy="16129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latin typeface="Bookman Old Style" pitchFamily="18" charset="0"/>
              </a:rPr>
              <a:t> </a:t>
            </a:r>
            <a:r>
              <a:rPr lang="ru-RU" sz="3200" i="1" dirty="0" smtClean="0">
                <a:latin typeface="Bookman Old Style" pitchFamily="18" charset="0"/>
              </a:rPr>
              <a:t>Ванька писал письмо своему дедушке Константину </a:t>
            </a:r>
            <a:r>
              <a:rPr lang="ru-RU" sz="3200" i="1" dirty="0" err="1" smtClean="0">
                <a:latin typeface="Bookman Old Style" pitchFamily="18" charset="0"/>
              </a:rPr>
              <a:t>Макарычу</a:t>
            </a:r>
            <a:endParaRPr lang="ru-RU" sz="3200" i="1" dirty="0" smtClean="0">
              <a:latin typeface="Bookman Old Style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3644900"/>
            <a:ext cx="2506662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AutoShape 2"/>
          <p:cNvSpPr>
            <a:spLocks noChangeArrowheads="1"/>
          </p:cNvSpPr>
          <p:nvPr/>
        </p:nvSpPr>
        <p:spPr bwMode="auto">
          <a:xfrm rot="10800000">
            <a:off x="395288" y="1628775"/>
            <a:ext cx="6048375" cy="2808288"/>
          </a:xfrm>
          <a:prstGeom prst="foldedCorner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defRPr/>
            </a:pPr>
            <a:r>
              <a:rPr lang="ru-RU" sz="3200" b="1" dirty="0">
                <a:latin typeface="Bookman Old Style" pitchFamily="18" charset="0"/>
              </a:rPr>
              <a:t>Назовите автора и адресат письма, которое совершило кругосветное путешествие?</a:t>
            </a:r>
          </a:p>
        </p:txBody>
      </p:sp>
      <p:sp>
        <p:nvSpPr>
          <p:cNvPr id="15364" name="AutoShape 3"/>
          <p:cNvSpPr>
            <a:spLocks noChangeArrowheads="1"/>
          </p:cNvSpPr>
          <p:nvPr/>
        </p:nvSpPr>
        <p:spPr bwMode="auto">
          <a:xfrm>
            <a:off x="7164388" y="549275"/>
            <a:ext cx="1368425" cy="12239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latin typeface="Arial" charset="0"/>
                <a:hlinkClick r:id="rId3" action="ppaction://hlinkpres?slideindex=2&amp;slidetitle=Презентация PowerPoint"/>
              </a:rPr>
              <a:t>30</a:t>
            </a:r>
            <a:endParaRPr lang="ru-RU" sz="4400" b="1">
              <a:latin typeface="Arial" charset="0"/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76238" y="274638"/>
            <a:ext cx="64817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Arial" charset="0"/>
              </a:rPr>
              <a:t>Тема:</a:t>
            </a:r>
            <a:r>
              <a:rPr lang="ru-RU" sz="3600" b="1">
                <a:solidFill>
                  <a:srgbClr val="0000FF"/>
                </a:solidFill>
                <a:latin typeface="Arial" charset="0"/>
              </a:rPr>
              <a:t> Назовите адресанта и адресат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211638" y="4724400"/>
            <a:ext cx="4049712" cy="157003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latin typeface="Bookman Old Style" pitchFamily="18" charset="0"/>
              </a:rPr>
              <a:t> </a:t>
            </a:r>
            <a:r>
              <a:rPr lang="ru-RU" sz="3200" i="1" dirty="0" err="1" smtClean="0">
                <a:latin typeface="Bookman Old Style" pitchFamily="18" charset="0"/>
              </a:rPr>
              <a:t>С.Я.Маршак</a:t>
            </a:r>
            <a:r>
              <a:rPr lang="ru-RU" sz="3200" i="1" dirty="0" smtClean="0">
                <a:latin typeface="Bookman Old Style" pitchFamily="18" charset="0"/>
              </a:rPr>
              <a:t> отправил письмо </a:t>
            </a:r>
            <a:r>
              <a:rPr lang="ru-RU" sz="3200" i="1" dirty="0" err="1" smtClean="0">
                <a:latin typeface="Bookman Old Style" pitchFamily="18" charset="0"/>
              </a:rPr>
              <a:t>Б.С.Житкову</a:t>
            </a:r>
            <a:endParaRPr lang="ru-RU" sz="3200" i="1" dirty="0" smtClean="0">
              <a:latin typeface="Bookman Old Style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rcRect l="397" t="-1469" r="4251" b="6102"/>
          <a:stretch>
            <a:fillRect/>
          </a:stretch>
        </p:blipFill>
        <p:spPr bwMode="auto">
          <a:xfrm>
            <a:off x="1722438" y="4549775"/>
            <a:ext cx="1558925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2043113"/>
            <a:ext cx="1982788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7"/>
          <p:cNvPicPr>
            <a:picLocks noChangeAspect="1" noChangeArrowheads="1"/>
          </p:cNvPicPr>
          <p:nvPr/>
        </p:nvPicPr>
        <p:blipFill>
          <a:blip r:embed="rId3" cstate="print"/>
          <a:srcRect r="8813"/>
          <a:stretch>
            <a:fillRect/>
          </a:stretch>
        </p:blipFill>
        <p:spPr bwMode="auto">
          <a:xfrm>
            <a:off x="6011863" y="-315913"/>
            <a:ext cx="4560887" cy="323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AutoShape 2"/>
          <p:cNvSpPr>
            <a:spLocks noChangeArrowheads="1"/>
          </p:cNvSpPr>
          <p:nvPr/>
        </p:nvSpPr>
        <p:spPr bwMode="auto">
          <a:xfrm>
            <a:off x="6732588" y="519113"/>
            <a:ext cx="1368425" cy="1223962"/>
          </a:xfrm>
          <a:prstGeom prst="roundRect">
            <a:avLst>
              <a:gd name="adj" fmla="val 16667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 b="1">
                <a:solidFill>
                  <a:srgbClr val="C00000"/>
                </a:solidFill>
                <a:latin typeface="Arial" charset="0"/>
                <a:hlinkClick r:id="rId4" action="ppaction://hlinkpres?slideindex=2&amp;slidetitle=Презентация PowerPoint"/>
              </a:rPr>
              <a:t>10</a:t>
            </a:r>
            <a:endParaRPr lang="ru-RU" sz="8000" b="1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6819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Arial" charset="0"/>
              </a:rPr>
              <a:t>Блиц-турнир</a:t>
            </a:r>
          </a:p>
        </p:txBody>
      </p:sp>
      <p:sp>
        <p:nvSpPr>
          <p:cNvPr id="2" name="Облако 1"/>
          <p:cNvSpPr/>
          <p:nvPr/>
        </p:nvSpPr>
        <p:spPr>
          <a:xfrm>
            <a:off x="250825" y="906463"/>
            <a:ext cx="6021388" cy="266541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1</a:t>
            </a:r>
            <a:r>
              <a:rPr lang="ru-RU" sz="2400" dirty="0">
                <a:solidFill>
                  <a:schemeClr val="tx1"/>
                </a:solidFill>
              </a:rPr>
              <a:t>. В каком письме дети чаще всего сообщают свои желания, надеясь, что адресат их обязательно  их исполнит?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7850" y="1279525"/>
            <a:ext cx="2827338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4675" y="3043238"/>
            <a:ext cx="3262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лако 5"/>
          <p:cNvSpPr/>
          <p:nvPr/>
        </p:nvSpPr>
        <p:spPr>
          <a:xfrm>
            <a:off x="473075" y="2244725"/>
            <a:ext cx="6022975" cy="266382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2</a:t>
            </a:r>
            <a:r>
              <a:rPr lang="ru-RU" dirty="0">
                <a:solidFill>
                  <a:schemeClr val="tx1"/>
                </a:solidFill>
              </a:rPr>
              <a:t>.  </a:t>
            </a:r>
            <a:r>
              <a:rPr lang="ru-RU" sz="2400" dirty="0">
                <a:solidFill>
                  <a:schemeClr val="tx1"/>
                </a:solidFill>
              </a:rPr>
              <a:t>Как выглядели письма с фронта во время Великой отечественной войны?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361950" y="3919538"/>
            <a:ext cx="6021388" cy="2663825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3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sz="2400" dirty="0">
                <a:solidFill>
                  <a:schemeClr val="tx1"/>
                </a:solidFill>
              </a:rPr>
              <a:t>В каком произведении  письмо никак не могло  найти своего адресата? Почему?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00725" y="5013325"/>
            <a:ext cx="2803525" cy="14398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err="1">
                <a:solidFill>
                  <a:schemeClr val="tx1"/>
                </a:solidFill>
              </a:rPr>
              <a:t>Я.Аким</a:t>
            </a:r>
            <a:r>
              <a:rPr lang="ru-RU" sz="2400" dirty="0">
                <a:solidFill>
                  <a:schemeClr val="tx1"/>
                </a:solidFill>
              </a:rPr>
              <a:t> «Неумейка», </a:t>
            </a:r>
          </a:p>
          <a:p>
            <a:pPr algn="ctr">
              <a:defRPr/>
            </a:pPr>
            <a:r>
              <a:rPr lang="ru-RU" sz="2400" dirty="0" err="1">
                <a:solidFill>
                  <a:schemeClr val="tx1"/>
                </a:solidFill>
              </a:rPr>
              <a:t>А.П.Чехов</a:t>
            </a:r>
            <a:r>
              <a:rPr lang="ru-RU" sz="2400" dirty="0">
                <a:solidFill>
                  <a:schemeClr val="tx1"/>
                </a:solidFill>
              </a:rPr>
              <a:t> «Ванька»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0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7"/>
          <p:cNvPicPr>
            <a:picLocks noChangeAspect="1" noChangeArrowheads="1"/>
          </p:cNvPicPr>
          <p:nvPr/>
        </p:nvPicPr>
        <p:blipFill>
          <a:blip r:embed="rId4" cstate="print"/>
          <a:srcRect r="8813"/>
          <a:stretch>
            <a:fillRect/>
          </a:stretch>
        </p:blipFill>
        <p:spPr bwMode="auto">
          <a:xfrm>
            <a:off x="6011863" y="-315913"/>
            <a:ext cx="4560887" cy="323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AutoShape 2"/>
          <p:cNvSpPr>
            <a:spLocks noChangeArrowheads="1"/>
          </p:cNvSpPr>
          <p:nvPr/>
        </p:nvSpPr>
        <p:spPr bwMode="auto">
          <a:xfrm>
            <a:off x="6732588" y="519113"/>
            <a:ext cx="1368425" cy="1223962"/>
          </a:xfrm>
          <a:prstGeom prst="roundRect">
            <a:avLst>
              <a:gd name="adj" fmla="val 16667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 b="1">
                <a:solidFill>
                  <a:srgbClr val="C00000"/>
                </a:solidFill>
                <a:latin typeface="Arial" charset="0"/>
                <a:hlinkClick r:id="rId5" action="ppaction://hlinkpres?slideindex=2&amp;slidetitle=Презентация PowerPoint"/>
              </a:rPr>
              <a:t>20</a:t>
            </a:r>
            <a:endParaRPr lang="ru-RU" sz="8000" b="1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6819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Arial" charset="0"/>
              </a:rPr>
              <a:t>Блиц-турнир</a:t>
            </a:r>
          </a:p>
        </p:txBody>
      </p:sp>
      <p:sp>
        <p:nvSpPr>
          <p:cNvPr id="2" name="Прямоугольник с одним вырезанным углом 1"/>
          <p:cNvSpPr/>
          <p:nvPr/>
        </p:nvSpPr>
        <p:spPr>
          <a:xfrm>
            <a:off x="323850" y="1341438"/>
            <a:ext cx="5111750" cy="1439862"/>
          </a:xfrm>
          <a:prstGeom prst="snip1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algn="ctr">
              <a:buFontTx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</a:rPr>
              <a:t>Что служило морякам конвертом  для писем во время кораблекрушения?</a:t>
            </a: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323850" y="3644900"/>
            <a:ext cx="5184775" cy="1008063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2</a:t>
            </a:r>
            <a:r>
              <a:rPr lang="ru-RU" sz="2800" dirty="0">
                <a:solidFill>
                  <a:schemeClr val="tx1"/>
                </a:solidFill>
              </a:rPr>
              <a:t>. Кто всё время подменял письма к царю </a:t>
            </a:r>
            <a:r>
              <a:rPr lang="ru-RU" sz="2800" dirty="0" err="1">
                <a:solidFill>
                  <a:schemeClr val="tx1"/>
                </a:solidFill>
              </a:rPr>
              <a:t>Салтану</a:t>
            </a:r>
            <a:r>
              <a:rPr lang="ru-RU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395288" y="5300663"/>
            <a:ext cx="5113337" cy="1008062"/>
          </a:xfrm>
          <a:prstGeom prst="snip1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chemeClr val="tx1"/>
                </a:solidFill>
              </a:rPr>
              <a:t>3. </a:t>
            </a:r>
            <a:r>
              <a:rPr lang="ru-RU" sz="2800" dirty="0">
                <a:solidFill>
                  <a:schemeClr val="tx1"/>
                </a:solidFill>
              </a:rPr>
              <a:t>Кому пишут письмо казаки на картине </a:t>
            </a:r>
            <a:r>
              <a:rPr lang="ru-RU" sz="2800" dirty="0" err="1">
                <a:solidFill>
                  <a:schemeClr val="tx1"/>
                </a:solidFill>
              </a:rPr>
              <a:t>И.Репина</a:t>
            </a:r>
            <a:r>
              <a:rPr lang="ru-RU" sz="28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1341438"/>
            <a:ext cx="158432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163" y="2565400"/>
            <a:ext cx="29527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1500" y="4581525"/>
            <a:ext cx="324167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7"/>
          <p:cNvPicPr>
            <a:picLocks noChangeAspect="1" noChangeArrowheads="1"/>
          </p:cNvPicPr>
          <p:nvPr/>
        </p:nvPicPr>
        <p:blipFill>
          <a:blip r:embed="rId3" cstate="print"/>
          <a:srcRect r="8813"/>
          <a:stretch>
            <a:fillRect/>
          </a:stretch>
        </p:blipFill>
        <p:spPr bwMode="auto">
          <a:xfrm>
            <a:off x="6011863" y="-315913"/>
            <a:ext cx="4560887" cy="323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AutoShape 2"/>
          <p:cNvSpPr>
            <a:spLocks noChangeArrowheads="1"/>
          </p:cNvSpPr>
          <p:nvPr/>
        </p:nvSpPr>
        <p:spPr bwMode="auto">
          <a:xfrm>
            <a:off x="6732588" y="519113"/>
            <a:ext cx="1368425" cy="1223962"/>
          </a:xfrm>
          <a:prstGeom prst="roundRect">
            <a:avLst>
              <a:gd name="adj" fmla="val 16667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 b="1">
                <a:solidFill>
                  <a:srgbClr val="C00000"/>
                </a:solidFill>
                <a:latin typeface="Arial" charset="0"/>
                <a:hlinkClick r:id="rId4" action="ppaction://hlinkpres?slideindex=2&amp;slidetitle=Презентация PowerPoint"/>
              </a:rPr>
              <a:t>30</a:t>
            </a:r>
            <a:endParaRPr lang="ru-RU" sz="8000" b="1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6819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Arial" charset="0"/>
              </a:rPr>
              <a:t>Блиц-турнир</a:t>
            </a: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360363" y="763588"/>
            <a:ext cx="6021387" cy="2665412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ctr">
              <a:buFontTx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</a:rPr>
              <a:t>Какого цвета были фуражки </a:t>
            </a: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у ленинградских почтальонов в стихотворении </a:t>
            </a:r>
            <a:r>
              <a:rPr lang="ru-RU" sz="2800" dirty="0" err="1">
                <a:solidFill>
                  <a:schemeClr val="tx1"/>
                </a:solidFill>
              </a:rPr>
              <a:t>С.Я.Маршака</a:t>
            </a:r>
            <a:r>
              <a:rPr lang="ru-RU" sz="2800" dirty="0">
                <a:solidFill>
                  <a:schemeClr val="tx1"/>
                </a:solidFill>
              </a:rPr>
              <a:t> «Почта»?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758825" y="1743075"/>
            <a:ext cx="6022975" cy="2663825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2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sz="4000" dirty="0">
                <a:solidFill>
                  <a:schemeClr val="tx1"/>
                </a:solidFill>
              </a:rPr>
              <a:t>Как называется электронный адрес?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/>
            </a:extLst>
          </a:blip>
          <a:srcRect l="16367" t="2731" r="16590" b="46221"/>
          <a:stretch/>
        </p:blipFill>
        <p:spPr>
          <a:xfrm>
            <a:off x="6999089" y="1730729"/>
            <a:ext cx="1705372" cy="2049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0350" y="2971800"/>
            <a:ext cx="2093913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Горизонтальный свиток 6"/>
          <p:cNvSpPr/>
          <p:nvPr/>
        </p:nvSpPr>
        <p:spPr>
          <a:xfrm>
            <a:off x="354013" y="3611563"/>
            <a:ext cx="6021387" cy="2663825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3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sz="2800" dirty="0">
                <a:solidFill>
                  <a:schemeClr val="tx1"/>
                </a:solidFill>
              </a:rPr>
              <a:t>Почему письмо маленькой </a:t>
            </a:r>
            <a:r>
              <a:rPr lang="ru-RU" sz="2800" dirty="0" err="1">
                <a:solidFill>
                  <a:schemeClr val="tx1"/>
                </a:solidFill>
              </a:rPr>
              <a:t>Таффи</a:t>
            </a:r>
            <a:r>
              <a:rPr lang="ru-RU" sz="2800" dirty="0">
                <a:solidFill>
                  <a:schemeClr val="tx1"/>
                </a:solidFill>
              </a:rPr>
              <a:t> в сказке </a:t>
            </a:r>
            <a:r>
              <a:rPr lang="ru-RU" sz="2800" dirty="0" err="1">
                <a:solidFill>
                  <a:schemeClr val="tx1"/>
                </a:solidFill>
              </a:rPr>
              <a:t>Р.Киплинга</a:t>
            </a:r>
            <a:r>
              <a:rPr lang="ru-RU" sz="2800" dirty="0">
                <a:solidFill>
                  <a:schemeClr val="tx1"/>
                </a:solidFill>
              </a:rPr>
              <a:t> «Как было написано первое письмо» вызвало такой переполох в племени?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59338" y="5661025"/>
            <a:ext cx="3844925" cy="720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Письмо-рисунок был истолкован неправильно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150" y="0"/>
            <a:ext cx="920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06663" y="2967335"/>
            <a:ext cx="5530681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Используемый материал</a:t>
            </a:r>
          </a:p>
        </p:txBody>
      </p:sp>
      <p:sp>
        <p:nvSpPr>
          <p:cNvPr id="20484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u="sng" smtClean="0">
                <a:hlinkClick r:id="rId3"/>
              </a:rPr>
              <a:t>http://estaticos03.marca.com/blogs/el-otro-mundial/imagenes_posts/2010/07/01/pat.jpg</a:t>
            </a:r>
            <a:endParaRPr lang="ru-RU" sz="1600" smtClean="0">
              <a:hlinkClick r:id="rId3"/>
            </a:endParaRPr>
          </a:p>
          <a:p>
            <a:r>
              <a:rPr lang="ru-RU" sz="1600" u="sng" smtClean="0">
                <a:hlinkClick r:id="rId3"/>
              </a:rPr>
              <a:t>http://estaticos03.marca.com/blogs/el-otro-mundial/imagenes_posts/2010/07/01/pat.jpg</a:t>
            </a:r>
            <a:endParaRPr lang="ru-RU" sz="1600" smtClean="0"/>
          </a:p>
          <a:p>
            <a:r>
              <a:rPr lang="ru-RU" sz="1600" u="sng" smtClean="0">
                <a:hlinkClick r:id="rId4"/>
              </a:rPr>
              <a:t>http://images.yandex.ru/yandsearch?text=%D0%BE%D0%B1%D0%BE%D0%B8%20%D0%BF%D0%B8%D1%81%D1%8C%D0%BC%D0%B0%20%D0%BF%D0%BE%D1%87%D1%82%D0%B0&amp;p=147&amp;img_url=www.clker.com%2Fcliparts%2Fj%2Fr%2F7%2FY%2Fb%2Fs%2Fenvelope-letter-mail-hi.png&amp;rpt=simage</a:t>
            </a:r>
            <a:endParaRPr lang="ru-RU" sz="1600" smtClean="0"/>
          </a:p>
          <a:p>
            <a:r>
              <a:rPr lang="ru-RU" sz="1600" u="sng" smtClean="0">
                <a:hlinkClick r:id="rId5"/>
              </a:rPr>
              <a:t>http://www.globaltel.ru/i/about_globaltel/news/post_day.jpg</a:t>
            </a:r>
            <a:endParaRPr lang="ru-RU" sz="1600" smtClean="0"/>
          </a:p>
          <a:p>
            <a:r>
              <a:rPr lang="ru-RU" sz="1600" smtClean="0">
                <a:hlinkClick r:id="rId6"/>
              </a:rPr>
              <a:t>http://www.yaplakal.com/uploads/post-3-12990470222668.gif</a:t>
            </a:r>
            <a:endParaRPr lang="ru-RU" sz="1600" smtClean="0"/>
          </a:p>
          <a:p>
            <a:r>
              <a:rPr lang="ru-RU" sz="1600" u="sng" smtClean="0">
                <a:hlinkClick r:id="rId7"/>
              </a:rPr>
              <a:t>http://basel.ucoz.ru/_ph/22/2/999532882.jpg</a:t>
            </a:r>
            <a:endParaRPr lang="ru-RU" sz="1600" smtClean="0"/>
          </a:p>
          <a:p>
            <a:r>
              <a:rPr lang="ru-RU" sz="1600" u="sng" smtClean="0">
                <a:hlinkClick r:id="rId8"/>
              </a:rPr>
              <a:t>http://images.google.ru/imgres?q=%D0%B3%D0%BE%D0%BB%D1%83%D0%B1%D1%8C+%D0%BD%D0%B5%D1%81%D1%83%D1%89%D0%B8%D0%B9+%D0%B2%D0%B5%D1%81%D1%82%D1%8C+%D0%BD%D0%BE%D1%8E&amp;hl=ru&amp;newwindow=1&amp;tbm=isch&amp;tbnid=VM1UcSjlqR-ARM:&amp;imgrefurl=http://www.liveinternet.ru/users/rebinka/post146195220&amp;docid=OeZBsn3lhW2B3M&amp;w=598&amp;h=600&amp;ei=tMw-ToTuBYP1sgb5mKgL&amp;zoom=1&amp;iact=hc&amp;vpx=144&amp;vpy=79&amp;dur=1390&amp;hovh=225&amp;hovw=224&amp;tx=145&amp;ty=122&amp;page=1&amp;tbnh=144&amp;tbnw=144&amp;start=0&amp;ndsp=15&amp;ved=1t:429,r:0,s:0&amp;biw=1117&amp;bih=611</a:t>
            </a:r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>
            <a:hlinkClick r:id="rId3" action="ppaction://hlinkpres?slideindex=18&amp;slidetitle=Слайд 18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5786438" y="636588"/>
            <a:ext cx="1008062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latin typeface="Bookman Old Style" pitchFamily="18" charset="0"/>
                <a:hlinkClick r:id="rId3" action="ppaction://hlinkpres?slideindex=4&amp;slidetitle=Презентация PowerPoint"/>
              </a:rPr>
              <a:t>20</a:t>
            </a:r>
            <a:endParaRPr lang="ru-RU" sz="3200" b="1">
              <a:latin typeface="Bookman Old Style" pitchFamily="18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452438" y="2960688"/>
            <a:ext cx="3451225" cy="936625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i="1" dirty="0">
                <a:latin typeface="Bookman Old Style" pitchFamily="18" charset="0"/>
              </a:rPr>
              <a:t> Эти вещи всем</a:t>
            </a:r>
          </a:p>
          <a:p>
            <a:pPr algn="ctr">
              <a:defRPr/>
            </a:pPr>
            <a:r>
              <a:rPr lang="ru-RU" sz="2400" b="1" i="1" dirty="0">
                <a:latin typeface="Bookman Old Style" pitchFamily="18" charset="0"/>
              </a:rPr>
              <a:t>знакомы.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452438" y="1793875"/>
            <a:ext cx="3451225" cy="777875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i="1" dirty="0">
                <a:latin typeface="Bookman Old Style" pitchFamily="18" charset="0"/>
              </a:rPr>
              <a:t>Необычные </a:t>
            </a:r>
          </a:p>
          <a:p>
            <a:pPr algn="ctr">
              <a:defRPr/>
            </a:pPr>
            <a:r>
              <a:rPr lang="ru-RU" sz="2400" b="1" i="1" dirty="0">
                <a:latin typeface="Bookman Old Style" pitchFamily="18" charset="0"/>
              </a:rPr>
              <a:t>почтальоны</a:t>
            </a: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412750" y="635000"/>
            <a:ext cx="3438525" cy="70643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i="1" dirty="0">
                <a:latin typeface="Bookman Old Style" pitchFamily="18" charset="0"/>
              </a:rPr>
              <a:t>Слово потерялось</a:t>
            </a: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400050" y="4192588"/>
            <a:ext cx="3451225" cy="78263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2800" b="1" dirty="0"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2400" b="1" i="1" dirty="0">
                <a:latin typeface="Bookman Old Style" pitchFamily="18" charset="0"/>
              </a:rPr>
              <a:t>Автор </a:t>
            </a:r>
          </a:p>
          <a:p>
            <a:pPr algn="ctr">
              <a:defRPr/>
            </a:pPr>
            <a:r>
              <a:rPr lang="ru-RU" sz="2400" b="1" i="1" dirty="0">
                <a:latin typeface="Bookman Old Style" pitchFamily="18" charset="0"/>
              </a:rPr>
              <a:t>и адресат</a:t>
            </a:r>
          </a:p>
          <a:p>
            <a:pPr algn="ctr">
              <a:defRPr/>
            </a:pP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430213" y="5414963"/>
            <a:ext cx="3451225" cy="936625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i="1" dirty="0">
                <a:latin typeface="Bookman Old Style" pitchFamily="18" charset="0"/>
              </a:rPr>
              <a:t>Блиц-турнир</a:t>
            </a:r>
          </a:p>
        </p:txBody>
      </p:sp>
      <p:sp>
        <p:nvSpPr>
          <p:cNvPr id="3081" name="AutoShape 8"/>
          <p:cNvSpPr>
            <a:spLocks noChangeArrowheads="1"/>
          </p:cNvSpPr>
          <p:nvPr/>
        </p:nvSpPr>
        <p:spPr bwMode="auto">
          <a:xfrm>
            <a:off x="4165600" y="636588"/>
            <a:ext cx="1008063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latin typeface="Bookman Old Style" pitchFamily="18" charset="0"/>
                <a:hlinkClick r:id="rId3" action="ppaction://hlinkpres?slideindex=3&amp;slidetitle=Презентация PowerPoint"/>
              </a:rPr>
              <a:t>10</a:t>
            </a:r>
            <a:endParaRPr lang="ru-RU" sz="3200" b="1">
              <a:latin typeface="Bookman Old Style" pitchFamily="18" charset="0"/>
            </a:endParaRPr>
          </a:p>
        </p:txBody>
      </p:sp>
      <p:sp>
        <p:nvSpPr>
          <p:cNvPr id="3082" name="AutoShape 9"/>
          <p:cNvSpPr>
            <a:spLocks noChangeArrowheads="1"/>
          </p:cNvSpPr>
          <p:nvPr/>
        </p:nvSpPr>
        <p:spPr bwMode="auto">
          <a:xfrm>
            <a:off x="7358063" y="636588"/>
            <a:ext cx="1008062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latin typeface="Bookman Old Style" pitchFamily="18" charset="0"/>
                <a:hlinkClick r:id="rId3" action="ppaction://hlinkpres?slideindex=5&amp;slidetitle=Презентация PowerPoint"/>
              </a:rPr>
              <a:t>30</a:t>
            </a:r>
            <a:endParaRPr lang="ru-RU" sz="3200" b="1">
              <a:latin typeface="Bookman Old Style" pitchFamily="18" charset="0"/>
            </a:endParaRPr>
          </a:p>
        </p:txBody>
      </p:sp>
      <p:sp>
        <p:nvSpPr>
          <p:cNvPr id="3083" name="AutoShape 12"/>
          <p:cNvSpPr>
            <a:spLocks noChangeArrowheads="1"/>
          </p:cNvSpPr>
          <p:nvPr/>
        </p:nvSpPr>
        <p:spPr bwMode="auto">
          <a:xfrm>
            <a:off x="5786438" y="1751013"/>
            <a:ext cx="1008062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latin typeface="Bookman Old Style" pitchFamily="18" charset="0"/>
                <a:hlinkClick r:id="rId3" action="ppaction://hlinkpres?slideindex=7&amp;slidetitle=Презентация PowerPoint"/>
              </a:rPr>
              <a:t>20</a:t>
            </a:r>
            <a:endParaRPr lang="ru-RU" sz="3200" b="1">
              <a:latin typeface="Bookman Old Style" pitchFamily="18" charset="0"/>
            </a:endParaRPr>
          </a:p>
        </p:txBody>
      </p:sp>
      <p:sp>
        <p:nvSpPr>
          <p:cNvPr id="3084" name="AutoShape 13"/>
          <p:cNvSpPr>
            <a:spLocks noChangeArrowheads="1"/>
          </p:cNvSpPr>
          <p:nvPr/>
        </p:nvSpPr>
        <p:spPr bwMode="auto">
          <a:xfrm>
            <a:off x="4303713" y="1751013"/>
            <a:ext cx="1008062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latin typeface="Bookman Old Style" pitchFamily="18" charset="0"/>
                <a:hlinkClick r:id="rId3" action="ppaction://hlinkpres?slideindex=6&amp;slidetitle=Презентация PowerPoint"/>
              </a:rPr>
              <a:t>10</a:t>
            </a:r>
            <a:endParaRPr lang="ru-RU" sz="3200" b="1">
              <a:latin typeface="Bookman Old Style" pitchFamily="18" charset="0"/>
            </a:endParaRPr>
          </a:p>
        </p:txBody>
      </p:sp>
      <p:sp>
        <p:nvSpPr>
          <p:cNvPr id="3085" name="AutoShape 14"/>
          <p:cNvSpPr>
            <a:spLocks noChangeArrowheads="1"/>
          </p:cNvSpPr>
          <p:nvPr/>
        </p:nvSpPr>
        <p:spPr bwMode="auto">
          <a:xfrm>
            <a:off x="7358063" y="1773238"/>
            <a:ext cx="1008062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latin typeface="Bookman Old Style" pitchFamily="18" charset="0"/>
                <a:hlinkClick r:id="rId3" action="ppaction://hlinkpres?slideindex=8&amp;slidetitle=Презентация PowerPoint"/>
              </a:rPr>
              <a:t>30</a:t>
            </a:r>
            <a:endParaRPr lang="ru-RU" sz="3200" b="1">
              <a:latin typeface="Bookman Old Style" pitchFamily="18" charset="0"/>
            </a:endParaRPr>
          </a:p>
        </p:txBody>
      </p:sp>
      <p:sp>
        <p:nvSpPr>
          <p:cNvPr id="3086" name="AutoShape 16"/>
          <p:cNvSpPr>
            <a:spLocks noChangeArrowheads="1"/>
          </p:cNvSpPr>
          <p:nvPr/>
        </p:nvSpPr>
        <p:spPr bwMode="auto">
          <a:xfrm>
            <a:off x="5786438" y="2987675"/>
            <a:ext cx="1008062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latin typeface="Bookman Old Style" pitchFamily="18" charset="0"/>
                <a:hlinkClick r:id="rId3" action="ppaction://hlinkpres?slideindex=10&amp;slidetitle=Презентация PowerPoint"/>
              </a:rPr>
              <a:t>20</a:t>
            </a:r>
            <a:endParaRPr lang="ru-RU" sz="3200" b="1">
              <a:latin typeface="Bookman Old Style" pitchFamily="18" charset="0"/>
            </a:endParaRPr>
          </a:p>
        </p:txBody>
      </p:sp>
      <p:sp>
        <p:nvSpPr>
          <p:cNvPr id="3087" name="AutoShape 17"/>
          <p:cNvSpPr>
            <a:spLocks noChangeArrowheads="1"/>
          </p:cNvSpPr>
          <p:nvPr/>
        </p:nvSpPr>
        <p:spPr bwMode="auto">
          <a:xfrm>
            <a:off x="4303713" y="2960688"/>
            <a:ext cx="1008062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latin typeface="Bookman Old Style" pitchFamily="18" charset="0"/>
                <a:hlinkClick r:id="rId3" action="ppaction://hlinkpres?slideindex=9&amp;slidetitle=Презентация PowerPoint"/>
              </a:rPr>
              <a:t>10</a:t>
            </a:r>
            <a:endParaRPr lang="ru-RU" sz="3200" b="1">
              <a:latin typeface="Bookman Old Style" pitchFamily="18" charset="0"/>
            </a:endParaRPr>
          </a:p>
        </p:txBody>
      </p:sp>
      <p:sp>
        <p:nvSpPr>
          <p:cNvPr id="3088" name="AutoShape 18"/>
          <p:cNvSpPr>
            <a:spLocks noChangeArrowheads="1"/>
          </p:cNvSpPr>
          <p:nvPr/>
        </p:nvSpPr>
        <p:spPr bwMode="auto">
          <a:xfrm>
            <a:off x="7346950" y="2960688"/>
            <a:ext cx="1008063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latin typeface="Bookman Old Style" pitchFamily="18" charset="0"/>
                <a:hlinkClick r:id="rId3" action="ppaction://hlinkpres?slideindex=11&amp;slidetitle=Презентация PowerPoint"/>
              </a:rPr>
              <a:t>30</a:t>
            </a:r>
            <a:endParaRPr lang="ru-RU" sz="3200" b="1">
              <a:latin typeface="Bookman Old Style" pitchFamily="18" charset="0"/>
            </a:endParaRPr>
          </a:p>
        </p:txBody>
      </p:sp>
      <p:sp>
        <p:nvSpPr>
          <p:cNvPr id="3089" name="AutoShape 20"/>
          <p:cNvSpPr>
            <a:spLocks noChangeArrowheads="1"/>
          </p:cNvSpPr>
          <p:nvPr/>
        </p:nvSpPr>
        <p:spPr bwMode="auto">
          <a:xfrm>
            <a:off x="5786438" y="4113213"/>
            <a:ext cx="1008062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latin typeface="Bookman Old Style" pitchFamily="18" charset="0"/>
                <a:hlinkClick r:id="rId3" action="ppaction://hlinkpres?slideindex=13&amp;slidetitle=Презентация PowerPoint"/>
              </a:rPr>
              <a:t>20</a:t>
            </a:r>
            <a:endParaRPr lang="ru-RU" sz="3200" b="1">
              <a:latin typeface="Bookman Old Style" pitchFamily="18" charset="0"/>
            </a:endParaRPr>
          </a:p>
        </p:txBody>
      </p:sp>
      <p:sp>
        <p:nvSpPr>
          <p:cNvPr id="3090" name="AutoShape 21"/>
          <p:cNvSpPr>
            <a:spLocks noChangeArrowheads="1"/>
          </p:cNvSpPr>
          <p:nvPr/>
        </p:nvSpPr>
        <p:spPr bwMode="auto">
          <a:xfrm>
            <a:off x="4303713" y="4059238"/>
            <a:ext cx="1008062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latin typeface="Bookman Old Style" pitchFamily="18" charset="0"/>
                <a:hlinkClick r:id="rId3" action="ppaction://hlinkpres?slideindex=12&amp;slidetitle=Презентация PowerPoint"/>
              </a:rPr>
              <a:t>10</a:t>
            </a:r>
            <a:endParaRPr lang="ru-RU" sz="3200" b="1">
              <a:latin typeface="Bookman Old Style" pitchFamily="18" charset="0"/>
            </a:endParaRPr>
          </a:p>
        </p:txBody>
      </p:sp>
      <p:sp>
        <p:nvSpPr>
          <p:cNvPr id="3091" name="AutoShape 22"/>
          <p:cNvSpPr>
            <a:spLocks noChangeArrowheads="1"/>
          </p:cNvSpPr>
          <p:nvPr/>
        </p:nvSpPr>
        <p:spPr bwMode="auto">
          <a:xfrm>
            <a:off x="7358063" y="4113213"/>
            <a:ext cx="1008062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latin typeface="Bookman Old Style" pitchFamily="18" charset="0"/>
                <a:hlinkClick r:id="rId3" action="ppaction://hlinkpres?slideindex=14&amp;slidetitle=Презентация PowerPoint"/>
              </a:rPr>
              <a:t>30</a:t>
            </a:r>
            <a:endParaRPr lang="ru-RU" sz="3200" b="1">
              <a:latin typeface="Bookman Old Style" pitchFamily="18" charset="0"/>
            </a:endParaRPr>
          </a:p>
        </p:txBody>
      </p:sp>
      <p:sp>
        <p:nvSpPr>
          <p:cNvPr id="3092" name="AutoShape 24"/>
          <p:cNvSpPr>
            <a:spLocks noChangeArrowheads="1"/>
          </p:cNvSpPr>
          <p:nvPr/>
        </p:nvSpPr>
        <p:spPr bwMode="auto">
          <a:xfrm>
            <a:off x="5786438" y="5349875"/>
            <a:ext cx="1008062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latin typeface="Bookman Old Style" pitchFamily="18" charset="0"/>
                <a:hlinkClick r:id="rId3" action="ppaction://hlinkpres?slideindex=16&amp;slidetitle=Презентация PowerPoint"/>
              </a:rPr>
              <a:t>20</a:t>
            </a:r>
            <a:endParaRPr lang="ru-RU" sz="3200" b="1">
              <a:latin typeface="Bookman Old Style" pitchFamily="18" charset="0"/>
            </a:endParaRPr>
          </a:p>
        </p:txBody>
      </p:sp>
      <p:sp>
        <p:nvSpPr>
          <p:cNvPr id="3093" name="AutoShape 25"/>
          <p:cNvSpPr>
            <a:spLocks noChangeArrowheads="1"/>
          </p:cNvSpPr>
          <p:nvPr/>
        </p:nvSpPr>
        <p:spPr bwMode="auto">
          <a:xfrm>
            <a:off x="4313238" y="5308600"/>
            <a:ext cx="1008062" cy="9477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latin typeface="Bookman Old Style" pitchFamily="18" charset="0"/>
                <a:hlinkClick r:id="rId3" action="ppaction://hlinkpres?slideindex=15&amp;slidetitle=Презентация PowerPoint"/>
              </a:rPr>
              <a:t>10</a:t>
            </a:r>
            <a:endParaRPr lang="ru-RU" sz="3200" b="1">
              <a:latin typeface="Bookman Old Style" pitchFamily="18" charset="0"/>
            </a:endParaRPr>
          </a:p>
        </p:txBody>
      </p:sp>
      <p:sp>
        <p:nvSpPr>
          <p:cNvPr id="3094" name="AutoShape 26"/>
          <p:cNvSpPr>
            <a:spLocks noChangeArrowheads="1"/>
          </p:cNvSpPr>
          <p:nvPr/>
        </p:nvSpPr>
        <p:spPr bwMode="auto">
          <a:xfrm>
            <a:off x="7358063" y="5349875"/>
            <a:ext cx="1008062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latin typeface="Bookman Old Style" pitchFamily="18" charset="0"/>
                <a:hlinkClick r:id="rId3" action="ppaction://hlinkpres?slideindex=17&amp;slidetitle=Презентация PowerPoint"/>
              </a:rPr>
              <a:t>30</a:t>
            </a:r>
            <a:endParaRPr lang="ru-RU" sz="3200" b="1"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Используемый материал</a:t>
            </a:r>
          </a:p>
        </p:txBody>
      </p:sp>
      <p:sp>
        <p:nvSpPr>
          <p:cNvPr id="21508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r>
              <a:rPr lang="ru-RU" sz="1600" u="sng" smtClean="0">
                <a:hlinkClick r:id="rId3"/>
              </a:rPr>
              <a:t>http://images.google.ru/imgres?q=%D1%81%D0%BE%D0%B2%D0%B0-%D0%BF%D0%BE%D1%87%D1%82%D0%B0%D0%BB%D1%8C%D0%BE%D0%BD&amp;hl=ru&amp;newwindow=1&amp;tbm=isch&amp;tbnid=nkWzikahLchHpM:&amp;imgrefurl=http://news.ngs.ru/more/79275/&amp;docid=0U3WQ6iGeEbWzM&amp;w=750&amp;h=500&amp;ei=Gs4-TrkxiPKyBqCJ6S0&amp;zoom=1&amp;iact=hc&amp;vpx=795&amp;vpy=241&amp;dur=93&amp;hovh=183&amp;hovw=275&amp;tx=137&amp;ty=112&amp;page=2&amp;tbnh=147&amp;tbnw=190&amp;start=14&amp;ndsp=16&amp;ved=1t:429,r:10,s:14&amp;biw=1117&amp;bih=611</a:t>
            </a:r>
            <a:endParaRPr lang="ru-RU" sz="1600" smtClean="0"/>
          </a:p>
          <a:p>
            <a:r>
              <a:rPr lang="ru-RU" sz="1600" u="sng" smtClean="0">
                <a:hlinkClick r:id="rId4"/>
              </a:rPr>
              <a:t>http://img0.liveinternet.ru/images/attach/c/0/47/597/47597821_431_001.jpg</a:t>
            </a:r>
            <a:endParaRPr lang="ru-RU" sz="1600" smtClean="0"/>
          </a:p>
          <a:p>
            <a:r>
              <a:rPr lang="ru-RU" sz="1600" u="sng" smtClean="0">
                <a:hlinkClick r:id="rId5"/>
              </a:rPr>
              <a:t>http://ru.wikipedia.org/wiki/%D0%A4%D0%B0%D0%B9%D0%BB:Openlettertzaristrussia.jpg</a:t>
            </a:r>
            <a:endParaRPr lang="ru-RU" sz="1600" smtClean="0"/>
          </a:p>
          <a:p>
            <a:r>
              <a:rPr lang="ru-RU" sz="1600" u="sng" smtClean="0">
                <a:hlinkClick r:id="rId6"/>
              </a:rPr>
              <a:t>http://www.panevin.ru/uploads/calendar/poyavilas_v_prodazhe_pervaya_v_rossii_1024.jpg</a:t>
            </a:r>
            <a:endParaRPr lang="ru-RU" sz="1600" smtClean="0"/>
          </a:p>
          <a:p>
            <a:r>
              <a:rPr lang="ru-RU" sz="1600" u="sng" smtClean="0">
                <a:hlinkClick r:id="rId7"/>
              </a:rPr>
              <a:t>http://s012.radikal.ru/i319/1101/9b/0b747f825537.jpg</a:t>
            </a:r>
            <a:endParaRPr lang="ru-RU" sz="1600" smtClean="0"/>
          </a:p>
          <a:p>
            <a:r>
              <a:rPr lang="ru-RU" sz="1600" u="sng" smtClean="0">
                <a:hlinkClick r:id="rId8"/>
              </a:rPr>
              <a:t>http://images.yandex.ru/yandsearch?rpt=simage&amp;ed=1&amp;text=%D1%8D%D0%B4%D1%83%D0%B0%D1%80%D0%B4%20%D1%83%D1%81%D0%BF%D0%B5%D0%BD%D1%81%D0%BA%D0%B8%D0%B9%20%D0%B4%D1%8F%D0%B4%D1%8F%20%D1%84%D0%B5%D0%B4%D0%BE%D1%80%20%D0%BA%D0%BE%D1%82%20%D0%B8%20%D1%88%D0%B0%D1%80%D0%B8%D0%BA%20%D0%BF%D0%B8%D1%88%D1%83%D1%82%20%D0%BF%D0%B8%D1%81%D1%8C%D0%BC%D0%BE&amp;p=2&amp;img_url=www.planetaskazok.ru%2Fimages%2Fstories%2Fuspensky%2Fdyadya_fedor_kot_i_pes%2Fimg_9.jpg</a:t>
            </a:r>
            <a:endParaRPr lang="ru-RU" sz="1600" smtClean="0"/>
          </a:p>
          <a:p>
            <a:endParaRPr lang="ru-RU" sz="1600" smtClean="0"/>
          </a:p>
          <a:p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Используемый материал</a:t>
            </a:r>
          </a:p>
        </p:txBody>
      </p:sp>
      <p:sp>
        <p:nvSpPr>
          <p:cNvPr id="22532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u="sng" smtClean="0">
                <a:hlinkClick r:id="rId3"/>
              </a:rPr>
              <a:t>http://s-marshak.ru/art/portraits/portraits08.jpg</a:t>
            </a:r>
            <a:endParaRPr lang="ru-RU" sz="1600" smtClean="0"/>
          </a:p>
          <a:p>
            <a:r>
              <a:rPr lang="ru-RU" sz="1600" u="sng" smtClean="0">
                <a:hlinkClick r:id="rId4"/>
              </a:rPr>
              <a:t>http://www.labirint.ru/screenshot/goods/72879/12/</a:t>
            </a:r>
            <a:endParaRPr lang="ru-RU" sz="1600" smtClean="0"/>
          </a:p>
          <a:p>
            <a:r>
              <a:rPr lang="ru-RU" sz="1600" u="sng" smtClean="0">
                <a:hlinkClick r:id="rId5"/>
              </a:rPr>
              <a:t>http://www.google.ru/imgres?q=%D0%BF%D0%B8%D1%81%D1%8C%D0%BC%D0%BE+%D0%94%D0%B5%D0%B4%D1%83+%D0%BC%D0%BE%D1%80%D0%BE%D0%B7%D1%83&amp;hl=ru&amp;newwindow=1&amp;sa=X&amp;tbm=isch&amp;tbnid=dMkn_VHk3PHfIM:&amp;imgrefurl=http://skyrazor.ru/index.php%253Fcstart%253D8%2526year%253D2008%2526month%253D12&amp;docid=gz2fzB1m6hPqhM&amp;w=400&amp;h=320&amp;ei=CLI_TvGcEYSg-Ab4r8nOCA&amp;zoom=1&amp;chk=sbg&amp;iact=hc&amp;vpx=683&amp;vpy=247&amp;dur=3609&amp;hovh=201&amp;hovw=251&amp;tx=156&amp;ty=137&amp;page=17&amp;tbnh=132&amp;tbnw=162&amp;start=264&amp;ndsp=17&amp;ved=1t:429,r:9,s:264&amp;biw=1117&amp;bih=611</a:t>
            </a:r>
            <a:endParaRPr lang="ru-RU" sz="1600" smtClean="0"/>
          </a:p>
          <a:p>
            <a:r>
              <a:rPr lang="ru-RU" sz="1600" u="sng" smtClean="0">
                <a:hlinkClick r:id="rId6"/>
              </a:rPr>
              <a:t>http://hub.odvinsk.ru/uploads/posts/2011-05/1306796680_21830e60aeb10.jpeg</a:t>
            </a:r>
            <a:endParaRPr lang="ru-RU" sz="1600" smtClean="0"/>
          </a:p>
          <a:p>
            <a:r>
              <a:rPr lang="ru-RU" sz="1600" u="sng" smtClean="0">
                <a:hlinkClick r:id="rId7"/>
              </a:rPr>
              <a:t>http://www.chertyaka.ru/sites/default/files/imagecache/cooolstory/saltan-4.jpg</a:t>
            </a:r>
            <a:endParaRPr lang="ru-RU" sz="1600" smtClean="0"/>
          </a:p>
          <a:p>
            <a:r>
              <a:rPr lang="ru-RU" sz="1600" u="sng" smtClean="0">
                <a:hlinkClick r:id="rId8"/>
              </a:rPr>
              <a:t>http://s-marshak.ru/books/p/p19/p19_02.jpg</a:t>
            </a:r>
            <a:endParaRPr lang="ru-RU" sz="1600" smtClean="0"/>
          </a:p>
          <a:p>
            <a:r>
              <a:rPr lang="ru-RU" sz="1600" u="sng" smtClean="0">
                <a:hlinkClick r:id="rId9"/>
              </a:rPr>
              <a:t>http://www.rurdev.usda.gov/KS/Images/Email%20Logo.gif</a:t>
            </a:r>
            <a:endParaRPr lang="ru-RU" sz="1600" smtClean="0"/>
          </a:p>
          <a:p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7164388" y="549275"/>
            <a:ext cx="1368425" cy="122396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latin typeface="Arial" charset="0"/>
                <a:hlinkClick r:id="rId4" action="ppaction://hlinkpres?slideindex=2&amp;slidetitle=Презентация PowerPoint"/>
              </a:rPr>
              <a:t>10</a:t>
            </a:r>
            <a:endParaRPr lang="ru-RU" sz="4400" b="1" dirty="0">
              <a:latin typeface="Arial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539750" y="549275"/>
            <a:ext cx="540543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atin typeface="Arial" charset="0"/>
              </a:rPr>
              <a:t>Тема: </a:t>
            </a:r>
          </a:p>
          <a:p>
            <a:r>
              <a:rPr lang="ru-RU" sz="4400" b="1">
                <a:solidFill>
                  <a:srgbClr val="C00000"/>
                </a:solidFill>
                <a:latin typeface="Arial" charset="0"/>
              </a:rPr>
              <a:t>Слово потерялось</a:t>
            </a:r>
          </a:p>
        </p:txBody>
      </p:sp>
      <p:sp>
        <p:nvSpPr>
          <p:cNvPr id="4101" name="Прямоугольник 2"/>
          <p:cNvSpPr>
            <a:spLocks noChangeArrowheads="1"/>
          </p:cNvSpPr>
          <p:nvPr/>
        </p:nvSpPr>
        <p:spPr bwMode="auto">
          <a:xfrm>
            <a:off x="827088" y="2565400"/>
            <a:ext cx="77057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latin typeface="Arial" charset="0"/>
              </a:rPr>
              <a:t>Голубь,         …   , паровоз, самолёт.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667250" y="2436813"/>
            <a:ext cx="2808288" cy="10144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3333FF"/>
                </a:solidFill>
                <a:latin typeface="Arial" charset="0"/>
              </a:rPr>
              <a:t>карета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7164388" y="549275"/>
            <a:ext cx="1368425" cy="122396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latin typeface="Arial" charset="0"/>
                <a:hlinkClick r:id="rId3" action="ppaction://hlinkpres?slideindex=2&amp;slidetitle=Презентация PowerPoint"/>
              </a:rPr>
              <a:t>20</a:t>
            </a:r>
            <a:endParaRPr lang="ru-RU" sz="4400" b="1" dirty="0">
              <a:latin typeface="Arial" charset="0"/>
            </a:endParaRP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539750" y="549275"/>
            <a:ext cx="540543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atin typeface="Arial" charset="0"/>
              </a:rPr>
              <a:t>Тема: </a:t>
            </a:r>
          </a:p>
          <a:p>
            <a:r>
              <a:rPr lang="ru-RU" sz="4400" b="1">
                <a:solidFill>
                  <a:srgbClr val="C00000"/>
                </a:solidFill>
                <a:latin typeface="Arial" charset="0"/>
              </a:rPr>
              <a:t>Слово потерялось</a:t>
            </a:r>
          </a:p>
        </p:txBody>
      </p:sp>
      <p:sp>
        <p:nvSpPr>
          <p:cNvPr id="5125" name="Прямоугольник 3"/>
          <p:cNvSpPr>
            <a:spLocks noChangeArrowheads="1"/>
          </p:cNvSpPr>
          <p:nvPr/>
        </p:nvSpPr>
        <p:spPr bwMode="auto">
          <a:xfrm>
            <a:off x="1331913" y="2420938"/>
            <a:ext cx="65166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>
                <a:latin typeface="Bookman Old Style" pitchFamily="18" charset="0"/>
              </a:rPr>
              <a:t>     …  , </a:t>
            </a:r>
          </a:p>
          <a:p>
            <a:pPr algn="ctr"/>
            <a:r>
              <a:rPr lang="ru-RU" sz="7200" b="1">
                <a:latin typeface="Bookman Old Style" pitchFamily="18" charset="0"/>
              </a:rPr>
              <a:t>адрес,</a:t>
            </a:r>
          </a:p>
          <a:p>
            <a:pPr algn="ctr"/>
            <a:r>
              <a:rPr lang="ru-RU" sz="7200" b="1">
                <a:latin typeface="Bookman Old Style" pitchFamily="18" charset="0"/>
              </a:rPr>
              <a:t> адресат.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27263" y="2433638"/>
            <a:ext cx="3717925" cy="10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3333FF"/>
                </a:solidFill>
                <a:latin typeface="Bookman Old Style" pitchFamily="18" charset="0"/>
              </a:rPr>
              <a:t>Индекс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7164388" y="549275"/>
            <a:ext cx="1368425" cy="122396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latin typeface="Arial" charset="0"/>
                <a:hlinkClick r:id="rId3" action="ppaction://hlinkpres?slideindex=2&amp;slidetitle=Презентация PowerPoint"/>
              </a:rPr>
              <a:t>30</a:t>
            </a:r>
            <a:endParaRPr lang="ru-RU" sz="4400" b="1" dirty="0">
              <a:latin typeface="Arial" charset="0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539750" y="549275"/>
            <a:ext cx="540543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atin typeface="Arial" charset="0"/>
              </a:rPr>
              <a:t>Тема: </a:t>
            </a:r>
          </a:p>
          <a:p>
            <a:r>
              <a:rPr lang="ru-RU" sz="4400" b="1">
                <a:solidFill>
                  <a:srgbClr val="C00000"/>
                </a:solidFill>
                <a:latin typeface="Arial" charset="0"/>
              </a:rPr>
              <a:t>Слово потерялось</a:t>
            </a:r>
          </a:p>
        </p:txBody>
      </p:sp>
      <p:sp>
        <p:nvSpPr>
          <p:cNvPr id="6149" name="Прямоугольник 3"/>
          <p:cNvSpPr>
            <a:spLocks noChangeArrowheads="1"/>
          </p:cNvSpPr>
          <p:nvPr/>
        </p:nvSpPr>
        <p:spPr bwMode="auto">
          <a:xfrm>
            <a:off x="539750" y="2133600"/>
            <a:ext cx="7777163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Arial" charset="0"/>
              </a:rPr>
              <a:t>Грамотки, </a:t>
            </a:r>
          </a:p>
          <a:p>
            <a:pPr algn="ctr"/>
            <a:r>
              <a:rPr lang="ru-RU" sz="4800" b="1">
                <a:latin typeface="Arial" charset="0"/>
              </a:rPr>
              <a:t>письмо, </a:t>
            </a:r>
          </a:p>
          <a:p>
            <a:pPr algn="ctr"/>
            <a:r>
              <a:rPr lang="ru-RU" sz="4800" b="1">
                <a:latin typeface="Arial" charset="0"/>
              </a:rPr>
              <a:t>телеграмма, </a:t>
            </a:r>
          </a:p>
          <a:p>
            <a:pPr algn="ctr"/>
            <a:r>
              <a:rPr lang="ru-RU" sz="4800" b="1">
                <a:latin typeface="Arial" charset="0"/>
              </a:rPr>
              <a:t>факс, </a:t>
            </a:r>
          </a:p>
          <a:p>
            <a:pPr algn="ctr"/>
            <a:r>
              <a:rPr lang="ru-RU" sz="2800" b="1">
                <a:latin typeface="Arial" charset="0"/>
              </a:rPr>
              <a:t>…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258888" y="5373688"/>
            <a:ext cx="7129462" cy="922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3333FF"/>
                </a:solidFill>
                <a:latin typeface="Arial" charset="0"/>
              </a:rPr>
              <a:t>электронная почта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65100" y="1703388"/>
            <a:ext cx="6405563" cy="1947862"/>
          </a:xfrm>
          <a:prstGeom prst="wedgeEllipseCallout">
            <a:avLst>
              <a:gd name="adj1" fmla="val 55463"/>
              <a:gd name="adj2" fmla="val 6179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latin typeface="Arial" charset="0"/>
              </a:rPr>
              <a:t>Кто был почтальоном в знаменитой школе волшебников ?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7380288" y="333375"/>
            <a:ext cx="1368425" cy="12239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latin typeface="Arial" charset="0"/>
                <a:hlinkClick r:id="rId3" action="ppaction://hlinkpres?slideindex=2&amp;slidetitle=Презентация PowerPoint"/>
              </a:rPr>
              <a:t>10</a:t>
            </a:r>
            <a:endParaRPr lang="ru-RU" sz="4400" b="1">
              <a:latin typeface="Arial" charset="0"/>
            </a:endParaRP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601663" y="379413"/>
            <a:ext cx="55324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Arial" charset="0"/>
              </a:rPr>
              <a:t>Тема: </a:t>
            </a:r>
            <a:r>
              <a:rPr lang="ru-RU" sz="4000" b="1">
                <a:solidFill>
                  <a:srgbClr val="3333FF"/>
                </a:solidFill>
                <a:latin typeface="Arial" charset="0"/>
              </a:rPr>
              <a:t>Необычные почтальоны</a:t>
            </a:r>
          </a:p>
        </p:txBody>
      </p:sp>
      <p:pic>
        <p:nvPicPr>
          <p:cNvPr id="7174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24563" y="2447925"/>
            <a:ext cx="3119437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rcRect l="7156" r="23164"/>
          <a:stretch>
            <a:fillRect/>
          </a:stretch>
        </p:blipFill>
        <p:spPr bwMode="auto">
          <a:xfrm>
            <a:off x="611188" y="3789363"/>
            <a:ext cx="2852737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779838" y="5949950"/>
            <a:ext cx="2244725" cy="568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chemeClr val="tx1"/>
                </a:solidFill>
              </a:rPr>
              <a:t>Букля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23850" y="1703388"/>
            <a:ext cx="5495925" cy="1687512"/>
          </a:xfrm>
          <a:prstGeom prst="wedgeEllipseCallout">
            <a:avLst>
              <a:gd name="adj1" fmla="val 67172"/>
              <a:gd name="adj2" fmla="val 3246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latin typeface="Arial" charset="0"/>
              </a:rPr>
              <a:t>Как изначально называлась профессия почтальона?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7380288" y="333375"/>
            <a:ext cx="1368425" cy="12239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latin typeface="Arial" charset="0"/>
                <a:hlinkClick r:id="rId3" action="ppaction://hlinkpres?slideindex=2&amp;slidetitle=Презентация PowerPoint"/>
              </a:rPr>
              <a:t>20</a:t>
            </a:r>
            <a:endParaRPr lang="ru-RU" sz="4400" b="1">
              <a:latin typeface="Arial" charset="0"/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601663" y="379413"/>
            <a:ext cx="55324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Arial" charset="0"/>
              </a:rPr>
              <a:t>Тема:  </a:t>
            </a:r>
            <a:r>
              <a:rPr lang="ru-RU" sz="4000" b="1">
                <a:solidFill>
                  <a:srgbClr val="3333FF"/>
                </a:solidFill>
                <a:latin typeface="Arial" charset="0"/>
              </a:rPr>
              <a:t>Необычные почтальоны</a:t>
            </a:r>
          </a:p>
        </p:txBody>
      </p:sp>
      <p:pic>
        <p:nvPicPr>
          <p:cNvPr id="8198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9775" y="2319338"/>
            <a:ext cx="3121025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2"/>
          <p:cNvPicPr>
            <a:picLocks noChangeAspect="1"/>
          </p:cNvPicPr>
          <p:nvPr/>
        </p:nvPicPr>
        <p:blipFill>
          <a:blip r:embed="rId5" cstate="print"/>
          <a:srcRect t="11073" r="14209" b="11562"/>
          <a:stretch>
            <a:fillRect/>
          </a:stretch>
        </p:blipFill>
        <p:spPr bwMode="auto">
          <a:xfrm>
            <a:off x="323850" y="3389313"/>
            <a:ext cx="2195513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095625" y="5962650"/>
            <a:ext cx="2244725" cy="568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chemeClr val="tx1"/>
                </a:solidFill>
              </a:rPr>
              <a:t>Гонец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90525" y="1989138"/>
            <a:ext cx="5954713" cy="1687512"/>
          </a:xfrm>
          <a:prstGeom prst="wedgeEllipseCallout">
            <a:avLst>
              <a:gd name="adj1" fmla="val 59261"/>
              <a:gd name="adj2" fmla="val 4979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latin typeface="Arial" charset="0"/>
              </a:rPr>
              <a:t>Кто сыграл роль почтальона на ковчеге Ноя?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7380288" y="333375"/>
            <a:ext cx="1368425" cy="12239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latin typeface="Arial" charset="0"/>
                <a:hlinkClick r:id="rId3" action="ppaction://hlinkpres?slideindex=2&amp;slidetitle=Презентация PowerPoint"/>
              </a:rPr>
              <a:t>30</a:t>
            </a:r>
            <a:endParaRPr lang="ru-RU" sz="4400" b="1">
              <a:latin typeface="Arial" charset="0"/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601663" y="379413"/>
            <a:ext cx="55324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Arial" charset="0"/>
              </a:rPr>
              <a:t>Тема: </a:t>
            </a:r>
            <a:r>
              <a:rPr lang="ru-RU" sz="4000" b="1">
                <a:solidFill>
                  <a:srgbClr val="3333FF"/>
                </a:solidFill>
                <a:latin typeface="Arial" charset="0"/>
              </a:rPr>
              <a:t>Необычные почтальоны</a:t>
            </a:r>
          </a:p>
        </p:txBody>
      </p:sp>
      <p:pic>
        <p:nvPicPr>
          <p:cNvPr id="922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5838" y="2386013"/>
            <a:ext cx="3121025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3543300"/>
            <a:ext cx="3097212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7380288" y="333375"/>
            <a:ext cx="1368425" cy="12239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latin typeface="Arial" charset="0"/>
                <a:hlinkClick r:id="rId3" action="ppaction://hlinkpres?slideindex=2&amp;slidetitle=Презентация PowerPoint"/>
              </a:rPr>
              <a:t>10</a:t>
            </a:r>
            <a:endParaRPr lang="ru-RU" sz="4400" b="1">
              <a:latin typeface="Arial" charset="0"/>
            </a:endParaRP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392113" y="1700213"/>
            <a:ext cx="7345362" cy="338455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3200" dirty="0"/>
              <a:t>Как называется оболочка для вкладывания, хранения и пересылки бумаг или плоских предметов? </a:t>
            </a:r>
            <a:endParaRPr lang="ru-RU" sz="3200" b="1" dirty="0">
              <a:solidFill>
                <a:srgbClr val="FCFC24"/>
              </a:solidFill>
              <a:latin typeface="Bookman Old Style" pitchFamily="18" charset="0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398463" y="339725"/>
            <a:ext cx="66770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00FF"/>
                </a:solidFill>
                <a:latin typeface="Arial" charset="0"/>
              </a:rPr>
              <a:t>Тема: </a:t>
            </a:r>
            <a:r>
              <a:rPr lang="ru-RU" sz="4000" b="1">
                <a:solidFill>
                  <a:srgbClr val="C00000"/>
                </a:solidFill>
                <a:latin typeface="Arial" charset="0"/>
              </a:rPr>
              <a:t>Эти вещи </a:t>
            </a:r>
          </a:p>
          <a:p>
            <a:pPr algn="ctr"/>
            <a:r>
              <a:rPr lang="ru-RU" sz="4000" b="1">
                <a:solidFill>
                  <a:srgbClr val="C00000"/>
                </a:solidFill>
                <a:latin typeface="Arial" charset="0"/>
              </a:rPr>
              <a:t>всем знакомы.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4365625"/>
            <a:ext cx="3332163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1856</TotalTime>
  <Words>632</Words>
  <Application>Microsoft Office PowerPoint</Application>
  <PresentationFormat>Экран (4:3)</PresentationFormat>
  <Paragraphs>137</Paragraphs>
  <Slides>21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Verdana</vt:lpstr>
      <vt:lpstr>Arial</vt:lpstr>
      <vt:lpstr>Calibri</vt:lpstr>
      <vt:lpstr>Bookman Old Style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Используемый материал</vt:lpstr>
      <vt:lpstr>Используемый материал</vt:lpstr>
      <vt:lpstr>Используемый материал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84</cp:revision>
  <dcterms:created xsi:type="dcterms:W3CDTF">2009-03-28T07:52:48Z</dcterms:created>
  <dcterms:modified xsi:type="dcterms:W3CDTF">2014-07-29T13:09:40Z</dcterms:modified>
</cp:coreProperties>
</file>