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399143/data/images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346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8215370" cy="321471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«Типичные ошибки при изучении русского языка, как неродного»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0430" y="3714752"/>
            <a:ext cx="5286412" cy="285749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Автор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Наатыж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С.А.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учитель начальных классов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МБОУ «СОШ №9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им.К.Х.Нехай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»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Теучежский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район РА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2013год.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2013-09-30 14.17.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64751"/>
            <a:ext cx="2386319" cy="329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4398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Нарушение правил о слитном, </a:t>
            </a:r>
            <a:r>
              <a:rPr lang="ru-RU" sz="3200" b="1" dirty="0" err="1" smtClean="0"/>
              <a:t>полуслитном</a:t>
            </a:r>
            <a:r>
              <a:rPr lang="ru-RU" sz="3200" b="1" dirty="0" smtClean="0"/>
              <a:t> и раздельном написании слов: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50019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i="1" dirty="0" smtClean="0"/>
              <a:t>    </a:t>
            </a:r>
            <a:r>
              <a:rPr lang="ru-RU" sz="3600" i="1" dirty="0" err="1" smtClean="0"/>
              <a:t>кним</a:t>
            </a:r>
            <a:r>
              <a:rPr lang="ru-RU" sz="3600" i="1" dirty="0" smtClean="0"/>
              <a:t>, где то, </a:t>
            </a:r>
            <a:r>
              <a:rPr lang="ru-RU" sz="3600" i="1" dirty="0" err="1" smtClean="0"/>
              <a:t>немог</a:t>
            </a:r>
            <a:r>
              <a:rPr lang="ru-RU" sz="3600" i="1" dirty="0" smtClean="0"/>
              <a:t>, потому то, </a:t>
            </a:r>
            <a:r>
              <a:rPr lang="ru-RU" sz="3600" i="1" dirty="0" err="1" smtClean="0"/>
              <a:t>невыпускали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неуспел</a:t>
            </a:r>
            <a:r>
              <a:rPr lang="ru-RU" sz="3600" i="1" dirty="0" smtClean="0"/>
              <a:t>, ни кто, на право.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35756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Неправильное написание сложных слов, особенно соединительных гласных: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85776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i="1" dirty="0" err="1" smtClean="0"/>
              <a:t>пар</a:t>
            </a:r>
            <a:r>
              <a:rPr lang="ru-RU" sz="3600" i="1" u="sng" dirty="0" err="1" smtClean="0"/>
              <a:t>а</a:t>
            </a:r>
            <a:r>
              <a:rPr lang="ru-RU" sz="3600" i="1" dirty="0" err="1" smtClean="0"/>
              <a:t>ход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ст</a:t>
            </a:r>
            <a:r>
              <a:rPr lang="ru-RU" sz="3600" i="1" u="sng" dirty="0" err="1" smtClean="0"/>
              <a:t>а</a:t>
            </a:r>
            <a:r>
              <a:rPr lang="ru-RU" sz="3600" i="1" dirty="0" err="1" smtClean="0"/>
              <a:t>летие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пут</a:t>
            </a:r>
            <a:r>
              <a:rPr lang="ru-RU" sz="3600" i="1" u="sng" dirty="0" err="1" smtClean="0"/>
              <a:t>и</a:t>
            </a:r>
            <a:r>
              <a:rPr lang="ru-RU" sz="3600" i="1" dirty="0" err="1" smtClean="0"/>
              <a:t>водный</a:t>
            </a:r>
            <a:r>
              <a:rPr lang="ru-RU" sz="3600" i="1" dirty="0" smtClean="0"/>
              <a:t>,</a:t>
            </a:r>
          </a:p>
          <a:p>
            <a:pPr>
              <a:buNone/>
            </a:pPr>
            <a:r>
              <a:rPr lang="ru-RU" sz="3600" i="1" dirty="0" err="1" smtClean="0"/>
              <a:t>пеш</a:t>
            </a:r>
            <a:r>
              <a:rPr lang="ru-RU" sz="3600" i="1" u="sng" dirty="0" err="1" smtClean="0"/>
              <a:t>о</a:t>
            </a:r>
            <a:r>
              <a:rPr lang="ru-RU" sz="3600" i="1" dirty="0" err="1" smtClean="0"/>
              <a:t>ход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птиц</a:t>
            </a:r>
            <a:r>
              <a:rPr lang="ru-RU" sz="3600" i="1" u="sng" dirty="0" err="1" smtClean="0"/>
              <a:t>а</a:t>
            </a:r>
            <a:r>
              <a:rPr lang="ru-RU" sz="3600" i="1" dirty="0" err="1" smtClean="0"/>
              <a:t>ферма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овц</a:t>
            </a:r>
            <a:r>
              <a:rPr lang="ru-RU" sz="3600" i="1" u="sng" dirty="0" err="1" smtClean="0"/>
              <a:t>а</a:t>
            </a:r>
            <a:r>
              <a:rPr lang="ru-RU" sz="3600" i="1" dirty="0" err="1" smtClean="0"/>
              <a:t>водство</a:t>
            </a:r>
            <a:r>
              <a:rPr lang="ru-RU" sz="3600" i="1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071810"/>
            <a:ext cx="8358246" cy="35719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err="1" smtClean="0"/>
              <a:t>Фонетико</a:t>
            </a:r>
            <a:r>
              <a:rPr lang="ru-RU" sz="3600" b="1" i="1" dirty="0" smtClean="0"/>
              <a:t> - орфографические ошибки</a:t>
            </a:r>
            <a:r>
              <a:rPr lang="ru-RU" sz="3600" dirty="0" smtClean="0"/>
              <a:t> </a:t>
            </a:r>
          </a:p>
          <a:p>
            <a:pPr algn="ctr">
              <a:buNone/>
            </a:pPr>
            <a:r>
              <a:rPr lang="ru-RU" sz="3600" dirty="0" smtClean="0"/>
              <a:t>характеризуются тем, что написание того</a:t>
            </a:r>
          </a:p>
          <a:p>
            <a:pPr algn="ctr">
              <a:buNone/>
            </a:pPr>
            <a:r>
              <a:rPr lang="ru-RU" sz="3600" dirty="0" smtClean="0"/>
              <a:t>или иного слова противоречит не только</a:t>
            </a:r>
          </a:p>
          <a:p>
            <a:pPr algn="ctr">
              <a:buNone/>
            </a:pPr>
            <a:r>
              <a:rPr lang="ru-RU" sz="3600" dirty="0" smtClean="0"/>
              <a:t>орфографическим правилам, но и</a:t>
            </a:r>
          </a:p>
          <a:p>
            <a:pPr algn="ctr">
              <a:buNone/>
            </a:pPr>
            <a:r>
              <a:rPr lang="ru-RU" sz="3600" dirty="0" smtClean="0"/>
              <a:t>орфоэпическим нормам. </a:t>
            </a:r>
            <a:endParaRPr lang="ru-RU" sz="3600" dirty="0"/>
          </a:p>
        </p:txBody>
      </p:sp>
      <p:pic>
        <p:nvPicPr>
          <p:cNvPr id="19458" name="Picture 2" descr="http://nashol.com/images/stories/knigi/knigi4/11675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3309934" cy="264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>Отражение на письме национальных особенностей произношения русских звуков: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а) ошибки, связанные с неправильным произношением гласных и согласных: </a:t>
            </a:r>
            <a:r>
              <a:rPr lang="ru-RU" b="1" i="1" dirty="0" err="1" smtClean="0"/>
              <a:t>прыкрыть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прывыкли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прыбыл</a:t>
            </a:r>
            <a:r>
              <a:rPr lang="ru-RU" b="1" i="1" dirty="0" smtClean="0"/>
              <a:t>, ми, </a:t>
            </a:r>
            <a:r>
              <a:rPr lang="ru-RU" b="1" i="1" dirty="0" err="1" smtClean="0"/>
              <a:t>адигеец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зимный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сигнали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безинтересный</a:t>
            </a:r>
            <a:r>
              <a:rPr lang="ru-RU" b="1" i="1" dirty="0" smtClean="0"/>
              <a:t>;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б) ошибки, вызванные неправильным произношением согласных звуков: </a:t>
            </a:r>
            <a:r>
              <a:rPr lang="ru-RU" i="1" dirty="0" err="1" smtClean="0"/>
              <a:t>здес</a:t>
            </a:r>
            <a:r>
              <a:rPr lang="ru-RU" i="1" dirty="0" smtClean="0"/>
              <a:t>, </a:t>
            </a:r>
            <a:r>
              <a:rPr lang="ru-RU" b="1" i="1" dirty="0" err="1" smtClean="0"/>
              <a:t>тепер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делат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храброст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читат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просба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менше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борба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возми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афтомат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мошный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тфой</a:t>
            </a:r>
            <a:r>
              <a:rPr lang="ru-RU" b="1" i="1" dirty="0" smtClean="0"/>
              <a:t>;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3578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в) ошибки, возникающие в результате неправильного произношения слов, в середине которых встречаются среднеязычный звук </a:t>
            </a:r>
            <a:r>
              <a:rPr lang="ru-RU" i="1" dirty="0" err="1" smtClean="0"/>
              <a:t>й</a:t>
            </a:r>
            <a:r>
              <a:rPr lang="ru-RU" dirty="0" smtClean="0"/>
              <a:t>, обозначаемый на письме сочетаниями букв </a:t>
            </a:r>
            <a:r>
              <a:rPr lang="ru-RU" i="1" dirty="0" err="1" smtClean="0"/>
              <a:t>ь</a:t>
            </a:r>
            <a:r>
              <a:rPr lang="ru-RU" dirty="0" smtClean="0"/>
              <a:t> или </a:t>
            </a:r>
            <a:r>
              <a:rPr lang="ru-RU" i="1" dirty="0" err="1" smtClean="0"/>
              <a:t>ъ</a:t>
            </a:r>
            <a:r>
              <a:rPr lang="ru-RU" dirty="0" smtClean="0"/>
              <a:t> с гласными </a:t>
            </a:r>
            <a:r>
              <a:rPr lang="ru-RU" i="1" dirty="0" err="1" smtClean="0"/>
              <a:t>я,ю,е,и</a:t>
            </a:r>
            <a:r>
              <a:rPr lang="ru-RU" dirty="0" smtClean="0"/>
              <a:t>: </a:t>
            </a:r>
            <a:r>
              <a:rPr lang="ru-RU" b="1" i="1" dirty="0" smtClean="0"/>
              <a:t>семя, суди, князя, </a:t>
            </a:r>
            <a:r>
              <a:rPr lang="ru-RU" b="1" i="1" dirty="0" err="1" smtClean="0"/>
              <a:t>сыновя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братям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собет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солови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подземеле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крыля</a:t>
            </a:r>
            <a:r>
              <a:rPr lang="ru-RU" b="1" i="1" dirty="0" smtClean="0"/>
              <a:t>.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г) неправильное написание слов, вызванное смешением в произношении звуков </a:t>
            </a:r>
            <a:r>
              <a:rPr lang="ru-RU" i="1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i="1" dirty="0" smtClean="0"/>
              <a:t>й: </a:t>
            </a:r>
            <a:r>
              <a:rPr lang="ru-RU" b="1" i="1" dirty="0" err="1" smtClean="0"/>
              <a:t>найзусть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хозяйн</a:t>
            </a:r>
            <a:r>
              <a:rPr lang="ru-RU" b="1" i="1" dirty="0" smtClean="0"/>
              <a:t>, комбайн, </a:t>
            </a:r>
            <a:r>
              <a:rPr lang="ru-RU" b="1" i="1" dirty="0" err="1" smtClean="0"/>
              <a:t>поимать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выйграть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пройграть</a:t>
            </a:r>
            <a:r>
              <a:rPr lang="ru-RU" b="1" i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Отражение на письме индивидуальных особенностей учащихся в произношении некоторых звуков: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229600" cy="2286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/>
              <a:t>    </a:t>
            </a:r>
            <a:r>
              <a:rPr lang="ru-RU" sz="3600" i="1" dirty="0" err="1" smtClean="0"/>
              <a:t>ледакция</a:t>
            </a:r>
            <a:r>
              <a:rPr lang="ru-RU" sz="3600" i="1" dirty="0" smtClean="0"/>
              <a:t> (редакция), </a:t>
            </a:r>
            <a:r>
              <a:rPr lang="ru-RU" sz="3600" i="1" dirty="0" err="1" smtClean="0"/>
              <a:t>соколад</a:t>
            </a:r>
            <a:r>
              <a:rPr lang="ru-RU" sz="3600" i="1" dirty="0" smtClean="0"/>
              <a:t>(шоколад), </a:t>
            </a:r>
            <a:r>
              <a:rPr lang="ru-RU" sz="3600" i="1" dirty="0" err="1" smtClean="0"/>
              <a:t>сорох</a:t>
            </a:r>
            <a:r>
              <a:rPr lang="ru-RU" sz="3600" i="1" dirty="0" smtClean="0"/>
              <a:t> (шорох), если говорящие не могут произнести звуки </a:t>
            </a:r>
            <a:r>
              <a:rPr lang="ru-RU" sz="3600" i="1" dirty="0" err="1" smtClean="0"/>
              <a:t>р,ш</a:t>
            </a:r>
            <a:r>
              <a:rPr lang="ru-RU" sz="3600" i="1" dirty="0" smtClean="0"/>
              <a:t> </a:t>
            </a:r>
            <a:endParaRPr lang="ru-RU" sz="3600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29600" cy="3114684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/>
              <a:t>Грамматико</a:t>
            </a:r>
            <a:r>
              <a:rPr lang="ru-RU" b="1" i="1" dirty="0" smtClean="0"/>
              <a:t>–орфографические ошибки</a:t>
            </a:r>
            <a:r>
              <a:rPr lang="ru-RU" i="1" dirty="0" smtClean="0"/>
              <a:t> </a:t>
            </a:r>
            <a:r>
              <a:rPr lang="ru-RU" dirty="0" smtClean="0"/>
              <a:t>–</a:t>
            </a:r>
          </a:p>
          <a:p>
            <a:pPr>
              <a:buNone/>
            </a:pPr>
            <a:r>
              <a:rPr lang="ru-RU" dirty="0" smtClean="0"/>
              <a:t>это такое образования форм или</a:t>
            </a:r>
          </a:p>
          <a:p>
            <a:pPr>
              <a:buNone/>
            </a:pPr>
            <a:r>
              <a:rPr lang="ru-RU" dirty="0" smtClean="0"/>
              <a:t>построение словосочетаний и предложений,</a:t>
            </a:r>
          </a:p>
          <a:p>
            <a:pPr>
              <a:buNone/>
            </a:pPr>
            <a:r>
              <a:rPr lang="ru-RU" dirty="0" smtClean="0"/>
              <a:t>которые противоречат грамматическим</a:t>
            </a:r>
          </a:p>
          <a:p>
            <a:pPr>
              <a:buNone/>
            </a:pPr>
            <a:r>
              <a:rPr lang="ru-RU" dirty="0" smtClean="0"/>
              <a:t>законам языка.</a:t>
            </a:r>
            <a:endParaRPr lang="ru-RU" dirty="0"/>
          </a:p>
        </p:txBody>
      </p:sp>
      <p:pic>
        <p:nvPicPr>
          <p:cNvPr id="15362" name="Picture 2" descr="http://www.thg.ru/education/1c_russian_morfologia_orfografia/images/logo_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071810"/>
            <a:ext cx="392909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 </a:t>
            </a:r>
            <a:r>
              <a:rPr lang="ru-RU" sz="3200" b="1" i="1" dirty="0" err="1" smtClean="0"/>
              <a:t>грамматико</a:t>
            </a:r>
            <a:r>
              <a:rPr lang="ru-RU" sz="3200" b="1" i="1" dirty="0" smtClean="0"/>
              <a:t>–морфологическим ошибкам </a:t>
            </a:r>
            <a:r>
              <a:rPr lang="ru-RU" sz="3200" b="1" dirty="0" smtClean="0"/>
              <a:t>относятся: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600" dirty="0" smtClean="0"/>
              <a:t>Употребление неправильных форм именительного падежа множественного числа: </a:t>
            </a:r>
            <a:r>
              <a:rPr lang="ru-RU" sz="2600" i="1" dirty="0" err="1" smtClean="0"/>
              <a:t>крестьяны</a:t>
            </a:r>
            <a:r>
              <a:rPr lang="ru-RU" sz="2600" i="1" dirty="0" smtClean="0"/>
              <a:t>, лица, </a:t>
            </a:r>
            <a:r>
              <a:rPr lang="ru-RU" sz="2600" i="1" dirty="0" err="1" smtClean="0"/>
              <a:t>дерева,князя</a:t>
            </a:r>
            <a:r>
              <a:rPr lang="ru-RU" sz="2600" i="1" dirty="0" smtClean="0"/>
              <a:t>.</a:t>
            </a:r>
            <a:endParaRPr lang="ru-RU" sz="2600" dirty="0" smtClean="0"/>
          </a:p>
          <a:p>
            <a:pPr lvl="0"/>
            <a:r>
              <a:rPr lang="ru-RU" sz="2600" dirty="0" smtClean="0"/>
              <a:t>Искажение форм родительного падежа множественного числа существительных: </a:t>
            </a:r>
            <a:r>
              <a:rPr lang="ru-RU" sz="2600" i="1" dirty="0" smtClean="0"/>
              <a:t>У спортсмен не было времени. В зале не было </a:t>
            </a:r>
            <a:r>
              <a:rPr lang="ru-RU" sz="2600" i="1" dirty="0" err="1" smtClean="0"/>
              <a:t>зрителев</a:t>
            </a:r>
            <a:r>
              <a:rPr lang="ru-RU" sz="2600" i="1" dirty="0" smtClean="0"/>
              <a:t>. У меня </a:t>
            </a:r>
            <a:r>
              <a:rPr lang="ru-RU" sz="2600" i="1" dirty="0" err="1" smtClean="0"/>
              <a:t>делов</a:t>
            </a:r>
            <a:r>
              <a:rPr lang="ru-RU" sz="2600" i="1" dirty="0" smtClean="0"/>
              <a:t> много.</a:t>
            </a:r>
            <a:endParaRPr lang="ru-RU" sz="2600" dirty="0" smtClean="0"/>
          </a:p>
          <a:p>
            <a:pPr lvl="0"/>
            <a:r>
              <a:rPr lang="ru-RU" sz="2600" dirty="0" smtClean="0"/>
              <a:t>Образование форм </a:t>
            </a:r>
            <a:r>
              <a:rPr lang="ru-RU" sz="2600" dirty="0" err="1" smtClean="0"/>
              <a:t>множетсвенного</a:t>
            </a:r>
            <a:r>
              <a:rPr lang="ru-RU" sz="2600" dirty="0" smtClean="0"/>
              <a:t> сила от существительных, не имеющих форм множественного числа: </a:t>
            </a:r>
            <a:r>
              <a:rPr lang="ru-RU" sz="2600" i="1" dirty="0" smtClean="0"/>
              <a:t>Он упал без сознаний. Учитель не обращал вниманий на посторонних людей.</a:t>
            </a: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00079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Употребление одного рода вместо другого: </a:t>
            </a:r>
            <a:r>
              <a:rPr lang="ru-RU" b="1" i="1" dirty="0" smtClean="0"/>
              <a:t>Первая тайма закончилась; Вы будите играть с лучшим </a:t>
            </a:r>
            <a:r>
              <a:rPr lang="ru-RU" b="1" i="1" dirty="0" err="1" smtClean="0"/>
              <a:t>командом</a:t>
            </a:r>
            <a:r>
              <a:rPr lang="ru-RU" b="1" i="1" dirty="0" smtClean="0"/>
              <a:t>; </a:t>
            </a:r>
            <a:endParaRPr lang="ru-RU" b="1" dirty="0" smtClean="0"/>
          </a:p>
          <a:p>
            <a:pPr lvl="0"/>
            <a:r>
              <a:rPr lang="ru-RU" dirty="0" smtClean="0"/>
              <a:t>Образование формы единственного числа от существительных, имеющих только форму множественного числа: </a:t>
            </a:r>
            <a:r>
              <a:rPr lang="ru-RU" b="1" i="1" dirty="0" err="1" smtClean="0"/>
              <a:t>Ножница</a:t>
            </a:r>
            <a:r>
              <a:rPr lang="ru-RU" b="1" i="1" dirty="0" smtClean="0"/>
              <a:t> моя пропала. На летнем </a:t>
            </a:r>
            <a:r>
              <a:rPr lang="ru-RU" b="1" i="1" dirty="0" err="1" smtClean="0"/>
              <a:t>каникуле</a:t>
            </a:r>
            <a:r>
              <a:rPr lang="ru-RU" b="1" i="1" dirty="0" smtClean="0"/>
              <a:t> мы работали в саду. </a:t>
            </a:r>
            <a:endParaRPr lang="ru-RU" b="1" dirty="0" smtClean="0"/>
          </a:p>
          <a:p>
            <a:pPr lvl="0"/>
            <a:r>
              <a:rPr lang="ru-RU" dirty="0" smtClean="0"/>
              <a:t>Использование неправильных форм причастий: </a:t>
            </a:r>
            <a:r>
              <a:rPr lang="ru-RU" b="1" i="1" dirty="0" smtClean="0"/>
              <a:t>Местами видны черные земли, освободившие от снега; Ребята, возвратившие домой, легли спать;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576899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Употребление неправильных форм местоимений: </a:t>
            </a:r>
            <a:r>
              <a:rPr lang="ru-RU" b="1" i="1" dirty="0" smtClean="0"/>
              <a:t>Ей зовут Тома. У мене была собака. </a:t>
            </a:r>
            <a:endParaRPr lang="ru-RU" b="1" dirty="0" smtClean="0"/>
          </a:p>
          <a:p>
            <a:pPr lvl="0"/>
            <a:r>
              <a:rPr lang="ru-RU" dirty="0" err="1" smtClean="0"/>
              <a:t>Неразграничение</a:t>
            </a:r>
            <a:r>
              <a:rPr lang="ru-RU" dirty="0" smtClean="0"/>
              <a:t> форм винительного падежа существительных одушевленных и неодушевленных: </a:t>
            </a:r>
            <a:r>
              <a:rPr lang="ru-RU" b="1" i="1" dirty="0" smtClean="0"/>
              <a:t>Никто не мог убить олень. Он встретил товарищ. </a:t>
            </a:r>
            <a:endParaRPr lang="ru-RU" b="1" dirty="0" smtClean="0"/>
          </a:p>
          <a:p>
            <a:pPr lvl="0"/>
            <a:r>
              <a:rPr lang="ru-RU" dirty="0" smtClean="0"/>
              <a:t>Смешение форм мужского и женского рода в числительных, нарушение правил сочетания числительных один, два, оба, полтора с другими словами: </a:t>
            </a:r>
            <a:r>
              <a:rPr lang="ru-RU" b="1" i="1" dirty="0" smtClean="0"/>
              <a:t>Я купил две билета. Оба девочки хорошо занимаются.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К грамматико-синтаксическим ошибкам</a:t>
            </a:r>
            <a:r>
              <a:rPr lang="ru-RU" sz="4000" b="1" dirty="0" smtClean="0"/>
              <a:t> относятся: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01122" cy="492922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Неправильное согласование слов: </a:t>
            </a:r>
            <a:r>
              <a:rPr lang="ru-RU" i="1" dirty="0" smtClean="0"/>
              <a:t>Время была трудная. Собака мне понравился. </a:t>
            </a:r>
            <a:endParaRPr lang="ru-RU" dirty="0" smtClean="0"/>
          </a:p>
          <a:p>
            <a:pPr lvl="0"/>
            <a:r>
              <a:rPr lang="ru-RU" b="1" dirty="0" smtClean="0"/>
              <a:t>Нарушение законов управления слов: </a:t>
            </a:r>
            <a:r>
              <a:rPr lang="ru-RU" i="1" dirty="0" smtClean="0"/>
              <a:t>Томка села в машине. Хозяин увез своя собака. </a:t>
            </a:r>
          </a:p>
          <a:p>
            <a:r>
              <a:rPr lang="ru-RU" b="1" dirty="0" smtClean="0"/>
              <a:t>Нарушение связи между именами числительными и существительными</a:t>
            </a:r>
            <a:r>
              <a:rPr lang="ru-RU" dirty="0" smtClean="0"/>
              <a:t>: </a:t>
            </a:r>
            <a:r>
              <a:rPr lang="ru-RU" i="1" dirty="0" smtClean="0"/>
              <a:t>На старте два спортсмен. Они должны пробежать сорок два километров.</a:t>
            </a:r>
          </a:p>
          <a:p>
            <a:r>
              <a:rPr lang="ru-RU" b="1" i="1" dirty="0" smtClean="0"/>
              <a:t> </a:t>
            </a:r>
            <a:r>
              <a:rPr lang="ru-RU" b="1" dirty="0" smtClean="0"/>
              <a:t>Неправильное употребление вида глагола:</a:t>
            </a:r>
            <a:r>
              <a:rPr lang="ru-RU" dirty="0" smtClean="0"/>
              <a:t> </a:t>
            </a:r>
            <a:r>
              <a:rPr lang="ru-RU" i="1" dirty="0" smtClean="0"/>
              <a:t>Его внуки тоже любят посмотреть (смотреть). Кошка стала ослабеть (слабеть). </a:t>
            </a:r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5"/>
            <a:ext cx="8229600" cy="24288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latin typeface="Bookman Old Style" pitchFamily="18" charset="0"/>
              </a:rPr>
              <a:t>Русский язык как неродной – это находящаяся на стадии разработки методика обучения русскому языку всех учащихся </a:t>
            </a:r>
            <a:r>
              <a:rPr lang="ru-RU" sz="2400" b="1" dirty="0" err="1" smtClean="0">
                <a:latin typeface="Bookman Old Style" pitchFamily="18" charset="0"/>
              </a:rPr>
              <a:t>полиэтнических</a:t>
            </a:r>
            <a:r>
              <a:rPr lang="ru-RU" sz="2400" b="1" dirty="0" smtClean="0">
                <a:latin typeface="Bookman Old Style" pitchFamily="18" charset="0"/>
              </a:rPr>
              <a:t> классов общеобразовательных школ, как русских, так и </a:t>
            </a:r>
            <a:r>
              <a:rPr lang="ru-RU" sz="2400" b="1" dirty="0" err="1" smtClean="0">
                <a:latin typeface="Bookman Old Style" pitchFamily="18" charset="0"/>
              </a:rPr>
              <a:t>инофонов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8676" name="Picture 4" descr="http://www.culturemap.ru/upload/img/object_2.1239788839.4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4286280" cy="3714776"/>
          </a:xfrm>
          <a:prstGeom prst="rect">
            <a:avLst/>
          </a:prstGeom>
          <a:noFill/>
        </p:spPr>
      </p:pic>
      <p:pic>
        <p:nvPicPr>
          <p:cNvPr id="28678" name="Picture 6" descr="http://rosynka.ru/wp-content/uploads/2013/01/IMG_127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86058"/>
            <a:ext cx="4214842" cy="371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577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Пунктуационные ошибки можно разбить на четыре группы:</a:t>
            </a:r>
            <a:endParaRPr lang="ru-RU" dirty="0" smtClean="0"/>
          </a:p>
          <a:p>
            <a:pPr lvl="0"/>
            <a:r>
              <a:rPr lang="ru-RU" sz="3400" dirty="0" smtClean="0"/>
              <a:t>Пропуск тех или иных знаков препинания: </a:t>
            </a:r>
            <a:r>
              <a:rPr lang="ru-RU" sz="3400" b="1" i="1" dirty="0" smtClean="0"/>
              <a:t>Любишь кататься люби и саночки возить. </a:t>
            </a:r>
            <a:endParaRPr lang="ru-RU" sz="3400" b="1" dirty="0" smtClean="0"/>
          </a:p>
          <a:p>
            <a:pPr lvl="0"/>
            <a:r>
              <a:rPr lang="ru-RU" sz="3400" dirty="0" smtClean="0"/>
              <a:t>Использование в тексте не тех знаков препинания, которые диктуются текстом, а других: </a:t>
            </a:r>
            <a:r>
              <a:rPr lang="ru-RU" sz="3400" b="1" i="1" dirty="0" smtClean="0"/>
              <a:t>Я понял, (вместо двоеточия) что он ко мне не придет.</a:t>
            </a:r>
            <a:r>
              <a:rPr lang="ru-RU" sz="3400" i="1" dirty="0" smtClean="0"/>
              <a:t> </a:t>
            </a:r>
            <a:endParaRPr lang="ru-RU" sz="3400" dirty="0" smtClean="0"/>
          </a:p>
          <a:p>
            <a:pPr lvl="0"/>
            <a:r>
              <a:rPr lang="ru-RU" sz="3400" dirty="0" smtClean="0"/>
              <a:t>Расстановка знаков препинания, не соответствующая содержанию текста: </a:t>
            </a:r>
            <a:r>
              <a:rPr lang="ru-RU" sz="3400" b="1" i="1" dirty="0" smtClean="0"/>
              <a:t>Как вы себя чувствуете. (Точка вместо вопросительного знака).</a:t>
            </a:r>
            <a:endParaRPr lang="ru-RU" sz="3400" b="1" dirty="0" smtClean="0"/>
          </a:p>
          <a:p>
            <a:pPr lvl="0"/>
            <a:r>
              <a:rPr lang="ru-RU" sz="3400" dirty="0" smtClean="0"/>
              <a:t>Ошибочное обособление языковых единиц, использование в тексте лишних знаков препинания: </a:t>
            </a:r>
            <a:r>
              <a:rPr lang="ru-RU" sz="3400" b="1" i="1" dirty="0" smtClean="0"/>
              <a:t>Он работал, не покладая рук. </a:t>
            </a:r>
            <a:endParaRPr lang="ru-RU" sz="3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Пунктуационные ошибки –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ошибки, связанные с употреблением знаков препинания.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257560"/>
          </a:xfrm>
        </p:spPr>
        <p:txBody>
          <a:bodyPr/>
          <a:lstStyle/>
          <a:p>
            <a:pPr lvl="0" algn="ctr">
              <a:buNone/>
            </a:pPr>
            <a:r>
              <a:rPr lang="ru-RU" b="1" dirty="0" smtClean="0"/>
              <a:t>Лексические ошибки -</a:t>
            </a:r>
            <a:r>
              <a:rPr lang="ru-RU" dirty="0" smtClean="0"/>
              <a:t>   это ошибки в употреблении одних слов в значении других, то есть с необычным для них значением, или в использовании слов в их собственном значении, но не в обычном для них сочетании, окружении. </a:t>
            </a:r>
          </a:p>
          <a:p>
            <a:endParaRPr lang="ru-RU" dirty="0"/>
          </a:p>
        </p:txBody>
      </p:sp>
      <p:pic>
        <p:nvPicPr>
          <p:cNvPr id="9218" name="Picture 2" descr="https://encrypted-tbn0.gstatic.com/images?q=tbn:ANd9GcQAUVh5hTEfqOogc7w-ZYVpMlGJ5G7Xh8xyj268CVk4Y2m_TmqaU9Xl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adygi.ru/uploads/posts/2009-09/1253558732_flag-adyge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  <p:pic>
        <p:nvPicPr>
          <p:cNvPr id="8196" name="Picture 4" descr="http://artmmuseum.ru/wp-content/uploads/2013/08/Widescreen_Flag_of_Russia_02127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530318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«Слова одного языка в большинстве случаев не просто соответствуют словам другого языка, а находятся с ними в весьма сложных и многообразных отношениях»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AutoShape 2" descr="data:image/jpeg;base64,/9j/4AAQSkZJRgABAQAAAQABAAD/2wCEAAkGBwgHBgkIBwgKCgkLDRYPDQwMDRsUFRAWIB0iIiAdHx8kKDQsJCYxJx8fLT0tMTU3Ojo6Iys/RD84QzQ5OjcBCgoKDQwNGg8PGjclHyU3Nzc3Nzc3Nzc3Nzc3Nzc3Nzc3Nzc3Nzc3Nzc3Nzc3Nzc3Nzc3Nzc3Nzc3Nzc3Nzc3N//AABEIAFoAkAMBEQACEQEDEQH/xAAcAAACAgMBAQAAAAAAAAAAAAACAwEEAAUGCAf/xAA5EAABAwIEAwUFBwMFAAAAAAABAAIDBBEFEiExBkFREzJhccEHIkKBkRQzUnKhsdEVYpIjNENTY//EABsBAAIDAQEBAAAAAAAAAAAAAAABAgMEBQYH/8QAMxEAAgEDAQQHCAIDAQAAAAAAAAECAwQRMQUSIUEGEzJRgZHRFCJCUmFxobHB4RUz8CP/2gAMAwEAAhEDEQA/AO/l9nnC1U0mKifTvPxQzv0+RJH6LTG8rR55M7taT5HM4v7MpoSXYZXh7eTKltj/AJN/ha4bQXxx8jNOxfwM5yfgriKNxAw50g/FHIwj97rQrui/iM7tay5As4H4llNm4TIPzSxj93Ju6oL4v2Ctqvy/oZL7PuKGtuMND/Bs8d/1coq8ovn+CXstXuKh4K4lzZf6PUA9SWAfW9lL2qj8wvZ6vyk1nAnEdJSuqZcPzMaLuEcrXOA8gdfldKN3RbxkbtqqWcHNHVaSgEhAwSEgIypiBsgCLIAiyAJsgCQEATZACJo7hRaySi8HqGDPGbLzh3C+20jdUAKMYY7ZADAWdUAMzNtuEAA/3mGyAKXbuidle3RAHHcTezehxeV9dhk5op3m72ZMzHHra4sVto3sqa3ZLKMtW1jN5XBnF1Ps2x9shFH9mq29WS5CPMOt6rZG+pNceBmlaVE+HEo13AvENEL1FE239srT6qXtlHvI+y1e4qw8KYtLvFHGP/SQel0ne0VzBWtRl2g4Gr6uXI6so4fEucfRQd/T5Jk1ZT5tAcTcCYtgELal/Z1dId5qe5yfmFtPPZW0bqnUeNGV1badPjqctYciFpwZwgEAFlQMwtQAJaCLJiPSrayJ5vey8yd4uQzMI0KAHEh40QAh8DnHTRAAmllto8oAUHVUDtW5moAiSpvq+Ig+SABjxDKC0Rut5IAVQzU9TVPieLPtcA6H5IA2H2VoGW8jmnk92YfqgDWYng8T2kiJmv4XFvoUAcpi3B4gaKygnqQ7d0b33t5HogDouGXytpWwzjOCLEO5oAjG+H8JxKgqaE0bGumb7srRYsfycPIqynVlTmpIhOCnFxZ8QxbAcTwbKcRpHxNc4ta+3uuI3F13aVenV7LOTUpTp9o1wCtKjLIAkNTEelzh0fIfovMHfDFJ2fdQAQf2feKAGsqIz8QQBjy49wj5IAFrpBuEAIxCtpqOAy1ssMEf4pXhg+pTjFyeEhNpHHV/tCwSjeRTGWrcP+mPT6usPotMbOq9VgrdWJpqv2oNmIEWBxuttJLPZw+Qb6q+Nh80iDr9yCw72o1MU4FdQB9MdzE+72/Xf6pz2fw9xgq/ejv6bFqDGKFtVh9THLGRyOo8COR8CufKEovDRemnxQl+M4TFEYJ8UoGzco5KlgJ8LXUlSm1lJg5JczKBkdPI58hkY12rczTYfMaKsZtmshfHna4Ob1ab3QBwPtWgrMSwmBtBG6SGnkMs7La6NsCPK5uttjOEKnvczJeRlKHunyG112jlZJDdUBkkNRgTY0V9W3uV9Q38r3D1WVqJ1MsYzFsSbti2I+Qqnj9il1cO4eWMGK17u/iNc781VIfVNU6fyoW9LvJ/qNZyr6xp/tqXj1T6ql8qFvS7yRiuLt+6xzFGeVZJ/Ki6FPuXkh77Mfi3ETxY4/iLh0dUvPqjqFyx5Ie+a+b+oSyGSap7WQ7ufck/O6ajUXBMWUwRLURfeNBHUJqUlqLCY1lTG/fQ+KmppiwPFjq0qQhM9NFMbvaM3W2qUo5GuAkUxYfclcB0UNxp6jyX2YniFLTiGKuqomDutjnc1v0BRKEX2ksgm+RtuHuMsZwYSOhqPtLJBZ8VU50jfMa3B+apnbU6i0x9iaqSiG7j7HmzZ4aqBoJ1hEIykdDfX9VX7HS0Q+ulqzniLuJsBc7DkuijkGZUwJDUCA7OI91wVOEdTLIMbeqWAyE2MJ4Qsh5G9QpYAnKOqWEBNjZMQBLgkMkSA6OCMhgW+GOTbQqLimPLF/6tOebmdUuMQ4MsMma4KakmLAOYX3SyBLw14DTrdN4YIS6HI6zCQoOOGPJkkjjMxjY9u8UOT3uAOKawyxH748RuFdF5OfUpuD4h5FIgSGIA1H2OePuvKxdXJHV3kG2Oo5lSxMMoYI5j8SeJC4GGGY7PKN2QZQBjqm903SamuI1hvHMwVFXF34SR4Kr2qMdZLzRoVnXayqcvJjWV7HaSMLT4hWRuacuaKpW9WOsWvAcBHKPccrd6D45IKE28JAup5fhustS6oU9Zr9/o20tm3lXsUn5Y/ZLWztFiy4VH+Vt1zz4GxdHr56xS8fTJgZY6sI8gmtp2r1ePAUtgX60in4gvLGnuuUZbUt12csI7AvH2sLx9AmuhfoS5voqZ7XWPdh+TXS6O5fv1cfZf2Mawl24J5HqnHbNLHvxefD+gn0YuN7FOcWvrlepBaRrHlc78JNk/8zSz2H+BPoxX3eFSOfEIB+hkYW25tN1lr7YqS4Ulj8s323RmjDDucy+2nqWWWdsuvYXquYce0tTye2tkz2fW4cYS7L/h/VBhngt+TilYAnk0rkPbFsu/y/s9iujV8+cfN+gQiv0Cqe2qPKD/AB6miPRW6faqRXm/4RPZ9dfLRUz22/gh5v8A79mqn0US/wBlXyX8tv8ARgYFjqbVup88fY6dDo9YUuLi5P6v+FhBtsNNlhnUnUeZtv7nWo0aVFbtKKivokiHsDuigWuKZXlomSb2U1LBRO2jIquw57TeN5anvJ6ozOzlF+6wm01YNpz9E96PcNUbj5gxBVj/AJiUsx7iSo3C+InLVt+IH5ozElu10EJZxpNCCOoSaXJklOou3HIRijlbcNsfBGWhunCaykTELNLL2I1BQ+8lT4LdCY1jzcizhuEmOMYyf1Mlfl0CEFSWERBKWnNb3QdVptbh29ZTXj9jm7Rs1f2sqL15fR/9wZvYsPkexsgF2u2trdeuVWLWUfLJUJxbjJcUaRpsvEH2WLQwOHVRwWqSJLh1CB7yAdI0J4K3JIU+cBS3SuVVIS6qdyT3Sp12D9ok6I3UR66QYmlPwo3UTVSfcMbJJzSwixTmMbKeaWCamNJuLhIs1QLXg6c0CTWhnddtugNGVnytbJfZSS4GeU0mZFJV1NTkoqCepcB73ZMvYePRWU6LnwRkudowt3vTXAp1eJy01WaWsoJ6eUfDK3KbdVOVtKOplhtqnWeIxLVPOZRo211S44OnSq7+h0/D2IyMmNK4RvYyPMwHcC+v7hdbZ1eUk6b5Hk+ktlClUVeGstfuaB0JOxXHyezdNgdlJ1TyiHVyIMcnijKFuTI7F53NkZQdVJ6mdhGO8+6N5i6qC1YQEDfhulxJJUkT2sA5BGGPrKaM+0wjayN1h10CRNG5GGSVSDJdEHdwpZB009AAXRHUp6kFvQYb2CQZmmzktCxw31lagNkc4W3cOieCG+1wlqbGlwWorWtkLWwsPxSaX+W600rSrU44wjlXm2LKg8Z3pdy9dDq8GMeD0LqaOTOXvzucQBc2A08NF1re36qOM5PIbRv/AGyr1m7jkRXS0tewMraeKdgNwJGB1vK6vdNS1MMa0oPMXgRFRYI2IgUELX9bLO7Snnso3R2tdxWFUZFPFSU7yY4Ym33yC1wr4UoQ7CwZK93XuH/7Tcsd588GJuHwrz/Vo9+r5hjE5DsxLqkTV9J6IIVk7thZG4iSuarJzSv3KWEPNSWoQjcd7oyS3GF2JKWR9UwTB4p7wnSGU+GVdX/tYHvH4tm/U6K2nTnU7KMVzcULf/ZNL6c/LU2EPC1WdZqqGLwaC/8Aha42M3q8HGqbdpRfuRb/AB6mypeH4YfvamSXyAaFZHZ8PieSmXSS4SxTil9+PoXhh1CBY07Hfnu791fGzoR+Ew1NtX9R8amPthfobHBTRfd08LfEMCsVCktIozSv7qWtSXmxvaaaaeSsUUtDM5ylqxbpCeakRFPf4poixRcpEQS4oABzjbmjAjiQ0dAvNn0hJDGAaaBRZYkh7AFEviPYosuQxqRagkhmwwKKOWvDZY2vAF7OF1rtIp1OKOHt6rOlaNwk0/pwOhkJ2ubLto8GxfNMiSUwB5IAhAEFAAOOiYhJ3UhMwKSIMMBSRWxVR3ClIlE//9k="/>
          <p:cNvSpPr>
            <a:spLocks noChangeAspect="1" noChangeArrowheads="1"/>
          </p:cNvSpPr>
          <p:nvPr/>
        </p:nvSpPr>
        <p:spPr bwMode="auto">
          <a:xfrm>
            <a:off x="155575" y="-411163"/>
            <a:ext cx="13716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К лексическим ошибкам относятся: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46"/>
            <a:ext cx="8572560" cy="51435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b="1" dirty="0" smtClean="0"/>
              <a:t>Употребление одного слова в значении другого:</a:t>
            </a:r>
          </a:p>
          <a:p>
            <a:pPr>
              <a:buNone/>
            </a:pPr>
            <a:r>
              <a:rPr lang="ru-RU" sz="2400" dirty="0" smtClean="0"/>
              <a:t>а) одного глагола в значении другого: </a:t>
            </a:r>
            <a:r>
              <a:rPr lang="ru-RU" sz="2400" b="1" dirty="0" smtClean="0"/>
              <a:t>Они думали, что Антон перед смертью </a:t>
            </a:r>
            <a:r>
              <a:rPr lang="ru-RU" sz="2400" b="1" i="1" dirty="0" smtClean="0"/>
              <a:t>расскажет</a:t>
            </a:r>
            <a:r>
              <a:rPr lang="ru-RU" sz="2400" b="1" dirty="0" smtClean="0"/>
              <a:t> (выдаст) товарищей.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б) смешение бесприставочных глаголов с приставочными: </a:t>
            </a:r>
            <a:r>
              <a:rPr lang="ru-RU" sz="2400" b="1" dirty="0" smtClean="0"/>
              <a:t>Они должны были </a:t>
            </a:r>
            <a:r>
              <a:rPr lang="ru-RU" sz="2400" b="1" i="1" dirty="0" smtClean="0"/>
              <a:t>бежать</a:t>
            </a:r>
            <a:r>
              <a:rPr lang="ru-RU" sz="2400" b="1" dirty="0" smtClean="0"/>
              <a:t> (пробежать) 42 километра.</a:t>
            </a:r>
          </a:p>
          <a:p>
            <a:pPr>
              <a:buNone/>
            </a:pPr>
            <a:r>
              <a:rPr lang="ru-RU" sz="2400" dirty="0" smtClean="0"/>
              <a:t>в) смешение значений однокоренных приставочных глаголов: </a:t>
            </a:r>
            <a:r>
              <a:rPr lang="ru-RU" sz="2400" b="1" dirty="0" smtClean="0"/>
              <a:t>Трудно было </a:t>
            </a:r>
            <a:r>
              <a:rPr lang="ru-RU" sz="2400" b="1" i="1" dirty="0" smtClean="0"/>
              <a:t>выносить</a:t>
            </a:r>
            <a:r>
              <a:rPr lang="ru-RU" sz="2400" b="1" dirty="0" smtClean="0"/>
              <a:t> (вносить) его на четвертый этаж.</a:t>
            </a:r>
          </a:p>
          <a:p>
            <a:pPr>
              <a:buNone/>
            </a:pPr>
            <a:r>
              <a:rPr lang="ru-RU" sz="2400" dirty="0" smtClean="0"/>
              <a:t>г) неправильное употребление в речи существительных, прилагательных, наречий: </a:t>
            </a:r>
            <a:r>
              <a:rPr lang="ru-RU" sz="2400" b="1" dirty="0" smtClean="0"/>
              <a:t>Он не знал, как уйти </a:t>
            </a:r>
            <a:r>
              <a:rPr lang="ru-RU" sz="2400" b="1" i="1" dirty="0" smtClean="0"/>
              <a:t>с бега</a:t>
            </a:r>
            <a:r>
              <a:rPr lang="ru-RU" sz="2400" b="1" dirty="0" smtClean="0"/>
              <a:t> (с беговой дорожки).</a:t>
            </a:r>
          </a:p>
          <a:p>
            <a:pPr lvl="0">
              <a:buNone/>
            </a:pPr>
            <a:r>
              <a:rPr lang="ru-RU" sz="2800" b="1" dirty="0" smtClean="0"/>
              <a:t>Смешение омонимов и паронимов</a:t>
            </a:r>
            <a:r>
              <a:rPr lang="ru-RU" sz="2400" dirty="0" smtClean="0"/>
              <a:t>: </a:t>
            </a:r>
            <a:r>
              <a:rPr lang="ru-RU" sz="2400" i="1" dirty="0" smtClean="0"/>
              <a:t>Слуга закрыл замок (запер дверь на замок).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Чем богаче словарь учащихся, тем богаче их речь.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314327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sz="4000" b="1" dirty="0" smtClean="0"/>
              <a:t>     </a:t>
            </a:r>
            <a:r>
              <a:rPr lang="ru-RU" sz="4000" b="1" dirty="0" smtClean="0"/>
              <a:t>Хотя и редко, но встречается употребление таких</a:t>
            </a:r>
            <a:r>
              <a:rPr lang="en-US" sz="4000" b="1" dirty="0" smtClean="0"/>
              <a:t> </a:t>
            </a:r>
            <a:r>
              <a:rPr lang="ru-RU" sz="4000" b="1" dirty="0" smtClean="0"/>
              <a:t>диалектизмов:</a:t>
            </a:r>
            <a:r>
              <a:rPr lang="ru-RU" sz="3600" dirty="0" smtClean="0"/>
              <a:t>  </a:t>
            </a:r>
            <a:r>
              <a:rPr lang="ru-RU" sz="3600" i="1" dirty="0" smtClean="0"/>
              <a:t>Женя </a:t>
            </a:r>
            <a:r>
              <a:rPr lang="ru-RU" sz="3600" i="1" dirty="0" err="1" smtClean="0"/>
              <a:t>ложит</a:t>
            </a:r>
            <a:r>
              <a:rPr lang="ru-RU" sz="3600" i="1" dirty="0" smtClean="0"/>
              <a:t> (кладет) яблоки в корзину.</a:t>
            </a:r>
            <a:endParaRPr lang="ru-RU" sz="3600" dirty="0" smtClean="0"/>
          </a:p>
          <a:p>
            <a:pPr lvl="0">
              <a:buNone/>
            </a:pPr>
            <a:r>
              <a:rPr lang="en-US" sz="4000" b="1" dirty="0" smtClean="0"/>
              <a:t>   </a:t>
            </a:r>
            <a:r>
              <a:rPr lang="ru-RU" sz="4000" b="1" dirty="0" smtClean="0"/>
              <a:t>Соединение несочетающихся слов в предложении</a:t>
            </a:r>
            <a:r>
              <a:rPr lang="ru-RU" sz="3600" dirty="0" smtClean="0"/>
              <a:t>:</a:t>
            </a:r>
            <a:r>
              <a:rPr lang="en-US" sz="3600" dirty="0" smtClean="0"/>
              <a:t> </a:t>
            </a:r>
            <a:r>
              <a:rPr lang="ru-RU" sz="3600" i="1" dirty="0" smtClean="0"/>
              <a:t>Наша ферма выращивает  (производит) много  мяса.</a:t>
            </a:r>
            <a:endParaRPr lang="ru-RU" sz="3600" dirty="0" smtClean="0"/>
          </a:p>
          <a:p>
            <a:pPr lvl="0">
              <a:buNone/>
            </a:pPr>
            <a:r>
              <a:rPr lang="en-US" sz="4000" b="1" dirty="0" smtClean="0"/>
              <a:t>   </a:t>
            </a:r>
            <a:r>
              <a:rPr lang="ru-RU" sz="4000" b="1" dirty="0" smtClean="0"/>
              <a:t>Особенно много ошибок допускается учащимися–</a:t>
            </a:r>
            <a:r>
              <a:rPr lang="en-US" sz="4000" b="1" dirty="0" smtClean="0"/>
              <a:t> </a:t>
            </a:r>
            <a:r>
              <a:rPr lang="ru-RU" sz="4000" b="1" dirty="0" smtClean="0"/>
              <a:t>адыгейцами в употреблении предлогов:</a:t>
            </a:r>
            <a:r>
              <a:rPr lang="ru-RU" sz="3600" dirty="0" smtClean="0"/>
              <a:t>  </a:t>
            </a:r>
            <a:r>
              <a:rPr lang="ru-RU" sz="3600" i="1" dirty="0" smtClean="0"/>
              <a:t>Дети всех</a:t>
            </a:r>
            <a:r>
              <a:rPr lang="en-US" sz="3600" i="1" dirty="0" smtClean="0"/>
              <a:t> </a:t>
            </a:r>
            <a:r>
              <a:rPr lang="ru-RU" sz="3600" i="1" dirty="0" smtClean="0"/>
              <a:t>народов, живущих на (в) России.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6146" name="Picture 2" descr="https://encrypted-tbn3.gstatic.com/images?q=tbn:ANd9GcRikYCya2UWQ6XCA1WUolN1jmaJJYzcvVXLUq796b7Enh3klzCBMY2HKxw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286124"/>
            <a:ext cx="378621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/>
              <a:t>Стилистические ошибки –</a:t>
            </a:r>
            <a:r>
              <a:rPr lang="ru-RU" dirty="0" smtClean="0"/>
              <a:t> это неправильное употребление синонимов, многословие, необоснованное повторение одних и тех же слов или однокоренных слов, тавтология, нагромождение одинаковых падежных форм, нарушение порядка слов в предложении, которые снижают точность, ясность и выразительность речи или искажают мысль.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Разновидности стилистических ошибок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82919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Искажение мысли: </a:t>
            </a:r>
            <a:r>
              <a:rPr lang="ru-RU" dirty="0" smtClean="0"/>
              <a:t>«</a:t>
            </a:r>
            <a:r>
              <a:rPr lang="ru-RU" i="1" dirty="0" smtClean="0"/>
              <a:t>В магазине продавалось много драповых пальто и костюмов»(продавалось много костюмов и драповых пальто)</a:t>
            </a:r>
            <a:r>
              <a:rPr lang="ru-RU" dirty="0" smtClean="0"/>
              <a:t>. </a:t>
            </a:r>
          </a:p>
          <a:p>
            <a:pPr lvl="0"/>
            <a:r>
              <a:rPr lang="ru-RU" b="1" dirty="0" smtClean="0"/>
              <a:t>Неточная передача мысли вследствие неточного подбора слов: </a:t>
            </a:r>
            <a:r>
              <a:rPr lang="ru-RU" i="1" dirty="0" smtClean="0"/>
              <a:t>«В сумраке тумана тускло сияет луна» (В сумраке тумана тускло светится луна).</a:t>
            </a:r>
            <a:endParaRPr lang="ru-RU" dirty="0" smtClean="0"/>
          </a:p>
          <a:p>
            <a:pPr lvl="0"/>
            <a:r>
              <a:rPr lang="ru-RU" b="1" dirty="0" smtClean="0"/>
              <a:t>Двусмысленность создается, как правило, в результате неуместного употребления возвратного и притяжательных местоимений: </a:t>
            </a:r>
            <a:r>
              <a:rPr lang="ru-RU" dirty="0" smtClean="0"/>
              <a:t>себя, твой, наш, ваш, мой, свой. Например: Руслан попросил меня отнести эти удочки к себе (Руслан попросил меня отнести к нему эти удочки).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571480"/>
            <a:ext cx="6300774" cy="2714644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4200" b="1" dirty="0" smtClean="0"/>
              <a:t>Логические ошибки – </a:t>
            </a:r>
            <a:r>
              <a:rPr lang="ru-RU" sz="4200" dirty="0" smtClean="0"/>
              <a:t>это нарушение логической последовательности, аргументированности в изложении мысли.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929066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Фактические ошибки – </a:t>
            </a:r>
            <a:r>
              <a:rPr lang="ru-RU" sz="3600" dirty="0" smtClean="0"/>
              <a:t>это ошибки, искажающие факты реальной действительности.</a:t>
            </a:r>
            <a:endParaRPr lang="en-US" sz="3600" dirty="0" smtClean="0"/>
          </a:p>
          <a:p>
            <a:pPr algn="ctr"/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074" name="Picture 2" descr="http://img1.labirint.ru/books/289765/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214578" cy="3595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Разновидности фактических ошибок: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Смешение дат, эпох, персонажей, авторов, названий произведений</a:t>
            </a:r>
            <a:r>
              <a:rPr lang="ru-RU" dirty="0" smtClean="0"/>
              <a:t>: </a:t>
            </a:r>
            <a:r>
              <a:rPr lang="ru-RU" i="1" dirty="0" smtClean="0"/>
              <a:t>Роман Чернышевского «Что делать?» написан в 1917 году.</a:t>
            </a:r>
            <a:endParaRPr lang="ru-RU" dirty="0" smtClean="0"/>
          </a:p>
          <a:p>
            <a:pPr lvl="0"/>
            <a:r>
              <a:rPr lang="ru-RU" b="1" dirty="0" smtClean="0"/>
              <a:t>Искажение фактов, описанных в тех или иных произведениях, смешение действий, изображенных в произведениях: </a:t>
            </a:r>
            <a:r>
              <a:rPr lang="ru-RU" i="1" dirty="0" smtClean="0"/>
              <a:t>Н.В.Гоголь в своей повести «Тарас </a:t>
            </a:r>
            <a:r>
              <a:rPr lang="ru-RU" i="1" dirty="0" err="1" smtClean="0"/>
              <a:t>Бульба</a:t>
            </a:r>
            <a:r>
              <a:rPr lang="ru-RU" i="1" dirty="0" smtClean="0"/>
              <a:t>» разоблачает помещиков (автор смешивает факты романа «Мертвые души с фактами повести «Тарас </a:t>
            </a:r>
            <a:r>
              <a:rPr lang="ru-RU" i="1" dirty="0" err="1" smtClean="0"/>
              <a:t>Бульба</a:t>
            </a:r>
            <a:r>
              <a:rPr lang="ru-RU" i="1" dirty="0" smtClean="0"/>
              <a:t>» )</a:t>
            </a:r>
            <a:endParaRPr lang="ru-RU" dirty="0" smtClean="0"/>
          </a:p>
          <a:p>
            <a:pPr lvl="0"/>
            <a:r>
              <a:rPr lang="ru-RU" b="1" dirty="0" smtClean="0"/>
              <a:t>Преувеличенное и преуменьшенное освещение фактов: </a:t>
            </a:r>
            <a:r>
              <a:rPr lang="ru-RU" i="1" dirty="0" smtClean="0"/>
              <a:t>Шолохов – идейный учитель писателей (здесь чрезмерно преувеличена роль Шолохова)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gifzona.ru/i/spas/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smtClean="0"/>
              <a:t>Приоритетные цели РКН: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0433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обучение школьников грамотной свободной речи;</a:t>
            </a:r>
          </a:p>
          <a:p>
            <a:r>
              <a:rPr lang="ru-RU" dirty="0" smtClean="0"/>
              <a:t>обучение чтению и письму;</a:t>
            </a:r>
          </a:p>
          <a:p>
            <a:r>
              <a:rPr lang="ru-RU" dirty="0" smtClean="0"/>
              <a:t>формирование коммуникативной компетенции;</a:t>
            </a:r>
          </a:p>
          <a:p>
            <a:r>
              <a:rPr lang="ru-RU" dirty="0" smtClean="0"/>
              <a:t> формирование </a:t>
            </a:r>
            <a:r>
              <a:rPr lang="ru-RU" dirty="0" err="1" smtClean="0"/>
              <a:t>культуроведческой</a:t>
            </a:r>
            <a:r>
              <a:rPr lang="ru-RU" dirty="0" smtClean="0"/>
              <a:t> компетенций.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http://v-shkola9.ru/images/pan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500570"/>
            <a:ext cx="521494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"/>
                            </p:stCondLst>
                            <p:childTnLst>
                              <p:par>
                                <p:cTn id="1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8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8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9288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Методика преподавания неродного (второго)</a:t>
            </a:r>
          </a:p>
          <a:p>
            <a:pPr algn="ctr">
              <a:buNone/>
            </a:pPr>
            <a:r>
              <a:rPr lang="ru-RU" b="1" dirty="0" smtClean="0"/>
              <a:t>языка имеет своей целью – формирование</a:t>
            </a:r>
          </a:p>
          <a:p>
            <a:pPr algn="ctr">
              <a:buNone/>
            </a:pPr>
            <a:r>
              <a:rPr lang="ru-RU" b="1" dirty="0" smtClean="0"/>
              <a:t>активного билингвизма.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714620"/>
            <a:ext cx="5429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Основной задачей национальной школы</a:t>
            </a:r>
          </a:p>
          <a:p>
            <a:pPr algn="ctr">
              <a:buNone/>
            </a:pPr>
            <a:r>
              <a:rPr lang="ru-RU" sz="3200" dirty="0" smtClean="0"/>
              <a:t>остается повышение эффективности обучения русскому языку, обеспечение практического владения русским языком и общения на нем.</a:t>
            </a:r>
            <a:endParaRPr lang="ru-RU" sz="3200" dirty="0"/>
          </a:p>
        </p:txBody>
      </p:sp>
      <p:pic>
        <p:nvPicPr>
          <p:cNvPr id="26626" name="Picture 2" descr="http://3.bp.blogspot.com/_IEbrErs8Qo0/TJiaXQZ_BsI/AAAAAAAAAlE/rI1cSukU0OQ/s1600/4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2004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Виды ошибок: 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71934" y="1857364"/>
            <a:ext cx="4900618" cy="4525963"/>
          </a:xfrm>
        </p:spPr>
        <p:txBody>
          <a:bodyPr/>
          <a:lstStyle/>
          <a:p>
            <a:r>
              <a:rPr lang="ru-RU" sz="4000" b="1" u="sng" dirty="0" smtClean="0"/>
              <a:t>орфографические, </a:t>
            </a:r>
          </a:p>
          <a:p>
            <a:r>
              <a:rPr lang="ru-RU" sz="4000" b="1" u="sng" dirty="0" smtClean="0"/>
              <a:t>пунктуационные, </a:t>
            </a:r>
          </a:p>
          <a:p>
            <a:r>
              <a:rPr lang="ru-RU" sz="4000" b="1" u="sng" dirty="0" smtClean="0"/>
              <a:t>лексические, </a:t>
            </a:r>
          </a:p>
          <a:p>
            <a:r>
              <a:rPr lang="ru-RU" sz="4000" b="1" u="sng" dirty="0" smtClean="0"/>
              <a:t>стилистические, </a:t>
            </a:r>
          </a:p>
          <a:p>
            <a:r>
              <a:rPr lang="ru-RU" sz="4000" b="1" u="sng" dirty="0" smtClean="0"/>
              <a:t>логические,</a:t>
            </a:r>
          </a:p>
          <a:p>
            <a:r>
              <a:rPr lang="ru-RU" sz="4000" b="1" u="sng" dirty="0" smtClean="0"/>
              <a:t>фактические.</a:t>
            </a:r>
            <a:endParaRPr lang="ru-RU" dirty="0"/>
          </a:p>
        </p:txBody>
      </p:sp>
      <p:pic>
        <p:nvPicPr>
          <p:cNvPr id="25602" name="Picture 2" descr="http://www.wsturbo.net/uploads/posts/2013-08/1376230461_tolkovyy-slovar-sovremennogo-russkogo-yazy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500462" cy="535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00"/>
                            </p:stCondLst>
                            <p:childTnLst>
                              <p:par>
                                <p:cTn id="2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Орфографические ошибки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2357454"/>
          </a:xfrm>
        </p:spPr>
        <p:txBody>
          <a:bodyPr/>
          <a:lstStyle/>
          <a:p>
            <a:pPr lvl="0"/>
            <a:r>
              <a:rPr lang="ru-RU" sz="4000" b="1" i="1" dirty="0" smtClean="0"/>
              <a:t>собственно орфографические,</a:t>
            </a:r>
          </a:p>
          <a:p>
            <a:pPr lvl="0"/>
            <a:r>
              <a:rPr lang="ru-RU" sz="4000" b="1" i="1" dirty="0" smtClean="0"/>
              <a:t>фонетико-орфографические,</a:t>
            </a:r>
          </a:p>
          <a:p>
            <a:pPr lvl="0"/>
            <a:r>
              <a:rPr lang="ru-RU" sz="4000" b="1" i="1" dirty="0" smtClean="0"/>
              <a:t>грамматико-орфографические.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24578" name="Picture 2" descr="http://static1.ozone.ru/multimedia/books_covers/c300/100055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8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5715040" cy="407196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/>
              <a:t>   Собственно орфографические ошибки</a:t>
            </a:r>
            <a:r>
              <a:rPr lang="ru-RU" dirty="0" smtClean="0"/>
              <a:t> – это такое написание слов, при котором нарушается установившаяся традиция правописания слов без нарушения орфоэпических и грамматических норм, законов языка.</a:t>
            </a:r>
          </a:p>
        </p:txBody>
      </p:sp>
      <p:pic>
        <p:nvPicPr>
          <p:cNvPr id="23554" name="Picture 2" descr="http://img7.joyreactor.cc/pics/comment/art-%D0%BF%D0%B5%D1%81%D0%BE%D1%87%D0%BD%D0%B8%D1%86%D0%B0-1695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71744"/>
            <a:ext cx="257176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Нарушение правил написания гласных и мягкого знака после шипящих и ц: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3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 </a:t>
            </a:r>
            <a:r>
              <a:rPr lang="ru-RU" i="1" dirty="0" err="1" smtClean="0"/>
              <a:t>Ш</a:t>
            </a:r>
            <a:r>
              <a:rPr lang="ru-RU" i="1" u="sng" dirty="0" err="1" smtClean="0"/>
              <a:t>ы</a:t>
            </a:r>
            <a:r>
              <a:rPr lang="ru-RU" i="1" dirty="0" err="1" smtClean="0"/>
              <a:t>рокий,ж</a:t>
            </a:r>
            <a:r>
              <a:rPr lang="ru-RU" i="1" u="sng" dirty="0" err="1" smtClean="0"/>
              <a:t>ы</a:t>
            </a:r>
            <a:r>
              <a:rPr lang="ru-RU" i="1" dirty="0" err="1" smtClean="0"/>
              <a:t>рный,ещ</a:t>
            </a:r>
            <a:r>
              <a:rPr lang="ru-RU" i="1" u="sng" dirty="0" err="1" smtClean="0"/>
              <a:t>о</a:t>
            </a:r>
            <a:r>
              <a:rPr lang="ru-RU" i="1" dirty="0" smtClean="0"/>
              <a:t>, </a:t>
            </a:r>
            <a:r>
              <a:rPr lang="ru-RU" i="1" dirty="0" err="1" smtClean="0"/>
              <a:t>ож</a:t>
            </a:r>
            <a:r>
              <a:rPr lang="ru-RU" i="1" u="sng" dirty="0" err="1" smtClean="0"/>
              <a:t>ы</a:t>
            </a:r>
            <a:r>
              <a:rPr lang="ru-RU" i="1" dirty="0" err="1" smtClean="0"/>
              <a:t>дат_</a:t>
            </a:r>
            <a:r>
              <a:rPr lang="ru-RU" i="1" dirty="0" smtClean="0"/>
              <a:t>, </a:t>
            </a:r>
            <a:r>
              <a:rPr lang="ru-RU" i="1" dirty="0" err="1" smtClean="0"/>
              <a:t>делаеш_</a:t>
            </a:r>
            <a:r>
              <a:rPr lang="ru-RU" i="1" dirty="0" smtClean="0"/>
              <a:t>, </a:t>
            </a:r>
            <a:r>
              <a:rPr lang="ru-RU" i="1" dirty="0" err="1" smtClean="0"/>
              <a:t>туш_</a:t>
            </a:r>
            <a:r>
              <a:rPr lang="ru-RU" i="1" dirty="0" smtClean="0"/>
              <a:t>, </a:t>
            </a:r>
            <a:r>
              <a:rPr lang="ru-RU" i="1" dirty="0" err="1" smtClean="0"/>
              <a:t>пош</a:t>
            </a:r>
            <a:r>
              <a:rPr lang="ru-RU" i="1" u="sng" dirty="0" err="1" smtClean="0"/>
              <a:t>о</a:t>
            </a:r>
            <a:r>
              <a:rPr lang="ru-RU" i="1" dirty="0" err="1" smtClean="0"/>
              <a:t>л</a:t>
            </a:r>
            <a:r>
              <a:rPr lang="ru-RU" i="1" dirty="0" smtClean="0"/>
              <a:t>, </a:t>
            </a:r>
            <a:r>
              <a:rPr lang="ru-RU" i="1" dirty="0" err="1" smtClean="0"/>
              <a:t>ноч_</a:t>
            </a:r>
            <a:r>
              <a:rPr lang="ru-RU" i="1" dirty="0" smtClean="0"/>
              <a:t>, </a:t>
            </a:r>
            <a:r>
              <a:rPr lang="ru-RU" i="1" dirty="0" err="1" smtClean="0"/>
              <a:t>печ_</a:t>
            </a:r>
            <a:r>
              <a:rPr lang="ru-RU" i="1" dirty="0" smtClean="0"/>
              <a:t>, </a:t>
            </a:r>
            <a:r>
              <a:rPr lang="ru-RU" i="1" dirty="0" err="1" smtClean="0"/>
              <a:t>ц</a:t>
            </a:r>
            <a:r>
              <a:rPr lang="ru-RU" i="1" u="sng" dirty="0" err="1" smtClean="0"/>
              <a:t>ы</a:t>
            </a:r>
            <a:r>
              <a:rPr lang="ru-RU" i="1" dirty="0" err="1" smtClean="0"/>
              <a:t>фра</a:t>
            </a:r>
            <a:r>
              <a:rPr lang="ru-RU" i="1" dirty="0" smtClean="0"/>
              <a:t>…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000372"/>
            <a:ext cx="8229600" cy="1439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Искажение написания значащих частей слова, а  именно: основы, корня, приставки, суффикса и окончания: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85688" y="4572008"/>
            <a:ext cx="8501154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Приг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варивать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лельщик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ректор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уратно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целовать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летел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замоч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к,огурч</a:t>
            </a:r>
            <a:r>
              <a:rPr kumimoji="0" lang="ru-RU" sz="32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399143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Неправильное написание начальной формы слова: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75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адютант</a:t>
            </a:r>
            <a:r>
              <a:rPr lang="ru-RU" i="1" dirty="0" smtClean="0"/>
              <a:t>, списка, прилавка, парт, карт, </a:t>
            </a:r>
            <a:r>
              <a:rPr lang="ru-RU" i="1" dirty="0" err="1" smtClean="0"/>
              <a:t>ножница</a:t>
            </a:r>
            <a:r>
              <a:rPr lang="ru-RU" i="1" dirty="0" smtClean="0"/>
              <a:t>; </a:t>
            </a:r>
            <a:r>
              <a:rPr lang="ru-RU" i="1" dirty="0" err="1" smtClean="0"/>
              <a:t>шестдесят</a:t>
            </a:r>
            <a:r>
              <a:rPr lang="ru-RU" i="1" dirty="0" smtClean="0"/>
              <a:t>, </a:t>
            </a:r>
            <a:r>
              <a:rPr lang="ru-RU" i="1" dirty="0" err="1" smtClean="0"/>
              <a:t>пятдесят</a:t>
            </a:r>
            <a:r>
              <a:rPr lang="ru-RU" i="1" dirty="0" smtClean="0"/>
              <a:t>, </a:t>
            </a:r>
            <a:r>
              <a:rPr lang="ru-RU" i="1" dirty="0" err="1" smtClean="0"/>
              <a:t>шеснадцать</a:t>
            </a:r>
            <a:r>
              <a:rPr lang="ru-RU" i="1" dirty="0" smtClean="0"/>
              <a:t>, </a:t>
            </a:r>
            <a:r>
              <a:rPr lang="ru-RU" i="1" dirty="0" err="1" smtClean="0"/>
              <a:t>девятсот</a:t>
            </a:r>
            <a:r>
              <a:rPr lang="ru-RU" i="1" dirty="0" smtClean="0"/>
              <a:t>.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357562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Неправильный перенос слов: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4214818"/>
            <a:ext cx="8229600" cy="240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пос-тупить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соз-нание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советски-е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объя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вление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поз-накомиться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приб-ран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прек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расный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поз-нать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дог-нать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сос-тоялось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пос-мотрел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1415</Words>
  <Application>Microsoft Office PowerPoint</Application>
  <PresentationFormat>Экран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«Типичные ошибки при изучении русского языка, как неродного»</vt:lpstr>
      <vt:lpstr>Слайд 2</vt:lpstr>
      <vt:lpstr>Приоритетные цели РКН: </vt:lpstr>
      <vt:lpstr>Слайд 4</vt:lpstr>
      <vt:lpstr>Виды ошибок: </vt:lpstr>
      <vt:lpstr>Орфографические ошибки </vt:lpstr>
      <vt:lpstr>Слайд 7</vt:lpstr>
      <vt:lpstr>Нарушение правил написания гласных и мягкого знака после шипящих и ц: </vt:lpstr>
      <vt:lpstr>Неправильное написание начальной формы слова: </vt:lpstr>
      <vt:lpstr>Нарушение правил о слитном, полуслитном и раздельном написании слов: </vt:lpstr>
      <vt:lpstr>Слайд 11</vt:lpstr>
      <vt:lpstr>Отражение на письме национальных особенностей произношения русских звуков:</vt:lpstr>
      <vt:lpstr>Слайд 13</vt:lpstr>
      <vt:lpstr>Отражение на письме индивидуальных особенностей учащихся в произношении некоторых звуков: </vt:lpstr>
      <vt:lpstr>Слайд 15</vt:lpstr>
      <vt:lpstr>К грамматико–морфологическим ошибкам относятся:</vt:lpstr>
      <vt:lpstr>Слайд 17</vt:lpstr>
      <vt:lpstr>Слайд 18</vt:lpstr>
      <vt:lpstr>К грамматико-синтаксическим ошибкам относятся:</vt:lpstr>
      <vt:lpstr>Слайд 20</vt:lpstr>
      <vt:lpstr>Слайд 21</vt:lpstr>
      <vt:lpstr>Слайд 22</vt:lpstr>
      <vt:lpstr>К лексическим ошибкам относятся:</vt:lpstr>
      <vt:lpstr>Чем богаче словарь учащихся, тем богаче их речь. </vt:lpstr>
      <vt:lpstr>Слайд 25</vt:lpstr>
      <vt:lpstr>Разновидности стилистических ошибок</vt:lpstr>
      <vt:lpstr>Слайд 27</vt:lpstr>
      <vt:lpstr>Разновидности фактических ошибок: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Типичные ошибки при изучении русского языка, как неродного</dc:title>
  <cp:lastModifiedBy>www.PHILka.RU</cp:lastModifiedBy>
  <cp:revision>43</cp:revision>
  <dcterms:modified xsi:type="dcterms:W3CDTF">2013-10-14T18:04:46Z</dcterms:modified>
</cp:coreProperties>
</file>