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62" r:id="rId3"/>
    <p:sldId id="266" r:id="rId4"/>
    <p:sldId id="263" r:id="rId5"/>
    <p:sldId id="287" r:id="rId6"/>
    <p:sldId id="265" r:id="rId7"/>
    <p:sldId id="275" r:id="rId8"/>
    <p:sldId id="282" r:id="rId9"/>
    <p:sldId id="280" r:id="rId10"/>
    <p:sldId id="276" r:id="rId11"/>
    <p:sldId id="272" r:id="rId12"/>
    <p:sldId id="269" r:id="rId13"/>
    <p:sldId id="270" r:id="rId14"/>
    <p:sldId id="260" r:id="rId15"/>
    <p:sldId id="283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CC00CC"/>
    <a:srgbClr val="990000"/>
    <a:srgbClr val="0000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774" autoAdjust="0"/>
  </p:normalViewPr>
  <p:slideViewPr>
    <p:cSldViewPr>
      <p:cViewPr varScale="1">
        <p:scale>
          <a:sx n="71" d="100"/>
          <a:sy n="71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238C81-2878-4F59-9603-3368F0BCE0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3A074-E61B-4F51-96AC-6025960D67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0BE02-8FEC-4E52-80DA-FB617C3CF5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C10BF45-C7F1-4BD8-93F2-3AF9DC3C3A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F1275-0333-489E-9D1D-2F1CE61D53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CCF97-AAD6-462F-B7D7-BA7B936560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BF44A-D4D0-4370-BA2A-286E3AC986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35D26-64C4-4E34-A32B-24FB5175F8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2573E-FF2C-462D-9CF4-7C98994643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D2BD1-47E4-48EC-AC5D-03EE8879BA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1062A-44AA-470F-904E-3756A47532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1ACDA-DFEC-4F7C-BA19-0C63508F1D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AB0B9C6-B8DD-4B35-9B06-5BC3C06BC17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microsoft.com/office/2007/relationships/media" Target="../media/media1.WAV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dirty="0"/>
              <a:t>Урок математики </a:t>
            </a:r>
            <a:br>
              <a:rPr lang="ru-RU" sz="4000" b="1" dirty="0"/>
            </a:br>
            <a:r>
              <a:rPr lang="ru-RU" sz="4000" b="1" dirty="0"/>
              <a:t>2 класс</a:t>
            </a:r>
            <a:br>
              <a:rPr lang="ru-RU" sz="4000" b="1" dirty="0"/>
            </a:br>
            <a:r>
              <a:rPr lang="ru-RU" sz="4000" b="1" dirty="0"/>
              <a:t>ОС  «Школа 2100»</a:t>
            </a:r>
            <a:br>
              <a:rPr lang="ru-RU" sz="4000" b="1" dirty="0"/>
            </a:br>
            <a:r>
              <a:rPr lang="ru-RU" sz="2800" dirty="0"/>
              <a:t>(учебник «Математика», 2 часть,</a:t>
            </a:r>
            <a:br>
              <a:rPr lang="ru-RU" sz="2800" dirty="0"/>
            </a:br>
            <a:r>
              <a:rPr lang="ru-RU" sz="2800" dirty="0"/>
              <a:t> Т.Е. Демидова, С.А. Козлова, А.П. Тонких)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5105400"/>
            <a:ext cx="6934200" cy="175260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1800" b="1" dirty="0" err="1" smtClean="0"/>
              <a:t>Зектиева</a:t>
            </a:r>
            <a:r>
              <a:rPr lang="ru-RU" sz="1800" b="1" dirty="0" smtClean="0"/>
              <a:t> Ксения </a:t>
            </a:r>
            <a:r>
              <a:rPr lang="ru-RU" sz="1800" b="1" dirty="0" err="1" smtClean="0"/>
              <a:t>Джанджаевна</a:t>
            </a:r>
            <a:endParaRPr lang="ru-RU" sz="1800" b="1" dirty="0"/>
          </a:p>
          <a:p>
            <a:pPr algn="l">
              <a:lnSpc>
                <a:spcPct val="80000"/>
              </a:lnSpc>
            </a:pPr>
            <a:r>
              <a:rPr lang="ru-RU" sz="1800" b="1" dirty="0"/>
              <a:t>учитель начальных классов</a:t>
            </a:r>
          </a:p>
          <a:p>
            <a:pPr algn="l">
              <a:lnSpc>
                <a:spcPct val="80000"/>
              </a:lnSpc>
            </a:pPr>
            <a:r>
              <a:rPr lang="ru-RU" sz="1800" b="1" dirty="0"/>
              <a:t>Муниципальное казенное образовательное учреждение</a:t>
            </a:r>
          </a:p>
          <a:p>
            <a:pPr algn="l">
              <a:lnSpc>
                <a:spcPct val="80000"/>
              </a:lnSpc>
            </a:pPr>
            <a:r>
              <a:rPr lang="ru-RU" sz="1800" b="1" dirty="0"/>
              <a:t> </a:t>
            </a:r>
            <a:r>
              <a:rPr lang="ru-RU" sz="1800" b="1" dirty="0" smtClean="0"/>
              <a:t>«</a:t>
            </a:r>
            <a:r>
              <a:rPr lang="ru-RU" sz="1800" b="1" dirty="0" err="1" smtClean="0"/>
              <a:t>Ачинеровская</a:t>
            </a:r>
            <a:r>
              <a:rPr lang="ru-RU" sz="1800" b="1" dirty="0" smtClean="0"/>
              <a:t> СОШ»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2819400" cy="4449763"/>
          </a:xfrm>
        </p:spPr>
        <p:txBody>
          <a:bodyPr/>
          <a:lstStyle/>
          <a:p>
            <a:pPr>
              <a:buFontTx/>
              <a:buNone/>
            </a:pPr>
            <a:r>
              <a:rPr lang="ru-RU" sz="4400" dirty="0" smtClean="0">
                <a:latin typeface="Times New Roman" pitchFamily="18" charset="0"/>
              </a:rPr>
              <a:t>5 </a:t>
            </a:r>
            <a:r>
              <a:rPr lang="ru-RU" sz="4400" dirty="0">
                <a:latin typeface="Times New Roman" pitchFamily="18" charset="0"/>
              </a:rPr>
              <a:t>+ </a:t>
            </a:r>
            <a:r>
              <a:rPr lang="ru-RU" sz="4400" dirty="0" smtClean="0">
                <a:latin typeface="Times New Roman" pitchFamily="18" charset="0"/>
              </a:rPr>
              <a:t>5 + </a:t>
            </a:r>
            <a:r>
              <a:rPr lang="ru-RU" sz="4400" dirty="0">
                <a:latin typeface="Times New Roman" pitchFamily="18" charset="0"/>
              </a:rPr>
              <a:t>5</a:t>
            </a:r>
            <a:r>
              <a:rPr lang="ru-RU" sz="4400" dirty="0" smtClean="0">
                <a:latin typeface="Times New Roman" pitchFamily="18" charset="0"/>
              </a:rPr>
              <a:t> </a:t>
            </a:r>
            <a:r>
              <a:rPr lang="ru-RU" sz="4400" dirty="0">
                <a:latin typeface="Times New Roman" pitchFamily="18" charset="0"/>
              </a:rPr>
              <a:t>=  </a:t>
            </a:r>
          </a:p>
          <a:p>
            <a:pPr>
              <a:buFontTx/>
              <a:buNone/>
            </a:pPr>
            <a:endParaRPr lang="ru-RU" sz="4400" dirty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sz="4400" dirty="0">
                <a:latin typeface="Times New Roman" pitchFamily="18" charset="0"/>
              </a:rPr>
              <a:t>   </a:t>
            </a:r>
            <a:r>
              <a:rPr lang="ru-RU" sz="4400" dirty="0" smtClean="0">
                <a:latin typeface="Times New Roman" pitchFamily="18" charset="0"/>
              </a:rPr>
              <a:t>9 </a:t>
            </a:r>
            <a:r>
              <a:rPr lang="ru-RU" sz="4400" dirty="0">
                <a:latin typeface="Times New Roman" pitchFamily="18" charset="0"/>
              </a:rPr>
              <a:t>+ </a:t>
            </a:r>
            <a:r>
              <a:rPr lang="ru-RU" sz="4400" dirty="0" smtClean="0">
                <a:latin typeface="Times New Roman" pitchFamily="18" charset="0"/>
              </a:rPr>
              <a:t>9 </a:t>
            </a:r>
            <a:r>
              <a:rPr lang="ru-RU" sz="4400" dirty="0">
                <a:latin typeface="Times New Roman" pitchFamily="18" charset="0"/>
              </a:rPr>
              <a:t>=</a:t>
            </a:r>
          </a:p>
          <a:p>
            <a:pPr>
              <a:buFontTx/>
              <a:buNone/>
            </a:pPr>
            <a:r>
              <a:rPr lang="ru-RU" sz="4800" dirty="0">
                <a:latin typeface="Times New Roman" pitchFamily="18" charset="0"/>
              </a:rPr>
              <a:t> </a:t>
            </a:r>
            <a:endParaRPr lang="en-US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581400" y="1676400"/>
            <a:ext cx="2133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dirty="0"/>
              <a:t>5</a:t>
            </a:r>
            <a:r>
              <a:rPr lang="ru-RU" sz="4400" dirty="0" smtClean="0"/>
              <a:t>  </a:t>
            </a:r>
            <a:r>
              <a:rPr lang="en-US" sz="4400" b="1" dirty="0"/>
              <a:t>·</a:t>
            </a:r>
            <a:r>
              <a:rPr lang="ru-RU" sz="4400" dirty="0"/>
              <a:t>  3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276600" y="2209800"/>
            <a:ext cx="2759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200400" y="3276600"/>
            <a:ext cx="2414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400" dirty="0"/>
              <a:t>9</a:t>
            </a:r>
            <a:r>
              <a:rPr lang="ru-RU" sz="4400" dirty="0" smtClean="0"/>
              <a:t>  </a:t>
            </a:r>
            <a:r>
              <a:rPr lang="en-US" sz="4400" b="1" dirty="0"/>
              <a:t>·</a:t>
            </a:r>
            <a:r>
              <a:rPr lang="ru-RU" sz="4400" dirty="0"/>
              <a:t>  2</a:t>
            </a: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Замените сложение умножением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Применяем новые знания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3600" dirty="0"/>
              <a:t>Прочитайте выражения. Объясните, что означает каждое число в записи (работа в группах, устно)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4400" dirty="0">
                <a:solidFill>
                  <a:srgbClr val="0000FF"/>
                </a:solidFill>
                <a:latin typeface="Times New Roman" pitchFamily="18" charset="0"/>
              </a:rPr>
              <a:t>7 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0000FF"/>
                </a:solidFill>
                <a:latin typeface="Times New Roman" pitchFamily="18" charset="0"/>
              </a:rPr>
              <a:t> 2      6 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0000FF"/>
                </a:solidFill>
                <a:latin typeface="Times New Roman" pitchFamily="18" charset="0"/>
              </a:rPr>
              <a:t> 4       9 </a:t>
            </a: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5</a:t>
            </a:r>
            <a:endParaRPr lang="en-US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4400" dirty="0">
                <a:solidFill>
                  <a:srgbClr val="FF0000"/>
                </a:solidFill>
                <a:latin typeface="Times New Roman" pitchFamily="18" charset="0"/>
              </a:rPr>
              <a:t>6 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FF0000"/>
                </a:solidFill>
                <a:latin typeface="Times New Roman" pitchFamily="18" charset="0"/>
              </a:rPr>
              <a:t> 5      14 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FF0000"/>
                </a:solidFill>
                <a:latin typeface="Times New Roman" pitchFamily="18" charset="0"/>
              </a:rPr>
              <a:t> 3     10 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FF0000"/>
                </a:solidFill>
                <a:latin typeface="Times New Roman" pitchFamily="18" charset="0"/>
              </a:rPr>
              <a:t> 4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4400" dirty="0">
                <a:latin typeface="Times New Roman" pitchFamily="18" charset="0"/>
              </a:rPr>
              <a:t>3 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latin typeface="Times New Roman" pitchFamily="18" charset="0"/>
              </a:rPr>
              <a:t> 7      19 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latin typeface="Times New Roman" pitchFamily="18" charset="0"/>
              </a:rPr>
              <a:t> 3     5 </a:t>
            </a: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latin typeface="Times New Roman" pitchFamily="18" charset="0"/>
              </a:rPr>
              <a:t> 4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4400" dirty="0">
                <a:solidFill>
                  <a:srgbClr val="00FF00"/>
                </a:solidFill>
                <a:latin typeface="Times New Roman" pitchFamily="18" charset="0"/>
              </a:rPr>
              <a:t>4 </a:t>
            </a:r>
            <a:r>
              <a:rPr lang="en-US" sz="4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00FF00"/>
                </a:solidFill>
                <a:latin typeface="Times New Roman" pitchFamily="18" charset="0"/>
              </a:rPr>
              <a:t> 5      8 </a:t>
            </a:r>
            <a:r>
              <a:rPr lang="en-US" sz="4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00FF00"/>
                </a:solidFill>
                <a:latin typeface="Times New Roman" pitchFamily="18" charset="0"/>
              </a:rPr>
              <a:t> 9      16 </a:t>
            </a:r>
            <a:r>
              <a:rPr lang="en-US" sz="4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00FF00"/>
                </a:solidFill>
                <a:latin typeface="Times New Roman" pitchFamily="18" charset="0"/>
              </a:rPr>
              <a:t> 2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4400" dirty="0">
                <a:solidFill>
                  <a:srgbClr val="990000"/>
                </a:solidFill>
                <a:latin typeface="Times New Roman" pitchFamily="18" charset="0"/>
              </a:rPr>
              <a:t>10 </a:t>
            </a:r>
            <a:r>
              <a:rPr lang="en-US" sz="4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990000"/>
                </a:solidFill>
                <a:latin typeface="Times New Roman" pitchFamily="18" charset="0"/>
              </a:rPr>
              <a:t> 2     7 </a:t>
            </a:r>
            <a:r>
              <a:rPr lang="en-US" sz="4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990000"/>
                </a:solidFill>
                <a:latin typeface="Times New Roman" pitchFamily="18" charset="0"/>
              </a:rPr>
              <a:t> 4     23 </a:t>
            </a:r>
            <a:r>
              <a:rPr lang="en-US" sz="4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990000"/>
                </a:solidFill>
                <a:latin typeface="Times New Roman" pitchFamily="18" charset="0"/>
              </a:rPr>
              <a:t> 4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4400" dirty="0">
                <a:solidFill>
                  <a:srgbClr val="CC00CC"/>
                </a:solidFill>
                <a:latin typeface="Times New Roman" pitchFamily="18" charset="0"/>
              </a:rPr>
              <a:t>7 </a:t>
            </a:r>
            <a:r>
              <a:rPr lang="en-US" sz="44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CC00CC"/>
                </a:solidFill>
                <a:latin typeface="Times New Roman" pitchFamily="18" charset="0"/>
              </a:rPr>
              <a:t> 5       1 </a:t>
            </a:r>
            <a:r>
              <a:rPr lang="en-US" sz="44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CC00CC"/>
                </a:solidFill>
                <a:latin typeface="Times New Roman" pitchFamily="18" charset="0"/>
              </a:rPr>
              <a:t> 6      8 </a:t>
            </a:r>
            <a:r>
              <a:rPr lang="en-US" sz="44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4400" dirty="0">
                <a:solidFill>
                  <a:srgbClr val="CC00CC"/>
                </a:solidFill>
                <a:latin typeface="Times New Roman" pitchFamily="18" charset="0"/>
              </a:rPr>
              <a:t> 4 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725" y="2656284"/>
            <a:ext cx="1457813" cy="20327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524161"/>
            <a:ext cx="3014064" cy="2257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Применяем новые знания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>
              <a:buFontTx/>
              <a:buNone/>
            </a:pPr>
            <a:r>
              <a:rPr lang="ru-RU" i="1" dirty="0"/>
              <a:t>Работа в парах</a:t>
            </a:r>
          </a:p>
          <a:p>
            <a:pPr>
              <a:buFontTx/>
              <a:buNone/>
            </a:pPr>
            <a:r>
              <a:rPr lang="ru-RU" dirty="0"/>
              <a:t>Выпишите  </a:t>
            </a:r>
            <a:r>
              <a:rPr lang="ru-RU" u="sng" dirty="0"/>
              <a:t>истинные</a:t>
            </a:r>
            <a:r>
              <a:rPr lang="ru-RU" dirty="0"/>
              <a:t> высказывания:</a:t>
            </a:r>
          </a:p>
          <a:p>
            <a:pPr>
              <a:buFontTx/>
              <a:buNone/>
            </a:pPr>
            <a:r>
              <a:rPr lang="ru-RU" dirty="0"/>
              <a:t>2</a:t>
            </a:r>
            <a:r>
              <a:rPr lang="ru-RU" dirty="0" smtClean="0"/>
              <a:t>0 </a:t>
            </a:r>
            <a:r>
              <a:rPr lang="ru-RU" dirty="0"/>
              <a:t>+ </a:t>
            </a:r>
            <a:r>
              <a:rPr lang="ru-RU" dirty="0" smtClean="0"/>
              <a:t>20 </a:t>
            </a:r>
            <a:r>
              <a:rPr lang="ru-RU" dirty="0"/>
              <a:t>+ </a:t>
            </a:r>
            <a:r>
              <a:rPr lang="ru-RU" dirty="0" smtClean="0"/>
              <a:t>20 </a:t>
            </a:r>
            <a:r>
              <a:rPr lang="ru-RU" dirty="0"/>
              <a:t>= </a:t>
            </a:r>
            <a:r>
              <a:rPr lang="ru-RU" dirty="0" smtClean="0"/>
              <a:t>20 </a:t>
            </a:r>
            <a:r>
              <a:rPr lang="en-US" b="1" dirty="0"/>
              <a:t>·</a:t>
            </a:r>
            <a:r>
              <a:rPr lang="ru-RU" dirty="0"/>
              <a:t> 3</a:t>
            </a:r>
          </a:p>
          <a:p>
            <a:pPr>
              <a:buFontTx/>
              <a:buNone/>
            </a:pPr>
            <a:r>
              <a:rPr lang="ru-RU" dirty="0" smtClean="0"/>
              <a:t>22 </a:t>
            </a:r>
            <a:r>
              <a:rPr lang="ru-RU" dirty="0"/>
              <a:t>+ </a:t>
            </a:r>
            <a:r>
              <a:rPr lang="ru-RU" dirty="0" smtClean="0"/>
              <a:t>22 </a:t>
            </a:r>
            <a:r>
              <a:rPr lang="ru-RU" dirty="0"/>
              <a:t>= </a:t>
            </a:r>
            <a:r>
              <a:rPr lang="ru-RU" dirty="0" smtClean="0"/>
              <a:t>22 </a:t>
            </a:r>
            <a:r>
              <a:rPr lang="en-US" b="1" dirty="0"/>
              <a:t>·</a:t>
            </a:r>
            <a:r>
              <a:rPr lang="ru-RU" dirty="0"/>
              <a:t> </a:t>
            </a:r>
            <a:r>
              <a:rPr lang="ru-RU" dirty="0" smtClean="0"/>
              <a:t>3</a:t>
            </a:r>
            <a:endParaRPr lang="ru-RU" dirty="0"/>
          </a:p>
          <a:p>
            <a:pPr>
              <a:buFontTx/>
              <a:buNone/>
            </a:pPr>
            <a:r>
              <a:rPr lang="ru-RU" dirty="0" smtClean="0"/>
              <a:t>9 </a:t>
            </a:r>
            <a:r>
              <a:rPr lang="ru-RU" dirty="0"/>
              <a:t>+ </a:t>
            </a:r>
            <a:r>
              <a:rPr lang="ru-RU" dirty="0" smtClean="0"/>
              <a:t>9 </a:t>
            </a:r>
            <a:r>
              <a:rPr lang="ru-RU" dirty="0"/>
              <a:t>+ </a:t>
            </a:r>
            <a:r>
              <a:rPr lang="ru-RU" dirty="0" smtClean="0"/>
              <a:t>9 </a:t>
            </a:r>
            <a:r>
              <a:rPr lang="ru-RU" dirty="0"/>
              <a:t>+ </a:t>
            </a:r>
            <a:r>
              <a:rPr lang="ru-RU" dirty="0" smtClean="0"/>
              <a:t>9 </a:t>
            </a:r>
            <a:r>
              <a:rPr lang="ru-RU" dirty="0"/>
              <a:t>= </a:t>
            </a:r>
            <a:r>
              <a:rPr lang="ru-RU" dirty="0" smtClean="0"/>
              <a:t>9 </a:t>
            </a:r>
            <a:r>
              <a:rPr lang="en-US" b="1" dirty="0" smtClean="0"/>
              <a:t>·</a:t>
            </a:r>
            <a:r>
              <a:rPr lang="ru-RU" dirty="0" smtClean="0"/>
              <a:t> </a:t>
            </a:r>
            <a:r>
              <a:rPr lang="ru-RU" dirty="0"/>
              <a:t>4</a:t>
            </a:r>
          </a:p>
          <a:p>
            <a:pPr>
              <a:buFontTx/>
              <a:buNone/>
            </a:pPr>
            <a:endParaRPr lang="ru-RU" dirty="0"/>
          </a:p>
          <a:p>
            <a:pPr>
              <a:buFontTx/>
              <a:buNone/>
            </a:pPr>
            <a:r>
              <a:rPr lang="ru-RU" b="1" dirty="0"/>
              <a:t>20 + 20 + 20 = 20 </a:t>
            </a:r>
            <a:r>
              <a:rPr lang="en-US" b="1" dirty="0"/>
              <a:t>·</a:t>
            </a:r>
            <a:r>
              <a:rPr lang="ru-RU" b="1" dirty="0"/>
              <a:t> 3</a:t>
            </a:r>
          </a:p>
          <a:p>
            <a:pPr>
              <a:buFontTx/>
              <a:buNone/>
            </a:pPr>
            <a:r>
              <a:rPr lang="ru-RU" b="1" dirty="0"/>
              <a:t>9 + 9 + 9 + 9 = 9 </a:t>
            </a:r>
            <a:r>
              <a:rPr lang="en-US" b="1" dirty="0"/>
              <a:t>·</a:t>
            </a:r>
            <a:r>
              <a:rPr lang="ru-RU" b="1" dirty="0"/>
              <a:t> 4</a:t>
            </a:r>
          </a:p>
          <a:p>
            <a:pPr>
              <a:buFontTx/>
              <a:buNone/>
            </a:pPr>
            <a:endParaRPr lang="ru-RU" b="1" dirty="0"/>
          </a:p>
          <a:p>
            <a:pPr>
              <a:buFontTx/>
              <a:buNone/>
            </a:pPr>
            <a:endParaRPr lang="ru-RU" dirty="0"/>
          </a:p>
          <a:p>
            <a:pPr>
              <a:buFontTx/>
              <a:buNone/>
            </a:pPr>
            <a:endParaRPr lang="ru-RU" dirty="0"/>
          </a:p>
          <a:p>
            <a:pPr>
              <a:buFontTx/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2590800"/>
            <a:ext cx="2740017" cy="38207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6781800" cy="13716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800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dirty="0" smtClean="0">
                <a:latin typeface="Times New Roman" pitchFamily="18" charset="0"/>
              </a:rPr>
              <a:t>Задача </a:t>
            </a:r>
            <a:endParaRPr lang="ru-RU" sz="3600" dirty="0">
              <a:latin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33400" y="228600"/>
            <a:ext cx="80660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latin typeface="Times New Roman" pitchFamily="18" charset="0"/>
              </a:rPr>
              <a:t>Применяем новые знания</a:t>
            </a:r>
          </a:p>
        </p:txBody>
      </p:sp>
      <p:pic>
        <p:nvPicPr>
          <p:cNvPr id="18437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716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04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4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12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08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196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292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38800" y="25908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716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04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4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12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08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4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196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292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6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38800" y="31242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6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6576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7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71600" y="365760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8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29306" y="3727818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9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4959" y="3698815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0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95653" y="3698816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1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8026" y="3715817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2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46500" y="3709727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3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63694" y="3727817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4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65890" y="3688130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5" name="Рисунок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60847" y="3688129"/>
            <a:ext cx="5683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96" name="Text Box 64"/>
          <p:cNvSpPr txBox="1">
            <a:spLocks noChangeArrowheads="1"/>
          </p:cNvSpPr>
          <p:nvPr/>
        </p:nvSpPr>
        <p:spPr bwMode="auto">
          <a:xfrm>
            <a:off x="822325" y="4843463"/>
            <a:ext cx="322395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itchFamily="18" charset="0"/>
              </a:rPr>
              <a:t>10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3600" dirty="0">
                <a:latin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</a:rPr>
              <a:t>3 </a:t>
            </a:r>
            <a:r>
              <a:rPr lang="ru-RU" sz="3600" dirty="0">
                <a:latin typeface="Times New Roman" pitchFamily="18" charset="0"/>
              </a:rPr>
              <a:t>= </a:t>
            </a:r>
            <a:r>
              <a:rPr lang="ru-RU" sz="3600" dirty="0" smtClean="0">
                <a:latin typeface="Times New Roman" pitchFamily="18" charset="0"/>
              </a:rPr>
              <a:t>30 </a:t>
            </a:r>
            <a:r>
              <a:rPr lang="ru-RU" sz="3600" dirty="0">
                <a:latin typeface="Times New Roman" pitchFamily="18" charset="0"/>
              </a:rPr>
              <a:t>(кн.)</a:t>
            </a:r>
          </a:p>
          <a:p>
            <a:r>
              <a:rPr lang="ru-RU" sz="3600" dirty="0">
                <a:latin typeface="Times New Roman" pitchFamily="18" charset="0"/>
              </a:rPr>
              <a:t>Ответ: </a:t>
            </a:r>
            <a:r>
              <a:rPr lang="ru-RU" sz="3600" dirty="0" smtClean="0">
                <a:latin typeface="Times New Roman" pitchFamily="18" charset="0"/>
              </a:rPr>
              <a:t>30 </a:t>
            </a:r>
            <a:r>
              <a:rPr lang="ru-RU" sz="3600" dirty="0">
                <a:latin typeface="Times New Roman" pitchFamily="18" charset="0"/>
              </a:rPr>
              <a:t>книг</a:t>
            </a: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784" y="2083071"/>
            <a:ext cx="1979608" cy="2760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8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8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8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8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8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8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8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8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8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8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8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533400"/>
            <a:ext cx="8229600" cy="55165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i="1" dirty="0">
                <a:latin typeface="Times New Roman" pitchFamily="18" charset="0"/>
              </a:rPr>
              <a:t>Самостоятельная работа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dirty="0"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dirty="0"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dirty="0" smtClean="0">
                <a:latin typeface="Times New Roman" pitchFamily="18" charset="0"/>
              </a:rPr>
              <a:t>23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23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23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23 </a:t>
            </a:r>
            <a:r>
              <a:rPr lang="ru-RU" sz="3600" dirty="0">
                <a:latin typeface="Times New Roman" pitchFamily="18" charset="0"/>
              </a:rPr>
              <a:t>= </a:t>
            </a:r>
            <a:r>
              <a:rPr lang="ru-RU" sz="3600" dirty="0" smtClean="0">
                <a:latin typeface="Times New Roman" pitchFamily="18" charset="0"/>
              </a:rPr>
              <a:t>23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3600" dirty="0">
                <a:latin typeface="Times New Roman" pitchFamily="18" charset="0"/>
              </a:rPr>
              <a:t> 4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dirty="0" smtClean="0">
                <a:latin typeface="Times New Roman" pitchFamily="18" charset="0"/>
              </a:rPr>
              <a:t>15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15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15 </a:t>
            </a:r>
            <a:r>
              <a:rPr lang="ru-RU" sz="3600" dirty="0">
                <a:latin typeface="Times New Roman" pitchFamily="18" charset="0"/>
              </a:rPr>
              <a:t>= </a:t>
            </a:r>
            <a:r>
              <a:rPr lang="ru-RU" sz="3600" dirty="0" smtClean="0">
                <a:latin typeface="Times New Roman" pitchFamily="18" charset="0"/>
              </a:rPr>
              <a:t>15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3600" dirty="0">
                <a:latin typeface="Times New Roman" pitchFamily="18" charset="0"/>
              </a:rPr>
              <a:t> 3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dirty="0" smtClean="0">
                <a:latin typeface="Times New Roman" pitchFamily="18" charset="0"/>
              </a:rPr>
              <a:t>46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46 </a:t>
            </a:r>
            <a:r>
              <a:rPr lang="ru-RU" sz="3600" dirty="0">
                <a:latin typeface="Times New Roman" pitchFamily="18" charset="0"/>
              </a:rPr>
              <a:t>= </a:t>
            </a:r>
            <a:r>
              <a:rPr lang="ru-RU" sz="3600" dirty="0" smtClean="0">
                <a:latin typeface="Times New Roman" pitchFamily="18" charset="0"/>
              </a:rPr>
              <a:t>46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3600" dirty="0">
                <a:latin typeface="Times New Roman" pitchFamily="18" charset="0"/>
              </a:rPr>
              <a:t> 2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dirty="0">
                <a:latin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</a:rPr>
              <a:t>21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21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21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21 </a:t>
            </a:r>
            <a:r>
              <a:rPr lang="ru-RU" sz="3600" dirty="0">
                <a:latin typeface="Times New Roman" pitchFamily="18" charset="0"/>
              </a:rPr>
              <a:t>+ </a:t>
            </a:r>
            <a:r>
              <a:rPr lang="ru-RU" sz="3600" dirty="0" smtClean="0">
                <a:latin typeface="Times New Roman" pitchFamily="18" charset="0"/>
              </a:rPr>
              <a:t>21 </a:t>
            </a:r>
            <a:r>
              <a:rPr lang="ru-RU" sz="3600" dirty="0">
                <a:latin typeface="Times New Roman" pitchFamily="18" charset="0"/>
              </a:rPr>
              <a:t>= </a:t>
            </a:r>
            <a:r>
              <a:rPr lang="ru-RU" sz="3600" dirty="0" smtClean="0">
                <a:latin typeface="Times New Roman" pitchFamily="18" charset="0"/>
              </a:rPr>
              <a:t>21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3600" dirty="0">
                <a:latin typeface="Times New Roman" pitchFamily="18" charset="0"/>
              </a:rPr>
              <a:t> 5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dirty="0">
                <a:latin typeface="Times New Roman" pitchFamily="18" charset="0"/>
              </a:rPr>
              <a:t>      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81000" y="1676400"/>
            <a:ext cx="3559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0000"/>
                </a:solidFill>
              </a:rPr>
              <a:t>Взаимопроверка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808" y="28433"/>
            <a:ext cx="2974792" cy="3948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Итог урока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 smtClean="0"/>
              <a:t>Чему учились на уроке? </a:t>
            </a:r>
            <a:endParaRPr lang="ru-RU" sz="2800" dirty="0"/>
          </a:p>
          <a:p>
            <a:pPr>
              <a:lnSpc>
                <a:spcPct val="80000"/>
              </a:lnSpc>
            </a:pPr>
            <a:r>
              <a:rPr lang="ru-RU" sz="2800" dirty="0" smtClean="0"/>
              <a:t>Что нового вы узнали? Всегда </a:t>
            </a:r>
            <a:r>
              <a:rPr lang="ru-RU" sz="2800" dirty="0"/>
              <a:t>ли можно заменить сложение умножением?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Кто научился заменять сложение одинаковых слагаемых умножением?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Кому </a:t>
            </a:r>
            <a:r>
              <a:rPr lang="ru-RU" sz="2800" dirty="0"/>
              <a:t>было легко и комфортно на уроке?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А кому было трудно?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Что было самым интересным на уроке?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Пригодятся ли вам  полученные знания? Где?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5334000" cy="4754563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4400" dirty="0">
                <a:latin typeface="Times New Roman" pitchFamily="18" charset="0"/>
              </a:rPr>
              <a:t>Вспоминаем то, </a:t>
            </a:r>
            <a:endParaRPr lang="ru-RU" sz="4400" dirty="0" smtClean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</a:rPr>
              <a:t>что </a:t>
            </a:r>
            <a:r>
              <a:rPr lang="ru-RU" sz="4400" dirty="0">
                <a:latin typeface="Times New Roman" pitchFamily="18" charset="0"/>
              </a:rPr>
              <a:t>важно для урока</a:t>
            </a:r>
          </a:p>
          <a:p>
            <a:pPr marL="609600" indent="-609600">
              <a:buFontTx/>
              <a:buNone/>
            </a:pPr>
            <a:endParaRPr lang="ru-RU" sz="4400" dirty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</a:rPr>
              <a:t>2. Узнаем  </a:t>
            </a:r>
            <a:r>
              <a:rPr lang="ru-RU" sz="4400" dirty="0">
                <a:latin typeface="Times New Roman" pitchFamily="18" charset="0"/>
              </a:rPr>
              <a:t>новое</a:t>
            </a:r>
          </a:p>
          <a:p>
            <a:pPr marL="0" indent="0">
              <a:buNone/>
            </a:pPr>
            <a:endParaRPr lang="ru-RU" sz="4400" dirty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</a:rPr>
              <a:t>3. Применяем  новые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</a:rPr>
              <a:t>    </a:t>
            </a:r>
            <a:r>
              <a:rPr lang="ru-RU" sz="4400" dirty="0">
                <a:latin typeface="Times New Roman" pitchFamily="18" charset="0"/>
              </a:rPr>
              <a:t>знания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14400" y="117673"/>
            <a:ext cx="708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Актуализация знаний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4393240"/>
            <a:ext cx="1676400" cy="2337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40511"/>
            <a:ext cx="1676400" cy="2209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071381"/>
            <a:ext cx="24669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/>
          <a:lstStyle/>
          <a:p>
            <a:pPr marL="838200" indent="-838200"/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Вспоминаем то, что важно для урока</a:t>
            </a:r>
            <a:br>
              <a:rPr lang="ru-RU" b="1">
                <a:solidFill>
                  <a:srgbClr val="FF0000"/>
                </a:solidFill>
                <a:latin typeface="Times New Roman" pitchFamily="18" charset="0"/>
              </a:rPr>
            </a:br>
            <a:endParaRPr lang="ru-RU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127592"/>
            <a:ext cx="8229600" cy="4068763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/>
              <a:t>Проверка домашнего задания.</a:t>
            </a:r>
          </a:p>
          <a:p>
            <a:pPr>
              <a:buFontTx/>
              <a:buNone/>
            </a:pPr>
            <a:r>
              <a:rPr lang="ru-RU" dirty="0"/>
              <a:t>а)Площадь – величина.</a:t>
            </a:r>
          </a:p>
          <a:p>
            <a:pPr>
              <a:buFontTx/>
              <a:buNone/>
            </a:pPr>
            <a:r>
              <a:rPr lang="ru-RU" dirty="0"/>
              <a:t>в)Квадрат – это прямоугольник.</a:t>
            </a:r>
          </a:p>
          <a:p>
            <a:pPr>
              <a:buFontTx/>
              <a:buNone/>
            </a:pPr>
            <a:r>
              <a:rPr lang="ru-RU" dirty="0"/>
              <a:t>г) Периметр квадрата со стороной 3см</a:t>
            </a:r>
          </a:p>
          <a:p>
            <a:pPr>
              <a:buFontTx/>
              <a:buNone/>
            </a:pPr>
            <a:r>
              <a:rPr lang="ru-RU" dirty="0"/>
              <a:t>равен периметру треугольника, каждая сторона которого равна 4 см.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1295400"/>
            <a:ext cx="2667000" cy="1997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Узнаем новое</a:t>
            </a:r>
            <a:br>
              <a:rPr lang="ru-RU" b="1">
                <a:solidFill>
                  <a:srgbClr val="FF0000"/>
                </a:solidFill>
                <a:latin typeface="Times New Roman" pitchFamily="18" charset="0"/>
              </a:rPr>
            </a:br>
            <a:endParaRPr lang="ru-RU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24000"/>
            <a:ext cx="8077200" cy="5867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b="1" dirty="0">
                <a:latin typeface="Times New Roman" pitchFamily="18" charset="0"/>
              </a:rPr>
              <a:t>Запишите выражение и  найдите его значение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000" dirty="0"/>
              <a:t>  </a:t>
            </a:r>
            <a:r>
              <a:rPr lang="ru-RU" sz="1000" dirty="0" smtClean="0"/>
              <a:t>       </a:t>
            </a:r>
            <a:r>
              <a:rPr lang="ru-RU" dirty="0" smtClean="0">
                <a:latin typeface="Times New Roman" pitchFamily="18" charset="0"/>
              </a:rPr>
              <a:t>В тарелочках было по 2 яблока.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>
                <a:latin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</a:rPr>
              <a:t>Сколько всего яблок в 5 тарелочках?</a:t>
            </a:r>
            <a:endParaRPr lang="ru-RU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/>
              <a:t>   </a:t>
            </a:r>
            <a:endParaRPr lang="ru-RU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>
                <a:latin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</a:rPr>
              <a:t>2 </a:t>
            </a:r>
            <a:r>
              <a:rPr lang="ru-RU" b="1" dirty="0">
                <a:latin typeface="Times New Roman" pitchFamily="18" charset="0"/>
              </a:rPr>
              <a:t>+ </a:t>
            </a:r>
            <a:r>
              <a:rPr lang="ru-RU" b="1" dirty="0" smtClean="0">
                <a:latin typeface="Times New Roman" pitchFamily="18" charset="0"/>
              </a:rPr>
              <a:t>2 </a:t>
            </a:r>
            <a:r>
              <a:rPr lang="ru-RU" b="1" dirty="0">
                <a:latin typeface="Times New Roman" pitchFamily="18" charset="0"/>
              </a:rPr>
              <a:t>+ </a:t>
            </a:r>
            <a:r>
              <a:rPr lang="ru-RU" b="1" dirty="0" smtClean="0">
                <a:latin typeface="Times New Roman" pitchFamily="18" charset="0"/>
              </a:rPr>
              <a:t>2 </a:t>
            </a:r>
            <a:r>
              <a:rPr lang="ru-RU" b="1" dirty="0">
                <a:latin typeface="Times New Roman" pitchFamily="18" charset="0"/>
              </a:rPr>
              <a:t>+ 2</a:t>
            </a:r>
            <a:r>
              <a:rPr lang="ru-RU" b="1" dirty="0" smtClean="0">
                <a:latin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</a:rPr>
              <a:t>+ </a:t>
            </a:r>
            <a:r>
              <a:rPr lang="ru-RU" b="1" dirty="0" smtClean="0">
                <a:latin typeface="Times New Roman" pitchFamily="18" charset="0"/>
              </a:rPr>
              <a:t>2 </a:t>
            </a:r>
            <a:r>
              <a:rPr lang="ru-RU" b="1" dirty="0">
                <a:latin typeface="Times New Roman" pitchFamily="18" charset="0"/>
              </a:rPr>
              <a:t>= </a:t>
            </a:r>
            <a:r>
              <a:rPr lang="ru-RU" b="1" dirty="0" smtClean="0">
                <a:latin typeface="Times New Roman" pitchFamily="18" charset="0"/>
              </a:rPr>
              <a:t>10</a:t>
            </a:r>
            <a:endParaRPr lang="ru-RU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/>
              <a:t>   </a:t>
            </a:r>
            <a:r>
              <a:rPr lang="ru-RU" b="1" dirty="0" smtClean="0"/>
              <a:t>Умножение: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/>
              <a:t>	</a:t>
            </a:r>
            <a:endParaRPr lang="ru-RU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/>
              <a:t>	</a:t>
            </a:r>
            <a:r>
              <a:rPr lang="ru-RU" dirty="0" smtClean="0"/>
              <a:t>2 х 5 = 10</a:t>
            </a:r>
            <a:endParaRPr lang="ru-RU" i="1" dirty="0">
              <a:latin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143000"/>
            <a:ext cx="2133600" cy="2812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картинка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4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2636838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42926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2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42926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7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25654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28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25654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6538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7625" y="836613"/>
            <a:ext cx="768350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267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9008E-6 L 0.06302 0.25191 " pathEditMode="relative" ptsTypes="AA">
                                      <p:cBhvr>
                                        <p:cTn id="6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52834E-6 L 0.24931 0.257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2834E-6 L 0.44618 0.257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00" y="1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41684E-6 L -0.07084 0.514 " pathEditMode="relative" ptsTypes="AA">
                                      <p:cBhvr>
                                        <p:cTn id="18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2834E-6 L 0.14687 0.5093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41684E-6 L -0.28351 0.26232 " pathEditMode="relative" ptsTypes="AA">
                                      <p:cBhvr>
                                        <p:cTn id="26" dur="2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2834E-6 L -0.10764 0.257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0" y="1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2834E-6 L 0.09965 0.2576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1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4 -0.00462 L -0.42014 0.5200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00" y="2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2834E-6 L -0.19948 0.5093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9600" cy="5821363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</a:rPr>
              <a:t>Узнаем новое</a:t>
            </a:r>
            <a:br>
              <a:rPr lang="ru-RU" sz="4400" b="1" dirty="0">
                <a:solidFill>
                  <a:srgbClr val="FF0000"/>
                </a:solidFill>
                <a:latin typeface="Times New Roman" pitchFamily="18" charset="0"/>
              </a:rPr>
            </a:br>
            <a:endParaRPr lang="ru-RU" sz="44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>
                <a:latin typeface="Times New Roman" pitchFamily="18" charset="0"/>
              </a:rPr>
              <a:t>Работа в </a:t>
            </a:r>
            <a:r>
              <a:rPr lang="ru-RU" dirty="0" smtClean="0">
                <a:latin typeface="Times New Roman" pitchFamily="18" charset="0"/>
              </a:rPr>
              <a:t>парах</a:t>
            </a:r>
            <a:endParaRPr lang="ru-RU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dirty="0">
                <a:latin typeface="Times New Roman" pitchFamily="18" charset="0"/>
              </a:rPr>
              <a:t>а) 5 + 5 + 5 = 15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3600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dirty="0">
                <a:latin typeface="Times New Roman" pitchFamily="18" charset="0"/>
              </a:rPr>
              <a:t>б) 3 + 6 + 7 = 16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3600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4000" b="1" dirty="0">
                <a:latin typeface="Times New Roman" pitchFamily="18" charset="0"/>
              </a:rPr>
              <a:t>   </a:t>
            </a:r>
            <a:endParaRPr lang="ru-RU" sz="4000" b="1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4000" b="1" i="1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i="1" dirty="0" smtClean="0">
                <a:latin typeface="Times New Roman" pitchFamily="18" charset="0"/>
              </a:rPr>
              <a:t>Чем </a:t>
            </a:r>
            <a:r>
              <a:rPr lang="ru-RU" sz="3600" i="1" dirty="0">
                <a:latin typeface="Times New Roman" pitchFamily="18" charset="0"/>
              </a:rPr>
              <a:t>похожи и чем отличаются записанные выражения</a:t>
            </a:r>
            <a:r>
              <a:rPr lang="en-US" sz="3600" i="1" dirty="0">
                <a:latin typeface="Times New Roman" pitchFamily="18" charset="0"/>
              </a:rPr>
              <a:t>?</a:t>
            </a:r>
            <a:endParaRPr lang="ru-RU" sz="3600" i="1" dirty="0">
              <a:latin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90800"/>
            <a:ext cx="2096069" cy="2763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895799"/>
            <a:ext cx="2667000" cy="1997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23218"/>
            <a:ext cx="8229600" cy="4678363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>
                <a:solidFill>
                  <a:srgbClr val="990000"/>
                </a:solidFill>
                <a:latin typeface="Times New Roman" pitchFamily="18" charset="0"/>
              </a:rPr>
              <a:t>4 + 4 + 4              3 + 9   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990000"/>
                </a:solidFill>
                <a:latin typeface="Times New Roman" pitchFamily="18" charset="0"/>
              </a:rPr>
              <a:t>5 + 5 + 5              6 + 6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990000"/>
                </a:solidFill>
                <a:latin typeface="Times New Roman" pitchFamily="18" charset="0"/>
              </a:rPr>
              <a:t>2 + 4 + 9              10 + 4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990000"/>
                </a:solidFill>
                <a:latin typeface="Times New Roman" pitchFamily="18" charset="0"/>
              </a:rPr>
              <a:t>1 + 8 + 3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81000" y="3962400"/>
            <a:ext cx="48006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FF"/>
                </a:solidFill>
              </a:rPr>
              <a:t>4 + 4 + 4           3 + 9   </a:t>
            </a:r>
          </a:p>
          <a:p>
            <a:r>
              <a:rPr lang="ru-RU" sz="3200" b="1">
                <a:solidFill>
                  <a:srgbClr val="0000FF"/>
                </a:solidFill>
              </a:rPr>
              <a:t>5 + 5 + 5           2 + 4 + 9        </a:t>
            </a:r>
          </a:p>
          <a:p>
            <a:r>
              <a:rPr lang="ru-RU" sz="3200" b="1">
                <a:solidFill>
                  <a:srgbClr val="0000FF"/>
                </a:solidFill>
              </a:rPr>
              <a:t>6 + 6                 1 + 8 + 3</a:t>
            </a:r>
          </a:p>
          <a:p>
            <a:r>
              <a:rPr lang="ru-RU" sz="3200" b="1">
                <a:solidFill>
                  <a:srgbClr val="0000FF"/>
                </a:solidFill>
              </a:rPr>
              <a:t>                         10 + 4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67000" y="22860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</a:rPr>
              <a:t>Узнаем новое</a:t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4000" dirty="0">
                <a:latin typeface="Times New Roman" pitchFamily="18" charset="0"/>
              </a:rPr>
              <a:t>Работа в парах</a:t>
            </a:r>
          </a:p>
          <a:p>
            <a:pPr algn="ctr"/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golub12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</p:spPr>
      </p:pic>
      <p:pic>
        <p:nvPicPr>
          <p:cNvPr id="33795" name="Picture 3" descr="d3365a70f64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/>
          <a:stretch>
            <a:fillRect/>
          </a:stretch>
        </p:blipFill>
        <p:spPr bwMode="auto">
          <a:xfrm>
            <a:off x="1187450" y="2420938"/>
            <a:ext cx="1873250" cy="1709737"/>
          </a:xfrm>
          <a:prstGeom prst="rect">
            <a:avLst/>
          </a:prstGeom>
          <a:noFill/>
        </p:spPr>
      </p:pic>
      <p:pic>
        <p:nvPicPr>
          <p:cNvPr id="33796" name="Picture 4" descr="d3365a70f64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/>
          <a:stretch>
            <a:fillRect/>
          </a:stretch>
        </p:blipFill>
        <p:spPr bwMode="auto">
          <a:xfrm>
            <a:off x="6804025" y="476250"/>
            <a:ext cx="1871663" cy="1606550"/>
          </a:xfrm>
          <a:prstGeom prst="rect">
            <a:avLst/>
          </a:prstGeom>
          <a:noFill/>
        </p:spPr>
      </p:pic>
      <p:pic>
        <p:nvPicPr>
          <p:cNvPr id="33797" name="Picture 5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/>
          <a:stretch>
            <a:fillRect/>
          </a:stretch>
        </p:blipFill>
        <p:spPr bwMode="auto">
          <a:xfrm>
            <a:off x="539750" y="4797425"/>
            <a:ext cx="1800225" cy="1606550"/>
          </a:xfrm>
          <a:prstGeom prst="rect">
            <a:avLst/>
          </a:prstGeom>
          <a:noFill/>
        </p:spPr>
      </p:pic>
      <p:pic>
        <p:nvPicPr>
          <p:cNvPr id="33798" name="Picture 6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/>
          <a:stretch>
            <a:fillRect/>
          </a:stretch>
        </p:blipFill>
        <p:spPr bwMode="auto">
          <a:xfrm>
            <a:off x="395288" y="260350"/>
            <a:ext cx="1800225" cy="1606550"/>
          </a:xfrm>
          <a:prstGeom prst="rect">
            <a:avLst/>
          </a:prstGeom>
          <a:noFill/>
        </p:spPr>
      </p:pic>
      <p:pic>
        <p:nvPicPr>
          <p:cNvPr id="33799" name="Picture 7" descr="d3365a70f64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/>
          <a:stretch>
            <a:fillRect/>
          </a:stretch>
        </p:blipFill>
        <p:spPr bwMode="auto">
          <a:xfrm>
            <a:off x="6732588" y="4868863"/>
            <a:ext cx="1798637" cy="1606550"/>
          </a:xfrm>
          <a:prstGeom prst="rect">
            <a:avLst/>
          </a:prstGeom>
          <a:noFill/>
        </p:spPr>
      </p:pic>
      <p:pic>
        <p:nvPicPr>
          <p:cNvPr id="33800" name="Picture 8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534400" y="6324600"/>
            <a:ext cx="304800" cy="3048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33600" y="381000"/>
            <a:ext cx="43517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Физминутка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8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4325 L 0.33472 -0.23983 L 0.58681 0.04325 L 0.33472 0.32678 L 0.08281 0.04325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2 0.04325 C 0.08282 -0.10985 0.17761 -0.23474 0.29393 -0.23474 C 0.41094 -0.23474 0.50591 -0.10985 0.50591 0.04325 C 0.50573 0.19611 0.4106 0.32123 0.29428 0.32123 C 0.17761 0.32123 0.08282 0.19611 0.08282 0.04325 Z " pathEditMode="relative" rAng="16200000" ptsTypes="fffff">
                                      <p:cBhvr>
                                        <p:cTn id="11" dur="5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3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-0.33449 C 0.20486 -0.33449 0.14566 -0.25857 0.14566 -0.16528 C 0.14566 -0.05579 0.21111 -0.01621 0.25069 0.00046 L 0.30278 0.01782 C 0.34219 0.03495 0.40781 0.07685 0.40781 0.20069 C 0.40781 0.28032 0.34861 0.3706 0.27673 0.3706 C 0.20486 0.3706 0.14566 0.28032 0.14566 0.20069 C 0.14566 0.07685 0.21128 0.03495 0.25069 0.01782 L 0.30278 0.00046 C 0.34219 -0.01621 0.40781 -0.05579 0.40781 -0.16528 C 0.40781 -0.25857 0.34861 -0.33449 0.27673 -0.33449 Z " pathEditMode="relative" rAng="5400000" ptsTypes="ffFffffFfff">
                                      <p:cBhvr>
                                        <p:cTn id="14" dur="5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5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0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/>
          <a:lstStyle/>
          <a:p>
            <a:r>
              <a:rPr lang="ru-RU">
                <a:solidFill>
                  <a:srgbClr val="FF0000"/>
                </a:solidFill>
              </a:rPr>
              <a:t>Тема урока: «Умножение»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85800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/>
              <a:t>С каким новым действием познакомились</a:t>
            </a:r>
            <a:r>
              <a:rPr lang="en-US"/>
              <a:t>?</a:t>
            </a:r>
            <a:endParaRPr lang="ru-RU"/>
          </a:p>
          <a:p>
            <a:pPr algn="ctr">
              <a:buFontTx/>
              <a:buNone/>
            </a:pPr>
            <a:r>
              <a:rPr lang="ru-RU"/>
              <a:t>Какая тема урока</a:t>
            </a:r>
            <a:r>
              <a:rPr lang="en-US"/>
              <a:t>?</a:t>
            </a:r>
            <a:endParaRPr lang="ru-RU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57200" y="4800600"/>
            <a:ext cx="83058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/>
              <a:t>Прочитайте выражения:  </a:t>
            </a:r>
            <a:r>
              <a:rPr lang="ru-RU" sz="3200" b="1" dirty="0" smtClean="0"/>
              <a:t>4</a:t>
            </a:r>
            <a:r>
              <a:rPr lang="ru-RU" sz="3200" dirty="0" smtClean="0"/>
              <a:t> </a:t>
            </a:r>
            <a:r>
              <a:rPr lang="en-US" sz="3200" b="1" dirty="0" smtClean="0"/>
              <a:t>·</a:t>
            </a:r>
            <a:r>
              <a:rPr lang="ru-RU" sz="3200" b="1" dirty="0" smtClean="0"/>
              <a:t>  </a:t>
            </a:r>
            <a:r>
              <a:rPr lang="ru-RU" sz="3200" b="1" dirty="0"/>
              <a:t>3,    </a:t>
            </a:r>
            <a:r>
              <a:rPr lang="ru-RU" sz="3200" b="1" dirty="0" smtClean="0"/>
              <a:t>7 </a:t>
            </a:r>
            <a:r>
              <a:rPr lang="en-US" sz="3200" b="1" dirty="0"/>
              <a:t>·</a:t>
            </a:r>
            <a:r>
              <a:rPr lang="ru-RU" sz="3200" b="1" dirty="0"/>
              <a:t>  2 </a:t>
            </a:r>
          </a:p>
          <a:p>
            <a:pPr>
              <a:spcBef>
                <a:spcPct val="50000"/>
              </a:spcBef>
            </a:pPr>
            <a:r>
              <a:rPr lang="ru-RU" sz="3200" dirty="0"/>
              <a:t>Что показывают числа в записи действия умножения</a:t>
            </a:r>
            <a:r>
              <a:rPr lang="en-US" sz="3200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932</TotalTime>
  <Words>457</Words>
  <Application>Microsoft Office PowerPoint</Application>
  <PresentationFormat>Экран (4:3)</PresentationFormat>
  <Paragraphs>101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Урок математики  2 класс ОС  «Школа 2100» (учебник «Математика», 2 часть,  Т.Е. Демидова, С.А. Козлова, А.П. Тонких) </vt:lpstr>
      <vt:lpstr>Слайд 2</vt:lpstr>
      <vt:lpstr>Вспоминаем то, что важно для урока </vt:lpstr>
      <vt:lpstr>Узнаем новое </vt:lpstr>
      <vt:lpstr>Слайд 5</vt:lpstr>
      <vt:lpstr>Слайд 6</vt:lpstr>
      <vt:lpstr>Слайд 7</vt:lpstr>
      <vt:lpstr>Слайд 8</vt:lpstr>
      <vt:lpstr>Тема урока: «Умножение»</vt:lpstr>
      <vt:lpstr>Замените сложение умножением</vt:lpstr>
      <vt:lpstr>Применяем новые знания</vt:lpstr>
      <vt:lpstr>Применяем новые знания</vt:lpstr>
      <vt:lpstr>Слайд 13</vt:lpstr>
      <vt:lpstr>Слайд 14</vt:lpstr>
      <vt:lpstr>Итог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Куралай Галиевна</dc:creator>
  <cp:lastModifiedBy>8 ученик</cp:lastModifiedBy>
  <cp:revision>28</cp:revision>
  <cp:lastPrinted>1601-01-01T00:00:00Z</cp:lastPrinted>
  <dcterms:created xsi:type="dcterms:W3CDTF">2013-01-28T14:34:36Z</dcterms:created>
  <dcterms:modified xsi:type="dcterms:W3CDTF">2014-12-14T23:19:41Z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