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9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0A68"/>
    <a:srgbClr val="F891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53" autoAdjust="0"/>
    <p:restoredTop sz="94660"/>
  </p:normalViewPr>
  <p:slideViewPr>
    <p:cSldViewPr>
      <p:cViewPr varScale="1">
        <p:scale>
          <a:sx n="69" d="100"/>
          <a:sy n="69" d="100"/>
        </p:scale>
        <p:origin x="-52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26A2A47-E300-4771-8724-777C810FA753}" type="datetimeFigureOut">
              <a:rPr lang="ru-RU"/>
              <a:pPr>
                <a:defRPr/>
              </a:pPr>
              <a:t>19.12.2014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E25FF9E-34BD-47FB-8978-84A4A5AC68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39846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95C1C-0A29-4413-83CA-7D15353DEDDF}" type="datetimeFigureOut">
              <a:rPr lang="ru-RU"/>
              <a:pPr>
                <a:defRPr/>
              </a:pPr>
              <a:t>19.12.2014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33DDF-C86A-4A0F-A9B4-2E08B5E9CF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7084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432AFE-918E-4A47-A703-0963A3F0CAC4}" type="datetimeFigureOut">
              <a:rPr lang="ru-RU"/>
              <a:pPr>
                <a:defRPr/>
              </a:pPr>
              <a:t>19.12.2014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1F096-7CF0-4D7B-A2B7-9364769A14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7673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8F84D0-1E10-42E4-80EA-9BDC44EE6719}" type="datetimeFigureOut">
              <a:rPr lang="ru-RU"/>
              <a:pPr>
                <a:defRPr/>
              </a:pPr>
              <a:t>19.12.2014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A1E85-3C89-4F73-B91C-841A260B41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8917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93BD8-DC48-4208-BBBF-D0ECD8458FC1}" type="datetimeFigureOut">
              <a:rPr lang="ru-RU"/>
              <a:pPr>
                <a:defRPr/>
              </a:pPr>
              <a:t>19.12.2014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EA085-D17F-46FE-9C83-C0647D61C7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163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91460-A5D7-430B-83C1-916C8DAB958C}" type="datetimeFigureOut">
              <a:rPr lang="ru-RU"/>
              <a:pPr>
                <a:defRPr/>
              </a:pPr>
              <a:t>19.12.2014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29C35-190D-453A-A785-8B588DA0C7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5965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1C416D-1B82-4DAE-909D-2006103519BF}" type="datetimeFigureOut">
              <a:rPr lang="ru-RU"/>
              <a:pPr>
                <a:defRPr/>
              </a:pPr>
              <a:t>19.12.2014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3812C-AAE9-477E-A4A0-EB999B611A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161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D88CC8-B33C-45F6-900E-A9DF878BD764}" type="datetimeFigureOut">
              <a:rPr lang="ru-RU"/>
              <a:pPr>
                <a:defRPr/>
              </a:pPr>
              <a:t>19.12.2014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22C06-678B-48A8-8AA2-984D974B1F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829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B64746-5B30-45B1-99EA-FC1D0922D8E1}" type="datetimeFigureOut">
              <a:rPr lang="ru-RU"/>
              <a:pPr>
                <a:defRPr/>
              </a:pPr>
              <a:t>19.12.2014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92A48A-759A-4AFC-A8A9-EA18C4AB60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385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74C9F-6729-4E6F-A122-9012C6B305CB}" type="datetimeFigureOut">
              <a:rPr lang="ru-RU"/>
              <a:pPr>
                <a:defRPr/>
              </a:pPr>
              <a:t>19.12.2014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BAE5AA-0542-4006-9984-3C79BC5D9C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7274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685AF-589C-48A7-8B14-F7EF1733AD55}" type="datetimeFigureOut">
              <a:rPr lang="ru-RU"/>
              <a:pPr>
                <a:defRPr/>
              </a:pPr>
              <a:t>19.12.2014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6B3ED-CC54-4984-A485-15919FEA62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4709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D78821-303E-40FD-AC83-4343047D48DF}" type="datetimeFigureOut">
              <a:rPr lang="ru-RU"/>
              <a:pPr>
                <a:defRPr/>
              </a:pPr>
              <a:t>19.12.2014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291285-E254-431C-8C99-EC861DF38F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1243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C8609E4-0F5D-449E-B281-8E957455476C}" type="datetimeFigureOut">
              <a:rPr lang="ru-RU"/>
              <a:pPr>
                <a:defRPr/>
              </a:pPr>
              <a:t>19.12.2014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CABC1AF-B025-4E09-8217-1434C3F574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35.png"/><Relationship Id="rId7" Type="http://schemas.openxmlformats.org/officeDocument/2006/relationships/image" Target="../media/image30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fs102.taba.ru/dev800/0/007/330/0007330748.fid.jpg" TargetMode="External"/><Relationship Id="rId3" Type="http://schemas.openxmlformats.org/officeDocument/2006/relationships/hyperlink" Target="http://1600x1200.net/wallpaper_16_26409.jpg" TargetMode="External"/><Relationship Id="rId7" Type="http://schemas.openxmlformats.org/officeDocument/2006/relationships/hyperlink" Target="http://xp-vista.my1.ru/_ph/1/152043599.jpg" TargetMode="External"/><Relationship Id="rId2" Type="http://schemas.openxmlformats.org/officeDocument/2006/relationships/hyperlink" Target="http://www.alladolls.ru/gallery2/d/19982-1/image004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hq-oboi.ru/photo/zelenaya_radost_1920x1200.jpg" TargetMode="External"/><Relationship Id="rId5" Type="http://schemas.openxmlformats.org/officeDocument/2006/relationships/hyperlink" Target="http://data.photo.sibnet.ru/upload/imggreat/131970038088.jpg" TargetMode="External"/><Relationship Id="rId10" Type="http://schemas.openxmlformats.org/officeDocument/2006/relationships/hyperlink" Target="http://photointerest.ru/wp-content/uploads/2011/12/65135a78383d.jpg" TargetMode="External"/><Relationship Id="rId4" Type="http://schemas.openxmlformats.org/officeDocument/2006/relationships/hyperlink" Target="http://www.wallon.ru/_ph/19/751656339.jpg" TargetMode="External"/><Relationship Id="rId9" Type="http://schemas.openxmlformats.org/officeDocument/2006/relationships/hyperlink" Target="http://www.coollady.ru/puc/5/001/CL-03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13" y="-315913"/>
            <a:ext cx="3489325" cy="347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07950" y="2636838"/>
            <a:ext cx="3767138" cy="1296987"/>
          </a:xfrm>
          <a:prstGeom prst="roundRect">
            <a:avLst/>
          </a:prstGeom>
          <a:solidFill>
            <a:schemeClr val="accent1">
              <a:alpha val="8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Правописание сочетаний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жи</a:t>
            </a: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-ши, </a:t>
            </a:r>
            <a:r>
              <a:rPr lang="ru-RU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ча</a:t>
            </a: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-ща, чу-</a:t>
            </a:r>
            <a:r>
              <a:rPr lang="ru-RU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щу</a:t>
            </a: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15088" y="5675313"/>
            <a:ext cx="2824162" cy="8588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53138" y="3738563"/>
            <a:ext cx="2822575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5963" y="1700213"/>
            <a:ext cx="2822575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13" y="4016375"/>
            <a:ext cx="2822575" cy="85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163" y="5732463"/>
            <a:ext cx="2822575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8138" y="2130425"/>
            <a:ext cx="2822575" cy="85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94050" y="5013325"/>
            <a:ext cx="3109913" cy="85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01975" y="2849563"/>
            <a:ext cx="2822575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84709" y="332656"/>
            <a:ext cx="8520282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Составь словосочетания</a:t>
            </a:r>
            <a:r>
              <a:rPr lang="ru-RU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: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28600" y="412750"/>
            <a:ext cx="4581525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33725" y="2060575"/>
            <a:ext cx="2822575" cy="8604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9763" y="4657725"/>
            <a:ext cx="2822575" cy="85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9263" y="4643438"/>
            <a:ext cx="2822575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4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9838" y="5732463"/>
            <a:ext cx="2822575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5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063" y="3582988"/>
            <a:ext cx="2822575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6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67088" y="5708650"/>
            <a:ext cx="2822575" cy="85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7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6388" y="3641725"/>
            <a:ext cx="3109912" cy="85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8" name="Picture 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5963" y="1916113"/>
            <a:ext cx="2822575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563888" y="305093"/>
            <a:ext cx="3248005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Проверь</a:t>
            </a:r>
            <a:r>
              <a:rPr lang="ru-RU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: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288" y="1916113"/>
            <a:ext cx="8229600" cy="4062412"/>
          </a:xfrm>
        </p:spPr>
        <p:txBody>
          <a:bodyPr/>
          <a:lstStyle/>
          <a:p>
            <a:pPr marL="0" indent="0" algn="just" eaLnBrk="1" hangingPunct="1">
              <a:buFont typeface="Arial" charset="0"/>
              <a:buNone/>
              <a:defRPr/>
            </a:pPr>
            <a:r>
              <a:rPr lang="ru-RU" sz="4400" b="1" dirty="0" smtClean="0"/>
              <a:t> </a:t>
            </a:r>
            <a:r>
              <a:rPr lang="ru-RU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ча-йник</a:t>
            </a:r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пи-ща</a:t>
            </a:r>
          </a:p>
          <a:p>
            <a:pPr marL="0" indent="0" algn="just" eaLnBrk="1" hangingPunct="1">
              <a:buFont typeface="Arial" charset="0"/>
              <a:buNone/>
              <a:defRPr/>
            </a:pPr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верш-</a:t>
            </a:r>
            <a:r>
              <a:rPr lang="ru-RU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ина</a:t>
            </a:r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шиш-ка </a:t>
            </a:r>
          </a:p>
          <a:p>
            <a:pPr marL="0" indent="0" algn="just" eaLnBrk="1" hangingPunct="1">
              <a:buFont typeface="Arial" charset="0"/>
              <a:buNone/>
              <a:defRPr/>
            </a:pPr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щу</a:t>
            </a:r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-ка                               жир-</a:t>
            </a:r>
            <a:r>
              <a:rPr lang="ru-RU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аф</a:t>
            </a:r>
            <a:endParaRPr lang="ru-RU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 eaLnBrk="1" hangingPunct="1">
              <a:buFont typeface="Arial" charset="0"/>
              <a:buNone/>
              <a:defRPr/>
            </a:pPr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</a:t>
            </a:r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-ши-на                      </a:t>
            </a:r>
            <a:r>
              <a:rPr lang="ru-RU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оши-бка</a:t>
            </a:r>
            <a:endParaRPr lang="ru-RU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82405" y="476672"/>
            <a:ext cx="6148114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Найди ошибки: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Подбери слова близкие по значению с </a:t>
            </a:r>
            <a:r>
              <a:rPr lang="ru-RU" sz="3600" b="1" dirty="0" err="1" smtClean="0">
                <a:solidFill>
                  <a:schemeClr val="accent6">
                    <a:lumMod val="75000"/>
                  </a:schemeClr>
                </a:solidFill>
              </a:rPr>
              <a:t>сочитанием</a:t>
            </a: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3600" b="1" dirty="0" err="1" smtClean="0">
                <a:solidFill>
                  <a:schemeClr val="accent6">
                    <a:lumMod val="75000"/>
                  </a:schemeClr>
                </a:solidFill>
              </a:rPr>
              <a:t>жи</a:t>
            </a: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-ши, </a:t>
            </a:r>
            <a:r>
              <a:rPr lang="ru-RU" sz="3600" b="1" dirty="0" err="1" smtClean="0">
                <a:solidFill>
                  <a:schemeClr val="accent6">
                    <a:lumMod val="75000"/>
                  </a:schemeClr>
                </a:solidFill>
              </a:rPr>
              <a:t>ча</a:t>
            </a: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-ща, чу-</a:t>
            </a:r>
            <a:r>
              <a:rPr lang="ru-RU" sz="3600" b="1" dirty="0" err="1" smtClean="0">
                <a:solidFill>
                  <a:schemeClr val="accent6">
                    <a:lumMod val="75000"/>
                  </a:schemeClr>
                </a:solidFill>
              </a:rPr>
              <a:t>щу</a:t>
            </a: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!</a:t>
            </a:r>
            <a:endParaRPr lang="ru-RU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313" y="2060575"/>
            <a:ext cx="4032250" cy="3989388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ru-RU" sz="4000" b="1" dirty="0">
                <a:solidFill>
                  <a:schemeClr val="tx2">
                    <a:lumMod val="75000"/>
                  </a:schemeClr>
                </a:solidFill>
              </a:rPr>
              <a:t>Изумительный </a:t>
            </a: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-</a:t>
            </a:r>
            <a:endParaRPr lang="ru-RU" sz="4000" b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ru-RU" sz="4000" b="1" dirty="0">
                <a:solidFill>
                  <a:schemeClr val="tx2">
                    <a:lumMod val="75000"/>
                  </a:schemeClr>
                </a:solidFill>
              </a:rPr>
              <a:t>Грязный </a:t>
            </a: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– 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Храбрец – 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Волшебник – 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Нередко – 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ru-RU" dirty="0"/>
          </a:p>
          <a:p>
            <a:pPr marL="0" indent="0" eaLnBrk="1" hangingPunct="1">
              <a:buFont typeface="Arial" charset="0"/>
              <a:buNone/>
              <a:defRPr/>
            </a:pPr>
            <a:endParaRPr lang="ru-RU" dirty="0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4284663" y="1989138"/>
            <a:ext cx="28860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4000" b="1">
                <a:solidFill>
                  <a:srgbClr val="C60A68"/>
                </a:solidFill>
              </a:rPr>
              <a:t>Чудесный</a:t>
            </a:r>
            <a:r>
              <a:rPr lang="ru-RU" sz="4000" b="1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916238" y="2759075"/>
            <a:ext cx="30956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4000" b="1">
                <a:solidFill>
                  <a:srgbClr val="C60A68"/>
                </a:solidFill>
              </a:rPr>
              <a:t>Чумазый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916238" y="3573463"/>
            <a:ext cx="30956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4000" b="1">
                <a:solidFill>
                  <a:srgbClr val="C60A68"/>
                </a:solidFill>
              </a:rPr>
              <a:t>Смельчак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563938" y="4287838"/>
            <a:ext cx="34559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3600" b="1">
                <a:solidFill>
                  <a:srgbClr val="C60A68"/>
                </a:solidFill>
              </a:rPr>
              <a:t>Чародей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916238" y="5029200"/>
            <a:ext cx="39957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4000" b="1">
                <a:solidFill>
                  <a:srgbClr val="C60A68"/>
                </a:solidFill>
              </a:rPr>
              <a:t>Часто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лако 5"/>
          <p:cNvSpPr/>
          <p:nvPr/>
        </p:nvSpPr>
        <p:spPr>
          <a:xfrm>
            <a:off x="0" y="150813"/>
            <a:ext cx="4811713" cy="2303462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10889" y="178027"/>
            <a:ext cx="3390672" cy="19389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Спасибо</a:t>
            </a: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за урок!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sz="2000" dirty="0" smtClean="0">
                <a:hlinkClick r:id="rId2"/>
              </a:rPr>
              <a:t>http://www.alladolls.ru/gallery2/d/19982-1/image004.jpg</a:t>
            </a:r>
            <a:endParaRPr lang="en-US" sz="2000" dirty="0" smtClean="0"/>
          </a:p>
          <a:p>
            <a:pPr marL="0" indent="0">
              <a:buFont typeface="Arial" charset="0"/>
              <a:buNone/>
              <a:defRPr/>
            </a:pPr>
            <a:r>
              <a:rPr lang="en-US" sz="2000" dirty="0" smtClean="0">
                <a:hlinkClick r:id="rId3"/>
              </a:rPr>
              <a:t>http://1600x1200.net/wallpaper_16_26409.jpg</a:t>
            </a:r>
            <a:endParaRPr lang="en-US" sz="2000" dirty="0" smtClean="0"/>
          </a:p>
          <a:p>
            <a:pPr marL="0" indent="0">
              <a:buFont typeface="Arial" charset="0"/>
              <a:buNone/>
              <a:defRPr/>
            </a:pPr>
            <a:r>
              <a:rPr lang="en-US" sz="2000" dirty="0" smtClean="0">
                <a:hlinkClick r:id="rId4"/>
              </a:rPr>
              <a:t>http://www.wallon.ru/_ph/19/751656339.jpg</a:t>
            </a:r>
            <a:endParaRPr lang="en-US" sz="2000" dirty="0" smtClean="0"/>
          </a:p>
          <a:p>
            <a:pPr marL="0" indent="0">
              <a:buFont typeface="Arial" charset="0"/>
              <a:buNone/>
              <a:defRPr/>
            </a:pPr>
            <a:r>
              <a:rPr lang="en-US" sz="2000" dirty="0" smtClean="0">
                <a:hlinkClick r:id="rId5"/>
              </a:rPr>
              <a:t>http://data.photo.sibnet.ru/upload/imggreat/131970038088.jpg</a:t>
            </a:r>
            <a:endParaRPr lang="en-US" sz="2000" dirty="0" smtClean="0"/>
          </a:p>
          <a:p>
            <a:pPr marL="0" indent="0">
              <a:buFont typeface="Arial" charset="0"/>
              <a:buNone/>
              <a:defRPr/>
            </a:pPr>
            <a:r>
              <a:rPr lang="en-US" sz="2000" dirty="0" smtClean="0">
                <a:hlinkClick r:id="rId6"/>
              </a:rPr>
              <a:t>http://hq-oboi.ru/photo/zelenaya_radost_1920x1200.jpg</a:t>
            </a:r>
            <a:endParaRPr lang="en-US" sz="2000" dirty="0" smtClean="0"/>
          </a:p>
          <a:p>
            <a:pPr marL="0" indent="0">
              <a:buFont typeface="Arial" charset="0"/>
              <a:buNone/>
              <a:defRPr/>
            </a:pPr>
            <a:r>
              <a:rPr lang="en-US" sz="2000" dirty="0" smtClean="0">
                <a:hlinkClick r:id="rId7"/>
              </a:rPr>
              <a:t>http://xp-vista.my1.ru/_ph/1/152043599.jpg</a:t>
            </a:r>
            <a:endParaRPr lang="en-US" sz="2000" dirty="0" smtClean="0"/>
          </a:p>
          <a:p>
            <a:pPr marL="0" indent="0">
              <a:buFont typeface="Arial" charset="0"/>
              <a:buNone/>
              <a:defRPr/>
            </a:pPr>
            <a:r>
              <a:rPr lang="en-US" sz="2000" dirty="0" smtClean="0">
                <a:hlinkClick r:id="rId8"/>
              </a:rPr>
              <a:t>http://fs102.taba.ru/dev800/0/007/330/0007330748.fid.jpg</a:t>
            </a:r>
            <a:endParaRPr lang="en-US" sz="2000" dirty="0" smtClean="0"/>
          </a:p>
          <a:p>
            <a:pPr marL="0" indent="0">
              <a:buFont typeface="Arial" charset="0"/>
              <a:buNone/>
              <a:defRPr/>
            </a:pPr>
            <a:r>
              <a:rPr lang="en-US" sz="2000" dirty="0" smtClean="0">
                <a:hlinkClick r:id="rId9"/>
              </a:rPr>
              <a:t>http://www.coollady.ru/puc/5/001/CL-03.jpg</a:t>
            </a:r>
            <a:endParaRPr lang="en-US" sz="2000" dirty="0" smtClean="0"/>
          </a:p>
          <a:p>
            <a:pPr marL="0" indent="0">
              <a:buFont typeface="Arial" charset="0"/>
              <a:buNone/>
              <a:defRPr/>
            </a:pPr>
            <a:r>
              <a:rPr lang="en-US" sz="2000" dirty="0" smtClean="0">
                <a:hlinkClick r:id="rId10"/>
              </a:rPr>
              <a:t>http://photointerest.ru/wp-content/uploads/2011/12/65135a78383d.jpg</a:t>
            </a:r>
            <a:endParaRPr lang="en-US" dirty="0" smtClean="0"/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413" y="549275"/>
            <a:ext cx="6445250" cy="4175125"/>
          </a:xfrm>
          <a:solidFill>
            <a:schemeClr val="lt1">
              <a:alpha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Знаем твёрдо</a:t>
            </a:r>
            <a:r>
              <a:rPr lang="ru-RU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что </a:t>
            </a:r>
            <a:r>
              <a:rPr lang="ru-RU" sz="4000" b="1" u="sng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</a:t>
            </a:r>
            <a:r>
              <a:rPr lang="ru-RU" sz="40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ши</a:t>
            </a:r>
            <a:r>
              <a:rPr lang="ru-RU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Пишем только с гласной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r>
              <a:rPr lang="ru-RU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br>
              <a:rPr lang="ru-RU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</a:t>
            </a:r>
            <a:r>
              <a:rPr lang="ru-RU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словах, где </a:t>
            </a:r>
            <a:r>
              <a:rPr lang="ru-RU" sz="4000" b="1" u="sng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</a:t>
            </a:r>
            <a:r>
              <a:rPr lang="ru-RU" sz="40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ща</a:t>
            </a:r>
            <a:r>
              <a:rPr lang="ru-RU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 напишем только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ru-RU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ru-RU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Где же встретим мы </a:t>
            </a:r>
            <a:r>
              <a:rPr lang="ru-RU" sz="40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чу – </a:t>
            </a:r>
            <a:r>
              <a:rPr lang="ru-RU" sz="4000" b="1" u="sng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щу</a:t>
            </a:r>
            <a:r>
              <a:rPr lang="ru-RU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br>
              <a:rPr lang="ru-RU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 напишем </a:t>
            </a:r>
            <a:r>
              <a:rPr lang="ru-RU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букву 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</a:t>
            </a:r>
            <a:r>
              <a:rPr lang="ru-RU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075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3716338"/>
            <a:ext cx="3641725" cy="3624262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xtLst/>
        </p:spPr>
        <p:txBody>
          <a:bodyPr/>
          <a:lstStyle/>
          <a:p>
            <a:pPr eaLnBrk="1" hangingPunct="1">
              <a:defRPr/>
            </a:pPr>
            <a:r>
              <a:rPr lang="ru-RU" sz="72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Запомни: </a:t>
            </a:r>
            <a:endParaRPr lang="ru-RU" sz="7200" b="1" u="sng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700808"/>
            <a:ext cx="8424936" cy="4248472"/>
          </a:xfrm>
          <a:noFill/>
          <a:ln w="38100" cmpd="tri"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  <a:prstDash val="sysDot"/>
          </a:ln>
          <a:extLst/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Font typeface="Arial" charset="0"/>
              <a:buNone/>
              <a:defRPr/>
            </a:pPr>
            <a:endParaRPr lang="ru-RU" sz="48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ru-RU" sz="4800" dirty="0" smtClean="0">
                <a:solidFill>
                  <a:srgbClr val="40458C"/>
                </a:solidFill>
                <a:latin typeface="Comic Sans MS" pitchFamily="66" charset="0"/>
              </a:rPr>
              <a:t>Чи</a:t>
            </a:r>
            <a:r>
              <a:rPr lang="ru-RU" sz="4800" dirty="0" smtClean="0">
                <a:solidFill>
                  <a:srgbClr val="C00000"/>
                </a:solidFill>
                <a:latin typeface="Comic Sans MS" pitchFamily="66" charset="0"/>
              </a:rPr>
              <a:t>ж…</a:t>
            </a:r>
            <a:r>
              <a:rPr lang="ru-RU" sz="4800" dirty="0" smtClean="0">
                <a:solidFill>
                  <a:srgbClr val="40458C"/>
                </a:solidFill>
                <a:latin typeface="Comic Sans MS" pitchFamily="66" charset="0"/>
              </a:rPr>
              <a:t>,  у</a:t>
            </a:r>
            <a:r>
              <a:rPr lang="ru-RU" sz="4800" dirty="0" smtClean="0">
                <a:solidFill>
                  <a:srgbClr val="C00000"/>
                </a:solidFill>
                <a:latin typeface="Comic Sans MS" pitchFamily="66" charset="0"/>
              </a:rPr>
              <a:t>ж…</a:t>
            </a:r>
            <a:r>
              <a:rPr lang="ru-RU" sz="4800" dirty="0" smtClean="0">
                <a:solidFill>
                  <a:srgbClr val="40458C"/>
                </a:solidFill>
                <a:latin typeface="Comic Sans MS" pitchFamily="66" charset="0"/>
              </a:rPr>
              <a:t>, </a:t>
            </a:r>
            <a:r>
              <a:rPr lang="ru-RU" sz="4800" dirty="0" err="1" smtClean="0">
                <a:solidFill>
                  <a:srgbClr val="40458C"/>
                </a:solidFill>
                <a:latin typeface="Comic Sans MS" pitchFamily="66" charset="0"/>
              </a:rPr>
              <a:t>е</a:t>
            </a:r>
            <a:r>
              <a:rPr lang="ru-RU" sz="4800" dirty="0" err="1" smtClean="0">
                <a:solidFill>
                  <a:srgbClr val="C00000"/>
                </a:solidFill>
                <a:latin typeface="Comic Sans MS" pitchFamily="66" charset="0"/>
              </a:rPr>
              <a:t>ж</a:t>
            </a:r>
            <a:r>
              <a:rPr lang="ru-RU" sz="4800" dirty="0" smtClean="0">
                <a:solidFill>
                  <a:srgbClr val="C00000"/>
                </a:solidFill>
                <a:latin typeface="Comic Sans MS" pitchFamily="66" charset="0"/>
              </a:rPr>
              <a:t>…</a:t>
            </a:r>
            <a:r>
              <a:rPr lang="ru-RU" sz="4800" dirty="0" smtClean="0">
                <a:solidFill>
                  <a:srgbClr val="40458C"/>
                </a:solidFill>
                <a:latin typeface="Comic Sans MS" pitchFamily="66" charset="0"/>
              </a:rPr>
              <a:t>, стри</a:t>
            </a:r>
            <a:r>
              <a:rPr lang="ru-RU" sz="4800" dirty="0" smtClean="0">
                <a:solidFill>
                  <a:srgbClr val="C00000"/>
                </a:solidFill>
                <a:latin typeface="Comic Sans MS" pitchFamily="66" charset="0"/>
              </a:rPr>
              <a:t>ж…</a:t>
            </a:r>
            <a:r>
              <a:rPr lang="ru-RU" sz="4800" dirty="0" smtClean="0">
                <a:solidFill>
                  <a:srgbClr val="40458C"/>
                </a:solidFill>
                <a:latin typeface="Comic Sans MS" pitchFamily="66" charset="0"/>
              </a:rPr>
              <a:t>,</a:t>
            </a:r>
            <a:endParaRPr lang="ru-RU" sz="4800" dirty="0">
              <a:solidFill>
                <a:srgbClr val="40458C"/>
              </a:solidFill>
              <a:latin typeface="Comic Sans MS" pitchFamily="66" charset="0"/>
            </a:endParaRP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ru-RU" sz="4800" dirty="0" smtClean="0">
                <a:solidFill>
                  <a:srgbClr val="C00000"/>
                </a:solidFill>
                <a:latin typeface="Comic Sans MS" pitchFamily="66" charset="0"/>
              </a:rPr>
              <a:t>Ж…</a:t>
            </a:r>
            <a:r>
              <a:rPr lang="ru-RU" sz="4800" dirty="0" err="1" smtClean="0">
                <a:solidFill>
                  <a:srgbClr val="40458C"/>
                </a:solidFill>
                <a:latin typeface="Comic Sans MS" pitchFamily="66" charset="0"/>
              </a:rPr>
              <a:t>рафы</a:t>
            </a:r>
            <a:r>
              <a:rPr lang="ru-RU" sz="4800" dirty="0">
                <a:solidFill>
                  <a:srgbClr val="40458C"/>
                </a:solidFill>
                <a:latin typeface="Comic Sans MS" pitchFamily="66" charset="0"/>
              </a:rPr>
              <a:t>, </a:t>
            </a:r>
            <a:r>
              <a:rPr lang="ru-RU" sz="4800" dirty="0" err="1" smtClean="0">
                <a:solidFill>
                  <a:srgbClr val="40458C"/>
                </a:solidFill>
                <a:latin typeface="Comic Sans MS" pitchFamily="66" charset="0"/>
              </a:rPr>
              <a:t>мы</a:t>
            </a:r>
            <a:r>
              <a:rPr lang="ru-RU" sz="4800" dirty="0" err="1" smtClean="0">
                <a:solidFill>
                  <a:srgbClr val="C00000"/>
                </a:solidFill>
                <a:latin typeface="Comic Sans MS" pitchFamily="66" charset="0"/>
              </a:rPr>
              <a:t>ш</a:t>
            </a:r>
            <a:r>
              <a:rPr lang="ru-RU" sz="4800" dirty="0" smtClean="0">
                <a:solidFill>
                  <a:srgbClr val="C00000"/>
                </a:solidFill>
                <a:latin typeface="Comic Sans MS" pitchFamily="66" charset="0"/>
              </a:rPr>
              <a:t>…</a:t>
            </a:r>
            <a:r>
              <a:rPr lang="ru-RU" sz="4800" dirty="0" smtClean="0">
                <a:solidFill>
                  <a:srgbClr val="40458C"/>
                </a:solidFill>
                <a:latin typeface="Comic Sans MS" pitchFamily="66" charset="0"/>
              </a:rPr>
              <a:t> </a:t>
            </a:r>
            <a:r>
              <a:rPr lang="ru-RU" sz="4800" dirty="0">
                <a:solidFill>
                  <a:srgbClr val="40458C"/>
                </a:solidFill>
                <a:latin typeface="Comic Sans MS" pitchFamily="66" charset="0"/>
              </a:rPr>
              <a:t>и </a:t>
            </a:r>
            <a:r>
              <a:rPr lang="ru-RU" sz="4800" dirty="0" smtClean="0">
                <a:solidFill>
                  <a:srgbClr val="40458C"/>
                </a:solidFill>
                <a:latin typeface="Comic Sans MS" pitchFamily="66" charset="0"/>
              </a:rPr>
              <a:t>мор</a:t>
            </a:r>
            <a:r>
              <a:rPr lang="ru-RU" sz="4800" dirty="0" smtClean="0">
                <a:solidFill>
                  <a:srgbClr val="C00000"/>
                </a:solidFill>
                <a:latin typeface="Comic Sans MS" pitchFamily="66" charset="0"/>
              </a:rPr>
              <a:t>ж…</a:t>
            </a:r>
            <a:r>
              <a:rPr lang="ru-RU" sz="4800" dirty="0" smtClean="0">
                <a:solidFill>
                  <a:srgbClr val="40458C"/>
                </a:solidFill>
                <a:latin typeface="Comic Sans MS" pitchFamily="66" charset="0"/>
              </a:rPr>
              <a:t>,</a:t>
            </a:r>
            <a:endParaRPr lang="ru-RU" sz="4800" dirty="0">
              <a:solidFill>
                <a:srgbClr val="40458C"/>
              </a:solidFill>
              <a:latin typeface="Comic Sans MS" pitchFamily="66" charset="0"/>
            </a:endParaRP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ru-RU" sz="4800" dirty="0" smtClean="0">
                <a:solidFill>
                  <a:srgbClr val="40458C"/>
                </a:solidFill>
                <a:latin typeface="Comic Sans MS" pitchFamily="66" charset="0"/>
              </a:rPr>
              <a:t>Ма</a:t>
            </a:r>
            <a:r>
              <a:rPr lang="ru-RU" sz="4800" dirty="0" smtClean="0">
                <a:solidFill>
                  <a:srgbClr val="C00000"/>
                </a:solidFill>
                <a:latin typeface="Comic Sans MS" pitchFamily="66" charset="0"/>
              </a:rPr>
              <a:t>ш…</a:t>
            </a:r>
            <a:r>
              <a:rPr lang="ru-RU" sz="4800" dirty="0" err="1" smtClean="0">
                <a:solidFill>
                  <a:srgbClr val="40458C"/>
                </a:solidFill>
                <a:latin typeface="Comic Sans MS" pitchFamily="66" charset="0"/>
              </a:rPr>
              <a:t>ны</a:t>
            </a:r>
            <a:r>
              <a:rPr lang="ru-RU" sz="4800" dirty="0">
                <a:solidFill>
                  <a:srgbClr val="40458C"/>
                </a:solidFill>
                <a:latin typeface="Comic Sans MS" pitchFamily="66" charset="0"/>
              </a:rPr>
              <a:t>, </a:t>
            </a:r>
            <a:r>
              <a:rPr lang="ru-RU" sz="4800" dirty="0" smtClean="0">
                <a:solidFill>
                  <a:srgbClr val="C00000"/>
                </a:solidFill>
                <a:latin typeface="Comic Sans MS" pitchFamily="66" charset="0"/>
              </a:rPr>
              <a:t>ш…</a:t>
            </a:r>
            <a:r>
              <a:rPr lang="ru-RU" sz="4800" dirty="0" err="1" smtClean="0">
                <a:solidFill>
                  <a:srgbClr val="40458C"/>
                </a:solidFill>
                <a:latin typeface="Comic Sans MS" pitchFamily="66" charset="0"/>
              </a:rPr>
              <a:t>ны</a:t>
            </a:r>
            <a:r>
              <a:rPr lang="ru-RU" sz="4800" dirty="0">
                <a:solidFill>
                  <a:srgbClr val="40458C"/>
                </a:solidFill>
                <a:latin typeface="Comic Sans MS" pitchFamily="66" charset="0"/>
              </a:rPr>
              <a:t>, </a:t>
            </a:r>
            <a:r>
              <a:rPr lang="ru-RU" sz="4800" dirty="0" smtClean="0">
                <a:solidFill>
                  <a:srgbClr val="40458C"/>
                </a:solidFill>
                <a:latin typeface="Comic Sans MS" pitchFamily="66" charset="0"/>
              </a:rPr>
              <a:t>камы</a:t>
            </a:r>
            <a:r>
              <a:rPr lang="ru-RU" sz="4800" dirty="0" smtClean="0">
                <a:solidFill>
                  <a:srgbClr val="C00000"/>
                </a:solidFill>
                <a:latin typeface="Comic Sans MS" pitchFamily="66" charset="0"/>
              </a:rPr>
              <a:t>ш…</a:t>
            </a:r>
            <a:r>
              <a:rPr lang="ru-RU" sz="4800" dirty="0" smtClean="0">
                <a:solidFill>
                  <a:srgbClr val="40458C"/>
                </a:solidFill>
                <a:latin typeface="Comic Sans MS" pitchFamily="66" charset="0"/>
              </a:rPr>
              <a:t> </a:t>
            </a:r>
            <a:r>
              <a:rPr lang="ru-RU" sz="4800" dirty="0">
                <a:solidFill>
                  <a:srgbClr val="40458C"/>
                </a:solidFill>
                <a:latin typeface="Comic Sans MS" pitchFamily="66" charset="0"/>
              </a:rPr>
              <a:t>–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ru-RU" sz="4800" dirty="0">
                <a:solidFill>
                  <a:srgbClr val="40458C"/>
                </a:solidFill>
                <a:latin typeface="Comic Sans MS" pitchFamily="66" charset="0"/>
              </a:rPr>
              <a:t>Запомни слоги </a:t>
            </a:r>
            <a:r>
              <a:rPr lang="ru-RU" sz="4800" dirty="0" smtClean="0">
                <a:solidFill>
                  <a:srgbClr val="C00000"/>
                </a:solidFill>
                <a:latin typeface="Comic Sans MS" pitchFamily="66" charset="0"/>
              </a:rPr>
              <a:t>ж…</a:t>
            </a:r>
            <a:r>
              <a:rPr lang="ru-RU" sz="4800" dirty="0" smtClean="0">
                <a:solidFill>
                  <a:srgbClr val="40458C"/>
                </a:solidFill>
                <a:latin typeface="Comic Sans MS" pitchFamily="66" charset="0"/>
              </a:rPr>
              <a:t> </a:t>
            </a:r>
            <a:r>
              <a:rPr lang="ru-RU" sz="4800" dirty="0">
                <a:solidFill>
                  <a:srgbClr val="40458C"/>
                </a:solidFill>
                <a:latin typeface="Comic Sans MS" pitchFamily="66" charset="0"/>
              </a:rPr>
              <a:t>и </a:t>
            </a:r>
            <a:r>
              <a:rPr lang="ru-RU" sz="4800" dirty="0" smtClean="0">
                <a:solidFill>
                  <a:srgbClr val="C00000"/>
                </a:solidFill>
                <a:latin typeface="Comic Sans MS" pitchFamily="66" charset="0"/>
              </a:rPr>
              <a:t>ш…</a:t>
            </a:r>
            <a:r>
              <a:rPr lang="ru-RU" sz="4800" dirty="0" smtClean="0">
                <a:solidFill>
                  <a:srgbClr val="40458C"/>
                </a:solidFill>
                <a:latin typeface="Comic Sans MS" pitchFamily="66" charset="0"/>
              </a:rPr>
              <a:t>.</a:t>
            </a:r>
            <a:endParaRPr lang="ru-RU" sz="4800" dirty="0">
              <a:solidFill>
                <a:srgbClr val="40458C"/>
              </a:solidFill>
              <a:latin typeface="Comic Sans MS" pitchFamily="66" charset="0"/>
            </a:endParaRPr>
          </a:p>
          <a:p>
            <a:pPr eaLnBrk="1" hangingPunct="1">
              <a:defRPr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55988" y="2455863"/>
            <a:ext cx="996950" cy="1071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713" y="2419350"/>
            <a:ext cx="1003300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73950" y="2447925"/>
            <a:ext cx="1008063" cy="108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2988" y="3198813"/>
            <a:ext cx="979487" cy="1052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9488" y="3171825"/>
            <a:ext cx="1004887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89513" y="2503488"/>
            <a:ext cx="903287" cy="973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13638" y="3165475"/>
            <a:ext cx="1000125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2275" y="3968750"/>
            <a:ext cx="1000125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54438" y="3927475"/>
            <a:ext cx="1000125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34250" y="3927475"/>
            <a:ext cx="1000125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4375" y="4652963"/>
            <a:ext cx="1000125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7750" y="4652963"/>
            <a:ext cx="1000125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Найди лишние слова.</a:t>
            </a:r>
          </a:p>
        </p:txBody>
      </p:sp>
      <p:pic>
        <p:nvPicPr>
          <p:cNvPr id="5123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9388" y="3716338"/>
            <a:ext cx="3282950" cy="3267075"/>
          </a:xfrm>
        </p:spPr>
      </p:pic>
      <p:sp>
        <p:nvSpPr>
          <p:cNvPr id="5" name="TextBox 4"/>
          <p:cNvSpPr txBox="1"/>
          <p:nvPr/>
        </p:nvSpPr>
        <p:spPr>
          <a:xfrm>
            <a:off x="2244725" y="1916113"/>
            <a:ext cx="6696075" cy="2555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Вершина, лужи, тишина,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Душистый, ландыши, 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Шиповник, чижик, зашипит,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Пушистый,            , сторожит.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92950" y="2506663"/>
            <a:ext cx="2592388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весна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37100" y="3763963"/>
            <a:ext cx="17272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котик</a:t>
            </a:r>
            <a:endParaRPr lang="ru-RU" sz="3600" b="1" dirty="0">
              <a:solidFill>
                <a:schemeClr val="tx2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79388" y="1033463"/>
            <a:ext cx="8856662" cy="5688012"/>
          </a:xfrm>
          <a:prstGeom prst="roundRect">
            <a:avLst/>
          </a:prstGeom>
          <a:solidFill>
            <a:schemeClr val="lt1">
              <a:alpha val="63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943" y="0"/>
            <a:ext cx="8229600" cy="1143000"/>
          </a:xfrm>
          <a:extLst/>
        </p:spPr>
        <p:txBody>
          <a:bodyPr/>
          <a:lstStyle/>
          <a:p>
            <a:pPr eaLnBrk="1" hangingPunct="1">
              <a:defRPr/>
            </a:pPr>
            <a:r>
              <a:rPr lang="ru-RU" sz="6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Доскажи словечко:</a:t>
            </a:r>
            <a:endParaRPr lang="ru-RU" sz="6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5300" y="1254125"/>
            <a:ext cx="5400675" cy="10779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Вяжет мама длинный шарф,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Потому что сын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63938" y="2420938"/>
            <a:ext cx="5287962" cy="10779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Я сижу, едва не плача,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Очень трудная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5300" y="3876675"/>
            <a:ext cx="5018088" cy="10779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А петух с колючим ёжиком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Режут сало острым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76600" y="5516563"/>
            <a:ext cx="5076825" cy="10779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Поэт закончил строчку,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В конце поставил 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359150" y="1747838"/>
            <a:ext cx="15128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3200" b="1">
                <a:solidFill>
                  <a:srgbClr val="FF0000"/>
                </a:solidFill>
              </a:rPr>
              <a:t>жираф</a:t>
            </a:r>
            <a:endParaRPr lang="ru-RU" sz="2400" b="1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300788" y="2913063"/>
            <a:ext cx="140811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3200" b="1">
                <a:solidFill>
                  <a:srgbClr val="FF0000"/>
                </a:solidFill>
              </a:rPr>
              <a:t>задача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146550" y="4416425"/>
            <a:ext cx="20621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3200" b="1">
                <a:solidFill>
                  <a:srgbClr val="FF0000"/>
                </a:solidFill>
              </a:rPr>
              <a:t>ножиком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6443663" y="6056313"/>
            <a:ext cx="17637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3200" b="1">
                <a:solidFill>
                  <a:srgbClr val="FF0000"/>
                </a:solidFill>
              </a:rPr>
              <a:t>точку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87338" y="1773238"/>
            <a:ext cx="7740650" cy="4524375"/>
          </a:xfrm>
          <a:prstGeom prst="roundRect">
            <a:avLst/>
          </a:prstGeom>
          <a:solidFill>
            <a:schemeClr val="lt1">
              <a:alpha val="51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406" y="116632"/>
            <a:ext cx="8229600" cy="1143000"/>
          </a:xfrm>
          <a:extLst/>
        </p:spPr>
        <p:txBody>
          <a:bodyPr/>
          <a:lstStyle/>
          <a:p>
            <a:pPr eaLnBrk="1" hangingPunct="1">
              <a:defRPr/>
            </a:pP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Найди ошибку: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17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00350" y="2028825"/>
            <a:ext cx="3543300" cy="3668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00350" y="1593850"/>
            <a:ext cx="3541713" cy="367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1772816"/>
            <a:ext cx="8568952" cy="4524315"/>
          </a:xfrm>
          <a:prstGeom prst="rect">
            <a:avLst/>
          </a:prstGeom>
        </p:spPr>
        <p:txBody>
          <a:bodyPr numCol="2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2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dirty="0">
                <a:latin typeface="+mn-lt"/>
                <a:cs typeface="+mn-cs"/>
              </a:rPr>
              <a:t>малыши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2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dirty="0">
                <a:latin typeface="+mn-lt"/>
                <a:cs typeface="+mn-cs"/>
              </a:rPr>
              <a:t>мыши встреча    </a:t>
            </a:r>
            <a:br>
              <a:rPr lang="ru-RU" sz="7200" dirty="0">
                <a:latin typeface="+mn-lt"/>
                <a:cs typeface="+mn-cs"/>
              </a:rPr>
            </a:br>
            <a:endParaRPr lang="ru-RU" sz="72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dirty="0">
                <a:latin typeface="+mn-lt"/>
                <a:cs typeface="+mn-cs"/>
              </a:rPr>
              <a:t>свеча    ищу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564063" y="2835275"/>
            <a:ext cx="32416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7200"/>
              <a:t>жывот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05275" y="2557463"/>
            <a:ext cx="3700463" cy="192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514350" y="4064000"/>
            <a:ext cx="2286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7200"/>
              <a:t>рощя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509588" y="4064000"/>
            <a:ext cx="22907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7200"/>
              <a:t>роща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66725" y="1871663"/>
            <a:ext cx="23764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7200"/>
              <a:t>чюдо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654175"/>
            <a:ext cx="2895600" cy="192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50825" y="1357313"/>
            <a:ext cx="7993063" cy="4103687"/>
          </a:xfrm>
          <a:prstGeom prst="roundRect">
            <a:avLst/>
          </a:prstGeom>
          <a:solidFill>
            <a:schemeClr val="lt1">
              <a:alpha val="4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350" y="1628775"/>
            <a:ext cx="8229600" cy="4525963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  <a:defRPr/>
            </a:pP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     -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была     …         Маша.</a:t>
            </a:r>
          </a:p>
          <a:p>
            <a:pPr marL="0" indent="0" algn="ctr" eaLnBrk="1" hangingPunct="1">
              <a:buFont typeface="Arial" charset="0"/>
              <a:buNone/>
              <a:defRPr/>
            </a:pP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Она пошла в лес. В лесу жил  …    . Маша собрала много       …       .</a:t>
            </a:r>
          </a:p>
          <a:p>
            <a:pPr marL="0" indent="0" algn="ctr" eaLnBrk="1" hangingPunct="1">
              <a:buFont typeface="Arial" charset="0"/>
              <a:buNone/>
              <a:defRPr/>
            </a:pP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поляне летали       …         . В реке плавали     … 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03142" y="275374"/>
            <a:ext cx="630390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Отредактируй</a:t>
            </a: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текст:</a:t>
            </a:r>
          </a:p>
        </p:txBody>
      </p:sp>
      <p:pic>
        <p:nvPicPr>
          <p:cNvPr id="819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18363" y="-17463"/>
            <a:ext cx="1725612" cy="1828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4738688"/>
            <a:ext cx="1438275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2788" y="5202238"/>
            <a:ext cx="1871662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0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79925" y="5257800"/>
            <a:ext cx="2000250" cy="135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5313" y="5305425"/>
            <a:ext cx="1944687" cy="1195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01713" y="1628775"/>
            <a:ext cx="1296987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Жила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79838" y="1611313"/>
            <a:ext cx="2084387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девочка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35775" y="2251075"/>
            <a:ext cx="1233488" cy="6477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ёжик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57863" y="2941638"/>
            <a:ext cx="215900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шишек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18000" y="3676650"/>
            <a:ext cx="2230438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бабочек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87888" y="4291013"/>
            <a:ext cx="1584325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щуки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879725" y="1544638"/>
            <a:ext cx="6264275" cy="187166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79126" y="1724352"/>
            <a:ext cx="7128792" cy="1512168"/>
          </a:xfrm>
          <a:extLst/>
        </p:spPr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ru-RU" sz="9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МОЛОДЦЫ!</a:t>
            </a:r>
            <a:endParaRPr lang="ru-RU" sz="9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434" y="290425"/>
            <a:ext cx="8229600" cy="1143000"/>
          </a:xfrm>
          <a:extLst/>
        </p:spPr>
        <p:txBody>
          <a:bodyPr/>
          <a:lstStyle/>
          <a:p>
            <a:pPr eaLnBrk="1" hangingPunct="1">
              <a:defRPr/>
            </a:pPr>
            <a:r>
              <a:rPr lang="ru-RU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Составь слова:</a:t>
            </a:r>
            <a:endParaRPr lang="ru-RU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4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" name="Овал 3"/>
          <p:cNvSpPr/>
          <p:nvPr/>
        </p:nvSpPr>
        <p:spPr>
          <a:xfrm>
            <a:off x="1187450" y="2349500"/>
            <a:ext cx="2016125" cy="15113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Овал 4"/>
          <p:cNvSpPr/>
          <p:nvPr/>
        </p:nvSpPr>
        <p:spPr>
          <a:xfrm rot="1258281">
            <a:off x="4586288" y="1684338"/>
            <a:ext cx="1871662" cy="252095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916238" y="1725613"/>
            <a:ext cx="1871662" cy="17272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827088" y="3848100"/>
            <a:ext cx="2376487" cy="15843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4457700" y="3598863"/>
            <a:ext cx="2665413" cy="163195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2627313" y="3105150"/>
            <a:ext cx="2016125" cy="161925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583473">
            <a:off x="1579563" y="2546350"/>
            <a:ext cx="1444625" cy="1354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14475" y="3889375"/>
            <a:ext cx="1401763" cy="1341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72025" y="3938588"/>
            <a:ext cx="1500188" cy="140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41638" y="3406775"/>
            <a:ext cx="1255712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 rot="-1105901">
            <a:off x="5008563" y="2528888"/>
            <a:ext cx="15684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2800" b="1"/>
              <a:t>довище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406525" y="2895600"/>
            <a:ext cx="1219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3200" b="1"/>
              <a:t>лы</a:t>
            </a:r>
          </a:p>
        </p:txBody>
      </p:sp>
      <p:sp>
        <p:nvSpPr>
          <p:cNvPr id="10256" name="TextBox 11"/>
          <p:cNvSpPr txBox="1">
            <a:spLocks noChangeArrowheads="1"/>
          </p:cNvSpPr>
          <p:nvPr/>
        </p:nvSpPr>
        <p:spPr bwMode="auto">
          <a:xfrm rot="-1249266">
            <a:off x="1495425" y="4324350"/>
            <a:ext cx="75406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3200" b="1"/>
              <a:t>ту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 rot="-1588796">
            <a:off x="5611813" y="3883025"/>
            <a:ext cx="11525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3600" b="1"/>
              <a:t>на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738563" y="3509963"/>
            <a:ext cx="14398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3600" b="1"/>
              <a:t>ка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 rot="-1250677">
            <a:off x="4651375" y="2744788"/>
            <a:ext cx="79216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3200" b="1">
                <a:solidFill>
                  <a:srgbClr val="FF0000"/>
                </a:solidFill>
              </a:rPr>
              <a:t>чу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117850" y="2176463"/>
            <a:ext cx="13684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3200" b="1">
                <a:solidFill>
                  <a:srgbClr val="FF0000"/>
                </a:solidFill>
              </a:rPr>
              <a:t>ча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3497263" y="2187575"/>
            <a:ext cx="89693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3200" b="1"/>
              <a:t>шка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 nodeType="clickPar">
                      <p:stCondLst>
                        <p:cond delay="0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 nodeType="clickPar">
                      <p:stCondLst>
                        <p:cond delay="0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ntr" presetSubtype="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 nodeType="clickPar">
                      <p:stCondLst>
                        <p:cond delay="0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 nodeType="clickPar">
                      <p:stCondLst>
                        <p:cond delay="0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theme/theme1.xml><?xml version="1.0" encoding="utf-8"?>
<a:theme xmlns:a="http://schemas.openxmlformats.org/drawingml/2006/main" name="Тема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Flora</Template>
  <TotalTime>192</TotalTime>
  <Words>252</Words>
  <Application>Microsoft Office PowerPoint</Application>
  <PresentationFormat>Экран (4:3)</PresentationFormat>
  <Paragraphs>88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Тема3</vt:lpstr>
      <vt:lpstr>Презентация PowerPoint</vt:lpstr>
      <vt:lpstr>  Знаем твёрдо, что жи – ши Пишем только с гласной и, А в словах, где ча и ща Мы напишем только а. Где же встретим мы чу – щу, То напишем букву  у. </vt:lpstr>
      <vt:lpstr>Запомни: </vt:lpstr>
      <vt:lpstr>Найди лишние слова.</vt:lpstr>
      <vt:lpstr>Доскажи словечко:</vt:lpstr>
      <vt:lpstr>Найди ошибку:</vt:lpstr>
      <vt:lpstr>Презентация PowerPoint</vt:lpstr>
      <vt:lpstr>Презентация PowerPoint</vt:lpstr>
      <vt:lpstr>Составь слова:</vt:lpstr>
      <vt:lpstr>Презентация PowerPoint</vt:lpstr>
      <vt:lpstr>Презентация PowerPoint</vt:lpstr>
      <vt:lpstr>Презентация PowerPoint</vt:lpstr>
      <vt:lpstr>Подбери слова близкие по значению с сочитанием жи-ши, ча-ща, чу-щу!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Светик</dc:creator>
  <cp:lastModifiedBy>HOMES</cp:lastModifiedBy>
  <cp:revision>23</cp:revision>
  <dcterms:created xsi:type="dcterms:W3CDTF">2012-04-11T15:45:51Z</dcterms:created>
  <dcterms:modified xsi:type="dcterms:W3CDTF">2014-12-19T17:54:23Z</dcterms:modified>
</cp:coreProperties>
</file>