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3" r:id="rId3"/>
    <p:sldId id="262" r:id="rId4"/>
    <p:sldId id="257" r:id="rId5"/>
    <p:sldId id="268" r:id="rId6"/>
    <p:sldId id="267" r:id="rId7"/>
    <p:sldId id="269" r:id="rId8"/>
    <p:sldId id="270" r:id="rId9"/>
    <p:sldId id="273" r:id="rId10"/>
    <p:sldId id="272" r:id="rId11"/>
    <p:sldId id="276" r:id="rId12"/>
    <p:sldId id="275" r:id="rId13"/>
    <p:sldId id="278" r:id="rId14"/>
    <p:sldId id="277" r:id="rId15"/>
    <p:sldId id="279" r:id="rId16"/>
    <p:sldId id="25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FFFF0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3ADF1-5FC1-4B14-8B8D-6D4809F7B4DE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707F7-F90F-440D-8241-7D4DD618C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944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707F7-F90F-440D-8241-7D4DD618C8A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637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707F7-F90F-440D-8241-7D4DD618C8A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637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707F7-F90F-440D-8241-7D4DD618C8A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6374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707F7-F90F-440D-8241-7D4DD618C8A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637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707F7-F90F-440D-8241-7D4DD618C8A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637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707F7-F90F-440D-8241-7D4DD618C8A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637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707F7-F90F-440D-8241-7D4DD618C8A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637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707F7-F90F-440D-8241-7D4DD618C8A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637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707F7-F90F-440D-8241-7D4DD618C8A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637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707F7-F90F-440D-8241-7D4DD618C8A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637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707F7-F90F-440D-8241-7D4DD618C8A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637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707F7-F90F-440D-8241-7D4DD618C8A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637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8529B-2E49-4C24-A722-233BDEFFC839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F4A8-3856-4DE6-A1F5-13EB0426C23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>
            <a:off x="1835696" y="140612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Автор:  учитель начальных классов 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            Сивцева Людмила Ефимовна</a:t>
            </a:r>
            <a:r>
              <a:rPr lang="ru-RU" sz="1600" baseline="0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7271792" y="140612"/>
            <a:ext cx="1872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    с. Верх-Бийск</a:t>
            </a: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  Республика Алтай</a:t>
            </a:r>
          </a:p>
          <a:p>
            <a:r>
              <a:rPr lang="ru-RU" sz="1400" baseline="0" dirty="0" smtClean="0">
                <a:solidFill>
                  <a:schemeClr val="accent1">
                    <a:lumMod val="50000"/>
                  </a:schemeClr>
                </a:solidFill>
              </a:rPr>
              <a:t>             2014г.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338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8529B-2E49-4C24-A722-233BDEFFC839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F4A8-3856-4DE6-A1F5-13EB0426C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817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8529B-2E49-4C24-A722-233BDEFFC839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F4A8-3856-4DE6-A1F5-13EB0426C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651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8529B-2E49-4C24-A722-233BDEFFC839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F4A8-3856-4DE6-A1F5-13EB0426C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180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8529B-2E49-4C24-A722-233BDEFFC839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F4A8-3856-4DE6-A1F5-13EB0426C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978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8529B-2E49-4C24-A722-233BDEFFC839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F4A8-3856-4DE6-A1F5-13EB0426C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622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8529B-2E49-4C24-A722-233BDEFFC839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F4A8-3856-4DE6-A1F5-13EB0426C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379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8529B-2E49-4C24-A722-233BDEFFC839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F4A8-3856-4DE6-A1F5-13EB0426C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98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8529B-2E49-4C24-A722-233BDEFFC839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F4A8-3856-4DE6-A1F5-13EB0426C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773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8529B-2E49-4C24-A722-233BDEFFC839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F4A8-3856-4DE6-A1F5-13EB0426C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856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8529B-2E49-4C24-A722-233BDEFFC839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F4A8-3856-4DE6-A1F5-13EB0426C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835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9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8529B-2E49-4C24-A722-233BDEFFC839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7F4A8-3856-4DE6-A1F5-13EB0426C23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5536" l="1092" r="954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412776"/>
            <a:ext cx="3860714" cy="4248472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 userDrawn="1"/>
        </p:nvSpPr>
        <p:spPr>
          <a:xfrm>
            <a:off x="251520" y="188640"/>
            <a:ext cx="7114932" cy="5328592"/>
          </a:xfrm>
          <a:prstGeom prst="roundRect">
            <a:avLst/>
          </a:prstGeom>
          <a:ln w="57150">
            <a:solidFill>
              <a:srgbClr val="FFFF00"/>
            </a:solidFill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78" y="4520757"/>
            <a:ext cx="2699616" cy="221709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5" y="4616494"/>
            <a:ext cx="1466480" cy="217578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916" y="5493787"/>
            <a:ext cx="1060152" cy="121298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133" y="4287866"/>
            <a:ext cx="1184849" cy="144847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692" y="5404375"/>
            <a:ext cx="936104" cy="133348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764" y="5620603"/>
            <a:ext cx="1060152" cy="121298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868" y="5472086"/>
            <a:ext cx="936104" cy="133348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016" y="5511250"/>
            <a:ext cx="936104" cy="133348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580" y="5620603"/>
            <a:ext cx="1060152" cy="121298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239" y="5586600"/>
            <a:ext cx="1060152" cy="121298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356" y="5454032"/>
            <a:ext cx="663327" cy="144201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132" y="5472086"/>
            <a:ext cx="663327" cy="14420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803345"/>
            <a:ext cx="783255" cy="78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95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audio" Target="../media/audio1.wav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audio" Target="../media/audio1.wav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audio" Target="../media/audio2.wav"/><Relationship Id="rId9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audio" Target="../media/audio1.wav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audio" Target="../media/audio2.wav"/><Relationship Id="rId9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audio" Target="../media/audio1.wav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audio" Target="../media/audio2.wav"/><Relationship Id="rId9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audio" Target="../media/audio1.wav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audio" Target="../media/audio2.wav"/><Relationship Id="rId9" Type="http://schemas.openxmlformats.org/officeDocument/2006/relationships/image" Target="../media/image15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audio" Target="../media/audio1.wav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10" Type="http://schemas.openxmlformats.org/officeDocument/2006/relationships/slide" Target="slide2.xml"/><Relationship Id="rId4" Type="http://schemas.openxmlformats.org/officeDocument/2006/relationships/audio" Target="../media/audio2.wav"/><Relationship Id="rId9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6406/171991707.0/0_7fac7_bdd377c2_L.png" TargetMode="External"/><Relationship Id="rId13" Type="http://schemas.openxmlformats.org/officeDocument/2006/relationships/hyperlink" Target="http://img-fotki.yandex.ru/get/4401/talana1959.11b/0_572d6_eb0e10ae_S.gif" TargetMode="External"/><Relationship Id="rId3" Type="http://schemas.openxmlformats.org/officeDocument/2006/relationships/hyperlink" Target="http://img-fotki.yandex.ru/get/5905/novprospekt.12/0_6beed_e5a8dea6_L.png" TargetMode="External"/><Relationship Id="rId7" Type="http://schemas.openxmlformats.org/officeDocument/2006/relationships/hyperlink" Target="http://img-fotki.yandex.ru/get/6609/171991707.0/0_7fabf_16fb46b2_L.png" TargetMode="External"/><Relationship Id="rId12" Type="http://schemas.openxmlformats.org/officeDocument/2006/relationships/hyperlink" Target="http://detsad-kitty.ru/uploads/posts/2012-06/thumbs/1341067138_01.png" TargetMode="External"/><Relationship Id="rId2" Type="http://schemas.openxmlformats.org/officeDocument/2006/relationships/hyperlink" Target="http://textures.photoshop-ramki.ru/wp-content/uploads/2012/09/Detskie-2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-fotki.yandex.ru/get/6604/171991707.0/0_7fad4_6f7ad0e2_L.png" TargetMode="External"/><Relationship Id="rId11" Type="http://schemas.openxmlformats.org/officeDocument/2006/relationships/hyperlink" Target="http://img-fotki.yandex.ru/get/5802/talana1959.11d/0_5733c_3ad1dc64_S.gif" TargetMode="External"/><Relationship Id="rId5" Type="http://schemas.openxmlformats.org/officeDocument/2006/relationships/hyperlink" Target="http://img-fotki.yandex.ru/get/6504/171991707.0/0_7facf_3f8b310b_L.png" TargetMode="External"/><Relationship Id="rId10" Type="http://schemas.openxmlformats.org/officeDocument/2006/relationships/hyperlink" Target="http://miranimashek.com/_ph/9/2/143592089.gif" TargetMode="External"/><Relationship Id="rId4" Type="http://schemas.openxmlformats.org/officeDocument/2006/relationships/hyperlink" Target="http://img-fotki.yandex.ru/get/6004/novprospekt.13/0_6beff_7766e66a_L.png" TargetMode="External"/><Relationship Id="rId9" Type="http://schemas.openxmlformats.org/officeDocument/2006/relationships/hyperlink" Target="http://images-photo.ru/_ph/17/2/326316644.gi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audio" Target="../media/audio1.wav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audio" Target="../media/audio1.wav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audio" Target="../media/audio1.wav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audio" Target="../media/audio1.wav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24744"/>
            <a:ext cx="7200800" cy="201622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</a:rPr>
              <a:t>Правописание личных окончаний глаголов</a:t>
            </a:r>
            <a:endParaRPr lang="ru-RU" sz="5400" b="1" dirty="0">
              <a:ln w="10160">
                <a:solidFill>
                  <a:schemeClr val="tx2">
                    <a:lumMod val="50000"/>
                  </a:schemeClr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684" y="4437112"/>
            <a:ext cx="5288632" cy="112697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Тренажёр по русскому языку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4класс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30582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Технологический прием  «Универсальный тренажер»</a:t>
            </a:r>
          </a:p>
        </p:txBody>
      </p:sp>
    </p:spTree>
    <p:extLst>
      <p:ext uri="{BB962C8B-B14F-4D97-AF65-F5344CB8AC3E}">
        <p14:creationId xmlns:p14="http://schemas.microsoft.com/office/powerpoint/2010/main" val="369500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кругленный прямоугольник 32"/>
          <p:cNvSpPr/>
          <p:nvPr/>
        </p:nvSpPr>
        <p:spPr>
          <a:xfrm>
            <a:off x="5827890" y="3573016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CC0066"/>
                </a:solidFill>
              </a:rPr>
              <a:t>ят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848472" y="2696097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0066"/>
                </a:solidFill>
              </a:rPr>
              <a:t>ют</a:t>
            </a:r>
            <a:endParaRPr lang="ru-RU" sz="3200" b="1" dirty="0">
              <a:solidFill>
                <a:srgbClr val="CC0066"/>
              </a:solidFill>
            </a:endParaRPr>
          </a:p>
        </p:txBody>
      </p:sp>
      <p:pic>
        <p:nvPicPr>
          <p:cNvPr id="14" name="Рисунок 1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351" y="63148"/>
            <a:ext cx="1374180" cy="1385633"/>
          </a:xfrm>
          <a:prstGeom prst="rect">
            <a:avLst/>
          </a:prstGeom>
        </p:spPr>
      </p:pic>
      <p:sp>
        <p:nvSpPr>
          <p:cNvPr id="22" name="Выноска-облако 21"/>
          <p:cNvSpPr/>
          <p:nvPr/>
        </p:nvSpPr>
        <p:spPr>
          <a:xfrm rot="21259284">
            <a:off x="5449685" y="557331"/>
            <a:ext cx="2210439" cy="1326962"/>
          </a:xfrm>
          <a:prstGeom prst="cloudCallout">
            <a:avLst>
              <a:gd name="adj1" fmla="val 87052"/>
              <a:gd name="adj2" fmla="val -7594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Ошибаешься!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61446" y="2696097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0066"/>
                </a:solidFill>
              </a:rPr>
              <a:t>ешь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956657" y="2696097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rgbClr val="CC0066"/>
                </a:solidFill>
              </a:rPr>
              <a:t>е</a:t>
            </a:r>
            <a:r>
              <a:rPr lang="ru-RU" sz="3200" b="1" dirty="0" err="1" smtClean="0">
                <a:solidFill>
                  <a:srgbClr val="CC0066"/>
                </a:solidFill>
              </a:rPr>
              <a:t>т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277885" y="2696097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0066"/>
                </a:solidFill>
              </a:rPr>
              <a:t>ем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575698" y="2696097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CC0066"/>
                </a:solidFill>
              </a:rPr>
              <a:t>ете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61446" y="3573016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0066"/>
                </a:solidFill>
              </a:rPr>
              <a:t>ишь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956657" y="3573016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CC0066"/>
                </a:solidFill>
              </a:rPr>
              <a:t>ит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277885" y="3573015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0066"/>
                </a:solidFill>
              </a:rPr>
              <a:t>им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575698" y="3573016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CC0066"/>
                </a:solidFill>
              </a:rPr>
              <a:t>ите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19" name="Выноска-облако 18"/>
          <p:cNvSpPr/>
          <p:nvPr/>
        </p:nvSpPr>
        <p:spPr>
          <a:xfrm>
            <a:off x="5443417" y="499677"/>
            <a:ext cx="2250929" cy="1490720"/>
          </a:xfrm>
          <a:prstGeom prst="cloudCallout">
            <a:avLst>
              <a:gd name="adj1" fmla="val 76808"/>
              <a:gd name="adj2" fmla="val -16914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0000"/>
                </a:solidFill>
              </a:rPr>
              <a:t>Молодец!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25704" y="2536563"/>
            <a:ext cx="6624735" cy="1972557"/>
          </a:xfrm>
          <a:prstGeom prst="roundRect">
            <a:avLst/>
          </a:prstGeom>
          <a:solidFill>
            <a:srgbClr val="4F81BD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83712" y="3573015"/>
            <a:ext cx="1120374" cy="681270"/>
          </a:xfrm>
          <a:prstGeom prst="round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hlinkClick r:id="" action="ppaction://hlinkshowjump?jump=nextslide"/>
          </p:cNvPr>
          <p:cNvSpPr/>
          <p:nvPr/>
        </p:nvSpPr>
        <p:spPr>
          <a:xfrm>
            <a:off x="7994410" y="6240404"/>
            <a:ext cx="1100121" cy="576064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ещё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21633" y="499677"/>
            <a:ext cx="3653191" cy="7150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     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мы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</a:rPr>
              <a:t>терп</a:t>
            </a:r>
            <a:endParaRPr lang="ru-RU" sz="3600" b="1" dirty="0" smtClean="0">
              <a:solidFill>
                <a:srgbClr val="002060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711537" y="493144"/>
            <a:ext cx="1163287" cy="7223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702240" y="493143"/>
            <a:ext cx="1181880" cy="7223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C0066"/>
                </a:solidFill>
              </a:rPr>
              <a:t>и</a:t>
            </a:r>
            <a:r>
              <a:rPr lang="ru-RU" sz="3600" b="1" dirty="0">
                <a:solidFill>
                  <a:srgbClr val="CC0066"/>
                </a:solidFill>
              </a:rPr>
              <a:t>м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820" y="5515053"/>
            <a:ext cx="768130" cy="75532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260" y="5733807"/>
            <a:ext cx="716467" cy="70452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519" y="5391704"/>
            <a:ext cx="735024" cy="722774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569" y="5818128"/>
            <a:ext cx="841948" cy="82791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064" y="5319849"/>
            <a:ext cx="841948" cy="8279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25831">
            <a:off x="-1105552" y="993974"/>
            <a:ext cx="952500" cy="114300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73756">
            <a:off x="2241422" y="5606685"/>
            <a:ext cx="855559" cy="102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76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аешься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-7.40741E-7 L 0.30399 -7.40741E-7 C 0.44045 -7.40741E-7 0.60816 0.17917 0.60816 0.32477 L 0.60816 0.64977 " pathEditMode="relative" rAng="0" ptsTypes="FfFF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99" y="3247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19" grpId="0" animBg="1"/>
      <p:bldP spid="8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кругленный прямоугольник 32"/>
          <p:cNvSpPr/>
          <p:nvPr/>
        </p:nvSpPr>
        <p:spPr>
          <a:xfrm>
            <a:off x="5827890" y="3573016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CC0066"/>
                </a:solidFill>
              </a:rPr>
              <a:t>ят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848472" y="2696097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0066"/>
                </a:solidFill>
              </a:rPr>
              <a:t>ют</a:t>
            </a:r>
            <a:endParaRPr lang="ru-RU" sz="3200" b="1" dirty="0">
              <a:solidFill>
                <a:srgbClr val="CC0066"/>
              </a:solidFill>
            </a:endParaRPr>
          </a:p>
        </p:txBody>
      </p:sp>
      <p:pic>
        <p:nvPicPr>
          <p:cNvPr id="14" name="Рисунок 1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351" y="63148"/>
            <a:ext cx="1374180" cy="1385633"/>
          </a:xfrm>
          <a:prstGeom prst="rect">
            <a:avLst/>
          </a:prstGeom>
        </p:spPr>
      </p:pic>
      <p:sp>
        <p:nvSpPr>
          <p:cNvPr id="22" name="Выноска-облако 21"/>
          <p:cNvSpPr/>
          <p:nvPr/>
        </p:nvSpPr>
        <p:spPr>
          <a:xfrm rot="21259284">
            <a:off x="5501926" y="554740"/>
            <a:ext cx="2158070" cy="1326962"/>
          </a:xfrm>
          <a:prstGeom prst="cloudCallout">
            <a:avLst>
              <a:gd name="adj1" fmla="val 87052"/>
              <a:gd name="adj2" fmla="val -7594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Ошибаешься!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61446" y="2696097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0066"/>
                </a:solidFill>
              </a:rPr>
              <a:t>ешь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956657" y="2696097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rgbClr val="CC0066"/>
                </a:solidFill>
              </a:rPr>
              <a:t>е</a:t>
            </a:r>
            <a:r>
              <a:rPr lang="ru-RU" sz="3200" b="1" dirty="0" err="1" smtClean="0">
                <a:solidFill>
                  <a:srgbClr val="CC0066"/>
                </a:solidFill>
              </a:rPr>
              <a:t>т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277885" y="2696097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0066"/>
                </a:solidFill>
              </a:rPr>
              <a:t>ем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575698" y="2696097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CC0066"/>
                </a:solidFill>
              </a:rPr>
              <a:t>ете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61446" y="3573016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0066"/>
                </a:solidFill>
              </a:rPr>
              <a:t>ишь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956657" y="3573016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CC0066"/>
                </a:solidFill>
              </a:rPr>
              <a:t>ит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277885" y="3573015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0066"/>
                </a:solidFill>
              </a:rPr>
              <a:t>им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575698" y="3573016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CC0066"/>
                </a:solidFill>
              </a:rPr>
              <a:t>ите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19" name="Выноска-облако 18"/>
          <p:cNvSpPr/>
          <p:nvPr/>
        </p:nvSpPr>
        <p:spPr>
          <a:xfrm>
            <a:off x="5470946" y="471833"/>
            <a:ext cx="2170967" cy="1513381"/>
          </a:xfrm>
          <a:prstGeom prst="cloudCallout">
            <a:avLst>
              <a:gd name="adj1" fmla="val 76808"/>
              <a:gd name="adj2" fmla="val -16914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0000"/>
                </a:solidFill>
              </a:rPr>
              <a:t>Молодец!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25704" y="2536563"/>
            <a:ext cx="6624735" cy="1972557"/>
          </a:xfrm>
          <a:prstGeom prst="roundRect">
            <a:avLst/>
          </a:prstGeom>
          <a:solidFill>
            <a:srgbClr val="4F81BD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866209" y="2696098"/>
            <a:ext cx="1120374" cy="681270"/>
          </a:xfrm>
          <a:prstGeom prst="round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hlinkClick r:id="" action="ppaction://hlinkshowjump?jump=nextslide"/>
          </p:cNvPr>
          <p:cNvSpPr/>
          <p:nvPr/>
        </p:nvSpPr>
        <p:spPr>
          <a:xfrm>
            <a:off x="7994410" y="6240404"/>
            <a:ext cx="1100121" cy="576064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ещё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21633" y="499677"/>
            <a:ext cx="3653191" cy="7150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    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они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</a:rPr>
              <a:t>посе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3600" b="1" dirty="0" smtClean="0">
              <a:solidFill>
                <a:srgbClr val="002060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711537" y="499678"/>
            <a:ext cx="1163287" cy="7367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711537" y="507544"/>
            <a:ext cx="1181880" cy="7289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C0066"/>
                </a:solidFill>
              </a:rPr>
              <a:t>ют</a:t>
            </a:r>
            <a:endParaRPr lang="ru-RU" sz="3600" b="1" dirty="0">
              <a:solidFill>
                <a:srgbClr val="CC0066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798" y="5576707"/>
            <a:ext cx="710608" cy="69876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633" y="5760255"/>
            <a:ext cx="872837" cy="85829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519" y="5391704"/>
            <a:ext cx="735024" cy="72277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569" y="5818128"/>
            <a:ext cx="841948" cy="82791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064" y="5319849"/>
            <a:ext cx="841948" cy="82791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73756">
            <a:off x="4503880" y="5354589"/>
            <a:ext cx="952500" cy="1143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31929" y="1515846"/>
            <a:ext cx="952500" cy="74295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73756">
            <a:off x="2241422" y="5606685"/>
            <a:ext cx="855559" cy="102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1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аешься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0.35086 -4.81481E-6 C 0.50868 -4.81481E-6 0.70225 0.17871 0.70225 0.32408 L 0.70225 0.64838 " pathEditMode="relative" rAng="0" ptsTypes="FfFF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04" y="3240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19" grpId="0" animBg="1"/>
      <p:bldP spid="8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кругленный прямоугольник 32"/>
          <p:cNvSpPr/>
          <p:nvPr/>
        </p:nvSpPr>
        <p:spPr>
          <a:xfrm>
            <a:off x="5827890" y="3573016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CC0066"/>
                </a:solidFill>
              </a:rPr>
              <a:t>ят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848472" y="2696097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0066"/>
                </a:solidFill>
              </a:rPr>
              <a:t>ют</a:t>
            </a:r>
            <a:endParaRPr lang="ru-RU" sz="3200" b="1" dirty="0">
              <a:solidFill>
                <a:srgbClr val="CC0066"/>
              </a:solidFill>
            </a:endParaRPr>
          </a:p>
        </p:txBody>
      </p:sp>
      <p:pic>
        <p:nvPicPr>
          <p:cNvPr id="14" name="Рисунок 1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351" y="63148"/>
            <a:ext cx="1374180" cy="1385633"/>
          </a:xfrm>
          <a:prstGeom prst="rect">
            <a:avLst/>
          </a:prstGeom>
        </p:spPr>
      </p:pic>
      <p:sp>
        <p:nvSpPr>
          <p:cNvPr id="22" name="Выноска-облако 21"/>
          <p:cNvSpPr/>
          <p:nvPr/>
        </p:nvSpPr>
        <p:spPr>
          <a:xfrm rot="21259284">
            <a:off x="5442530" y="557685"/>
            <a:ext cx="2217611" cy="1326962"/>
          </a:xfrm>
          <a:prstGeom prst="cloudCallout">
            <a:avLst>
              <a:gd name="adj1" fmla="val 87052"/>
              <a:gd name="adj2" fmla="val -7594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Ошибаешься!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61446" y="2696097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0066"/>
                </a:solidFill>
              </a:rPr>
              <a:t>ешь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956657" y="2696097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rgbClr val="CC0066"/>
                </a:solidFill>
              </a:rPr>
              <a:t>е</a:t>
            </a:r>
            <a:r>
              <a:rPr lang="ru-RU" sz="3200" b="1" dirty="0" err="1" smtClean="0">
                <a:solidFill>
                  <a:srgbClr val="CC0066"/>
                </a:solidFill>
              </a:rPr>
              <a:t>т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277885" y="2696097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0066"/>
                </a:solidFill>
              </a:rPr>
              <a:t>ем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575698" y="2696097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CC0066"/>
                </a:solidFill>
              </a:rPr>
              <a:t>ете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61446" y="3573016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0066"/>
                </a:solidFill>
              </a:rPr>
              <a:t>ишь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956657" y="3573016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CC0066"/>
                </a:solidFill>
              </a:rPr>
              <a:t>ит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277885" y="3573015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0066"/>
                </a:solidFill>
              </a:rPr>
              <a:t>им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575698" y="3573016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CC0066"/>
                </a:solidFill>
              </a:rPr>
              <a:t>ите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19" name="Выноска-облако 18"/>
          <p:cNvSpPr/>
          <p:nvPr/>
        </p:nvSpPr>
        <p:spPr>
          <a:xfrm>
            <a:off x="5424085" y="454318"/>
            <a:ext cx="2254499" cy="1564288"/>
          </a:xfrm>
          <a:prstGeom prst="cloudCallout">
            <a:avLst>
              <a:gd name="adj1" fmla="val 76808"/>
              <a:gd name="adj2" fmla="val -16914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0000"/>
                </a:solidFill>
              </a:rPr>
              <a:t>Молодец!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25704" y="2536563"/>
            <a:ext cx="6624735" cy="1972557"/>
          </a:xfrm>
          <a:prstGeom prst="roundRect">
            <a:avLst/>
          </a:prstGeom>
          <a:solidFill>
            <a:srgbClr val="4F81BD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83712" y="2700112"/>
            <a:ext cx="1120374" cy="681270"/>
          </a:xfrm>
          <a:prstGeom prst="round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hlinkClick r:id="" action="ppaction://hlinkshowjump?jump=nextslide"/>
          </p:cNvPr>
          <p:cNvSpPr/>
          <p:nvPr/>
        </p:nvSpPr>
        <p:spPr>
          <a:xfrm>
            <a:off x="7994410" y="6240404"/>
            <a:ext cx="1100121" cy="576064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ещё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21633" y="499677"/>
            <a:ext cx="3653191" cy="7150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мы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</a:rPr>
              <a:t>вытян</a:t>
            </a:r>
            <a:endParaRPr lang="ru-RU" sz="3600" b="1" dirty="0" smtClean="0">
              <a:solidFill>
                <a:srgbClr val="002060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711537" y="499678"/>
            <a:ext cx="1163287" cy="7367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711537" y="499112"/>
            <a:ext cx="1181880" cy="7373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C0066"/>
                </a:solidFill>
              </a:rPr>
              <a:t>е</a:t>
            </a:r>
            <a:r>
              <a:rPr lang="ru-RU" sz="3600" b="1" dirty="0" smtClean="0">
                <a:solidFill>
                  <a:srgbClr val="CC0066"/>
                </a:solidFill>
              </a:rPr>
              <a:t>м</a:t>
            </a:r>
            <a:endParaRPr lang="ru-RU" sz="3600" b="1" dirty="0">
              <a:solidFill>
                <a:srgbClr val="CC0066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394" y="5575439"/>
            <a:ext cx="796933" cy="78365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60" y="5785291"/>
            <a:ext cx="716467" cy="70452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519" y="5391704"/>
            <a:ext cx="735024" cy="72277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569" y="5818128"/>
            <a:ext cx="841948" cy="82791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064" y="5319849"/>
            <a:ext cx="841948" cy="82791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73756">
            <a:off x="4503880" y="5354589"/>
            <a:ext cx="952500" cy="114300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66907">
            <a:off x="5508938" y="5890218"/>
            <a:ext cx="952500" cy="74295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31929" y="1419615"/>
            <a:ext cx="952500" cy="74295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73756">
            <a:off x="2241422" y="5606685"/>
            <a:ext cx="855559" cy="102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1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аешься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0.38628 -1.11111E-6 C 0.56007 -1.11111E-6 0.77343 0.16713 0.77343 0.30301 L 0.77343 0.60648 " pathEditMode="relative" rAng="0" ptsTypes="FfFF">
                                      <p:cBhvr>
                                        <p:cTn id="2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63" y="3032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19" grpId="0" animBg="1"/>
      <p:bldP spid="8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кругленный прямоугольник 32"/>
          <p:cNvSpPr/>
          <p:nvPr/>
        </p:nvSpPr>
        <p:spPr>
          <a:xfrm>
            <a:off x="5827890" y="3573016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CC0066"/>
                </a:solidFill>
              </a:rPr>
              <a:t>ят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848472" y="2696097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0066"/>
                </a:solidFill>
              </a:rPr>
              <a:t>ют</a:t>
            </a:r>
            <a:endParaRPr lang="ru-RU" sz="3200" b="1" dirty="0">
              <a:solidFill>
                <a:srgbClr val="CC0066"/>
              </a:solidFill>
            </a:endParaRPr>
          </a:p>
        </p:txBody>
      </p:sp>
      <p:pic>
        <p:nvPicPr>
          <p:cNvPr id="14" name="Рисунок 1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351" y="63148"/>
            <a:ext cx="1374180" cy="1385633"/>
          </a:xfrm>
          <a:prstGeom prst="rect">
            <a:avLst/>
          </a:prstGeom>
        </p:spPr>
      </p:pic>
      <p:sp>
        <p:nvSpPr>
          <p:cNvPr id="22" name="Выноска-облако 21"/>
          <p:cNvSpPr/>
          <p:nvPr/>
        </p:nvSpPr>
        <p:spPr>
          <a:xfrm rot="21259284">
            <a:off x="5471261" y="556260"/>
            <a:ext cx="2188810" cy="1326962"/>
          </a:xfrm>
          <a:prstGeom prst="cloudCallout">
            <a:avLst>
              <a:gd name="adj1" fmla="val 87052"/>
              <a:gd name="adj2" fmla="val -7594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Ошибаешься!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61446" y="2696097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0066"/>
                </a:solidFill>
              </a:rPr>
              <a:t>ешь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956657" y="2696097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rgbClr val="CC0066"/>
                </a:solidFill>
              </a:rPr>
              <a:t>е</a:t>
            </a:r>
            <a:r>
              <a:rPr lang="ru-RU" sz="3200" b="1" dirty="0" err="1" smtClean="0">
                <a:solidFill>
                  <a:srgbClr val="CC0066"/>
                </a:solidFill>
              </a:rPr>
              <a:t>т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277885" y="2696097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0066"/>
                </a:solidFill>
              </a:rPr>
              <a:t>ем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575698" y="2696097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CC0066"/>
                </a:solidFill>
              </a:rPr>
              <a:t>ете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61446" y="3573016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0066"/>
                </a:solidFill>
              </a:rPr>
              <a:t>ишь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956657" y="3573016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CC0066"/>
                </a:solidFill>
              </a:rPr>
              <a:t>ит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277885" y="3573015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0066"/>
                </a:solidFill>
              </a:rPr>
              <a:t>им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575698" y="3573016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CC0066"/>
                </a:solidFill>
              </a:rPr>
              <a:t>ите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19" name="Выноска-облако 18"/>
          <p:cNvSpPr/>
          <p:nvPr/>
        </p:nvSpPr>
        <p:spPr>
          <a:xfrm>
            <a:off x="5358197" y="517409"/>
            <a:ext cx="2309370" cy="1407994"/>
          </a:xfrm>
          <a:prstGeom prst="cloudCallout">
            <a:avLst>
              <a:gd name="adj1" fmla="val 76808"/>
              <a:gd name="adj2" fmla="val -16914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0000"/>
                </a:solidFill>
              </a:rPr>
              <a:t>Молодец!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25704" y="2536563"/>
            <a:ext cx="6624735" cy="1972557"/>
          </a:xfrm>
          <a:prstGeom prst="roundRect">
            <a:avLst/>
          </a:prstGeom>
          <a:solidFill>
            <a:srgbClr val="4F81BD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61446" y="3573017"/>
            <a:ext cx="1120374" cy="681270"/>
          </a:xfrm>
          <a:prstGeom prst="round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hlinkClick r:id="" action="ppaction://hlinkshowjump?jump=nextslide"/>
          </p:cNvPr>
          <p:cNvSpPr/>
          <p:nvPr/>
        </p:nvSpPr>
        <p:spPr>
          <a:xfrm>
            <a:off x="8043879" y="6206127"/>
            <a:ext cx="1100121" cy="576064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ещё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21633" y="499677"/>
            <a:ext cx="3653191" cy="7150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       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т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ы порт</a:t>
            </a:r>
            <a:endParaRPr lang="ru-RU" sz="3600" b="1" dirty="0" smtClean="0">
              <a:solidFill>
                <a:srgbClr val="002060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711537" y="499678"/>
            <a:ext cx="1163287" cy="7367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711537" y="509590"/>
            <a:ext cx="1181880" cy="7268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C0066"/>
                </a:solidFill>
              </a:rPr>
              <a:t>ишь</a:t>
            </a:r>
            <a:endParaRPr lang="ru-RU" sz="3600" b="1" dirty="0">
              <a:solidFill>
                <a:srgbClr val="CC0066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485" y="5603917"/>
            <a:ext cx="768130" cy="75532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633" y="5900245"/>
            <a:ext cx="872837" cy="85829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519" y="5391704"/>
            <a:ext cx="735024" cy="72277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569" y="5818128"/>
            <a:ext cx="841948" cy="82791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064" y="5319849"/>
            <a:ext cx="841948" cy="82791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73756">
            <a:off x="4503880" y="5354589"/>
            <a:ext cx="952500" cy="114300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66907">
            <a:off x="5508938" y="5890218"/>
            <a:ext cx="952500" cy="74295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66907">
            <a:off x="6209885" y="5476590"/>
            <a:ext cx="952500" cy="74295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25831">
            <a:off x="-1055918" y="993974"/>
            <a:ext cx="952500" cy="1143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73756">
            <a:off x="2241422" y="5606685"/>
            <a:ext cx="855559" cy="102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17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аешься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аешься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87 -0.03264 L 0.40538 -0.03264 C 0.6099 -0.03264 0.8625 0.15857 0.8625 0.31389 L 0.8625 0.66111 " pathEditMode="relative" rAng="0" ptsTypes="FfFF">
                                      <p:cBhvr>
                                        <p:cTn id="2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60" y="34676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19" grpId="0" animBg="1"/>
      <p:bldP spid="8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кругленный прямоугольник 32"/>
          <p:cNvSpPr/>
          <p:nvPr/>
        </p:nvSpPr>
        <p:spPr>
          <a:xfrm>
            <a:off x="5827890" y="3573016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CC0066"/>
                </a:solidFill>
              </a:rPr>
              <a:t>ят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848472" y="2696097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0066"/>
                </a:solidFill>
              </a:rPr>
              <a:t>ют</a:t>
            </a:r>
            <a:endParaRPr lang="ru-RU" sz="3200" b="1" dirty="0">
              <a:solidFill>
                <a:srgbClr val="CC0066"/>
              </a:solidFill>
            </a:endParaRPr>
          </a:p>
        </p:txBody>
      </p:sp>
      <p:pic>
        <p:nvPicPr>
          <p:cNvPr id="14" name="Рисунок 1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351" y="63148"/>
            <a:ext cx="1374180" cy="1385633"/>
          </a:xfrm>
          <a:prstGeom prst="rect">
            <a:avLst/>
          </a:prstGeom>
        </p:spPr>
      </p:pic>
      <p:sp>
        <p:nvSpPr>
          <p:cNvPr id="22" name="Выноска-облако 21"/>
          <p:cNvSpPr/>
          <p:nvPr/>
        </p:nvSpPr>
        <p:spPr>
          <a:xfrm rot="21259284">
            <a:off x="5493523" y="555157"/>
            <a:ext cx="2166493" cy="1326962"/>
          </a:xfrm>
          <a:prstGeom prst="cloudCallout">
            <a:avLst>
              <a:gd name="adj1" fmla="val 87052"/>
              <a:gd name="adj2" fmla="val -7594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Ошибаешься!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61446" y="2696097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0066"/>
                </a:solidFill>
              </a:rPr>
              <a:t>ешь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956657" y="2696097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rgbClr val="CC0066"/>
                </a:solidFill>
              </a:rPr>
              <a:t>е</a:t>
            </a:r>
            <a:r>
              <a:rPr lang="ru-RU" sz="3200" b="1" dirty="0" err="1" smtClean="0">
                <a:solidFill>
                  <a:srgbClr val="CC0066"/>
                </a:solidFill>
              </a:rPr>
              <a:t>т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277885" y="2696097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0066"/>
                </a:solidFill>
              </a:rPr>
              <a:t>ем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575698" y="2696097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CC0066"/>
                </a:solidFill>
              </a:rPr>
              <a:t>ете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61446" y="3573016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0066"/>
                </a:solidFill>
              </a:rPr>
              <a:t>ишь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956657" y="3573016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CC0066"/>
                </a:solidFill>
              </a:rPr>
              <a:t>ит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277885" y="3573015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0066"/>
                </a:solidFill>
              </a:rPr>
              <a:t>им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575698" y="3573016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CC0066"/>
                </a:solidFill>
              </a:rPr>
              <a:t>ите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19" name="Выноска-облако 18"/>
          <p:cNvSpPr/>
          <p:nvPr/>
        </p:nvSpPr>
        <p:spPr>
          <a:xfrm>
            <a:off x="5507416" y="496781"/>
            <a:ext cx="2170967" cy="1481523"/>
          </a:xfrm>
          <a:prstGeom prst="cloudCallout">
            <a:avLst>
              <a:gd name="adj1" fmla="val 76808"/>
              <a:gd name="adj2" fmla="val -16914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0000"/>
                </a:solidFill>
              </a:rPr>
              <a:t>Молодец!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25704" y="2536563"/>
            <a:ext cx="6624735" cy="1972557"/>
          </a:xfrm>
          <a:prstGeom prst="roundRect">
            <a:avLst/>
          </a:prstGeom>
          <a:solidFill>
            <a:srgbClr val="4F81BD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83712" y="2700112"/>
            <a:ext cx="1120374" cy="681270"/>
          </a:xfrm>
          <a:prstGeom prst="round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hlinkClick r:id="" action="ppaction://hlinkshowjump?jump=nextslide"/>
          </p:cNvPr>
          <p:cNvSpPr/>
          <p:nvPr/>
        </p:nvSpPr>
        <p:spPr>
          <a:xfrm>
            <a:off x="7994410" y="6240404"/>
            <a:ext cx="1100121" cy="576064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ещё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21633" y="499677"/>
            <a:ext cx="3653191" cy="7150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м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ы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</a:rPr>
              <a:t>постел</a:t>
            </a:r>
            <a:endParaRPr lang="ru-RU" sz="3600" b="1" dirty="0" smtClean="0">
              <a:solidFill>
                <a:srgbClr val="002060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711537" y="499678"/>
            <a:ext cx="1163287" cy="7367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711537" y="509590"/>
            <a:ext cx="1181880" cy="7268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C0066"/>
                </a:solidFill>
              </a:rPr>
              <a:t>е</a:t>
            </a:r>
            <a:r>
              <a:rPr lang="ru-RU" sz="3600" b="1" dirty="0" smtClean="0">
                <a:solidFill>
                  <a:srgbClr val="CC0066"/>
                </a:solidFill>
              </a:rPr>
              <a:t>м</a:t>
            </a:r>
            <a:endParaRPr lang="ru-RU" sz="3600" b="1" dirty="0">
              <a:solidFill>
                <a:srgbClr val="CC0066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918" y="5819013"/>
            <a:ext cx="857065" cy="84278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485" y="5603917"/>
            <a:ext cx="768130" cy="75532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519" y="5391704"/>
            <a:ext cx="735024" cy="72277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569" y="5818128"/>
            <a:ext cx="841948" cy="82791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064" y="5319849"/>
            <a:ext cx="841948" cy="82791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73756">
            <a:off x="4503880" y="5354589"/>
            <a:ext cx="952500" cy="114300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66907">
            <a:off x="6209885" y="5476590"/>
            <a:ext cx="952500" cy="74295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66907">
            <a:off x="5508938" y="5890218"/>
            <a:ext cx="952500" cy="74295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73756">
            <a:off x="6887537" y="5410081"/>
            <a:ext cx="952500" cy="114300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640" y="1146562"/>
            <a:ext cx="845840" cy="83174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73756">
            <a:off x="2241422" y="5606685"/>
            <a:ext cx="855559" cy="102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3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аешься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0.44062 0 C 0.63941 0 0.88298 0.1463 0.88298 0.26551 L 0.88298 0.53472 " pathEditMode="relative" rAng="0" ptsTypes="FfFF">
                                      <p:cBhvr>
                                        <p:cTn id="29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49" y="26736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19" grpId="0" animBg="1"/>
      <p:bldP spid="8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кругленный прямоугольник 32"/>
          <p:cNvSpPr/>
          <p:nvPr/>
        </p:nvSpPr>
        <p:spPr>
          <a:xfrm>
            <a:off x="5827890" y="3573016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CC0066"/>
                </a:solidFill>
              </a:rPr>
              <a:t>ят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848472" y="2696097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0066"/>
                </a:solidFill>
              </a:rPr>
              <a:t>ют</a:t>
            </a:r>
            <a:endParaRPr lang="ru-RU" sz="3200" b="1" dirty="0">
              <a:solidFill>
                <a:srgbClr val="CC0066"/>
              </a:solidFill>
            </a:endParaRPr>
          </a:p>
        </p:txBody>
      </p:sp>
      <p:pic>
        <p:nvPicPr>
          <p:cNvPr id="14" name="Рисунок 1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351" y="63148"/>
            <a:ext cx="1374180" cy="1385633"/>
          </a:xfrm>
          <a:prstGeom prst="rect">
            <a:avLst/>
          </a:prstGeom>
        </p:spPr>
      </p:pic>
      <p:sp>
        <p:nvSpPr>
          <p:cNvPr id="22" name="Выноска-облако 21"/>
          <p:cNvSpPr/>
          <p:nvPr/>
        </p:nvSpPr>
        <p:spPr>
          <a:xfrm rot="21259284">
            <a:off x="5497006" y="554984"/>
            <a:ext cx="2163001" cy="1326962"/>
          </a:xfrm>
          <a:prstGeom prst="cloudCallout">
            <a:avLst>
              <a:gd name="adj1" fmla="val 87052"/>
              <a:gd name="adj2" fmla="val -7594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Ошибаешься!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61446" y="2696097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0066"/>
                </a:solidFill>
              </a:rPr>
              <a:t>ешь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956657" y="2696097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rgbClr val="CC0066"/>
                </a:solidFill>
              </a:rPr>
              <a:t>е</a:t>
            </a:r>
            <a:r>
              <a:rPr lang="ru-RU" sz="3200" b="1" dirty="0" err="1" smtClean="0">
                <a:solidFill>
                  <a:srgbClr val="CC0066"/>
                </a:solidFill>
              </a:rPr>
              <a:t>т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277885" y="2696097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0066"/>
                </a:solidFill>
              </a:rPr>
              <a:t>ем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575698" y="2696097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CC0066"/>
                </a:solidFill>
              </a:rPr>
              <a:t>ете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61446" y="3573016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0066"/>
                </a:solidFill>
              </a:rPr>
              <a:t>ишь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956657" y="3573016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CC0066"/>
                </a:solidFill>
              </a:rPr>
              <a:t>ит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277885" y="3573015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0066"/>
                </a:solidFill>
              </a:rPr>
              <a:t>им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575698" y="3573016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CC0066"/>
                </a:solidFill>
              </a:rPr>
              <a:t>ите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19" name="Выноска-облако 18"/>
          <p:cNvSpPr/>
          <p:nvPr/>
        </p:nvSpPr>
        <p:spPr>
          <a:xfrm>
            <a:off x="5493022" y="499677"/>
            <a:ext cx="2170967" cy="1486026"/>
          </a:xfrm>
          <a:prstGeom prst="cloudCallout">
            <a:avLst>
              <a:gd name="adj1" fmla="val 76808"/>
              <a:gd name="adj2" fmla="val -16914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0000"/>
                </a:solidFill>
              </a:rPr>
              <a:t>Молодец!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25704" y="2536563"/>
            <a:ext cx="6624735" cy="1972557"/>
          </a:xfrm>
          <a:prstGeom prst="roundRect">
            <a:avLst/>
          </a:prstGeom>
          <a:solidFill>
            <a:srgbClr val="4F81BD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48629" y="2700112"/>
            <a:ext cx="1120374" cy="681270"/>
          </a:xfrm>
          <a:prstGeom prst="round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1221633" y="499677"/>
            <a:ext cx="3710407" cy="7150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она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</a:rPr>
              <a:t>выглян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3600" b="1" dirty="0" smtClean="0">
              <a:solidFill>
                <a:srgbClr val="002060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724322" y="499677"/>
            <a:ext cx="1207718" cy="7157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724322" y="509590"/>
            <a:ext cx="1194799" cy="6952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CC0066"/>
                </a:solidFill>
              </a:rPr>
              <a:t>е</a:t>
            </a:r>
            <a:r>
              <a:rPr lang="ru-RU" sz="3600" b="1" dirty="0" err="1">
                <a:solidFill>
                  <a:srgbClr val="CC0066"/>
                </a:solidFill>
              </a:rPr>
              <a:t>т</a:t>
            </a:r>
            <a:endParaRPr lang="ru-RU" sz="3600" b="1" dirty="0">
              <a:solidFill>
                <a:srgbClr val="CC0066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049" y="5696997"/>
            <a:ext cx="682289" cy="67091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727" y="5977127"/>
            <a:ext cx="716467" cy="70452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519" y="5391704"/>
            <a:ext cx="735024" cy="72277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569" y="5818128"/>
            <a:ext cx="841948" cy="82791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064" y="5319849"/>
            <a:ext cx="841948" cy="82791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73756">
            <a:off x="4503880" y="5354589"/>
            <a:ext cx="952500" cy="114300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66907">
            <a:off x="6209885" y="5476590"/>
            <a:ext cx="952500" cy="74295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66907">
            <a:off x="5508938" y="5890218"/>
            <a:ext cx="952500" cy="74295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73756">
            <a:off x="6887537" y="5410081"/>
            <a:ext cx="952500" cy="114300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275" y="4509121"/>
            <a:ext cx="897544" cy="882584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31929" y="1419615"/>
            <a:ext cx="952500" cy="742950"/>
          </a:xfrm>
          <a:prstGeom prst="rect">
            <a:avLst/>
          </a:prstGeom>
        </p:spPr>
      </p:pic>
      <p:sp>
        <p:nvSpPr>
          <p:cNvPr id="2" name="Управляющая кнопка: возврат 1">
            <a:hlinkClick r:id="rId10" action="ppaction://hlinksldjump" highlightClick="1"/>
          </p:cNvPr>
          <p:cNvSpPr/>
          <p:nvPr/>
        </p:nvSpPr>
        <p:spPr>
          <a:xfrm>
            <a:off x="8243491" y="6078643"/>
            <a:ext cx="851040" cy="719954"/>
          </a:xfrm>
          <a:prstGeom prst="actionButtonRetur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73756">
            <a:off x="2241422" y="5606685"/>
            <a:ext cx="855559" cy="102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9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аешься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0.49635 -1.11111E-6 C 0.71961 -1.11111E-6 0.99392 0.15533 0.99392 0.28195 L 0.99392 0.56435 " pathEditMode="relative" rAng="0" ptsTypes="FfFF">
                                      <p:cBhvr>
                                        <p:cTn id="2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87" y="2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19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705678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              Источники:</a:t>
            </a:r>
          </a:p>
          <a:p>
            <a:r>
              <a:rPr lang="ru-RU" sz="1400" u="sng" dirty="0">
                <a:hlinkClick r:id="rId2"/>
              </a:rPr>
              <a:t>http://textures.photoshop-ramki.ru/wp-content/uploads/2012/09/Detskie-21.jpg</a:t>
            </a:r>
            <a:r>
              <a:rPr lang="ru-RU" sz="1400" dirty="0"/>
              <a:t>  </a:t>
            </a:r>
            <a:r>
              <a:rPr lang="ru-RU" sz="1400" dirty="0" smtClean="0"/>
              <a:t>-полянка</a:t>
            </a:r>
            <a:endParaRPr lang="ru-RU" sz="1400" dirty="0"/>
          </a:p>
          <a:p>
            <a:r>
              <a:rPr lang="ru-RU" sz="1400" u="sng" dirty="0">
                <a:hlinkClick r:id="rId3"/>
              </a:rPr>
              <a:t>http://img-fotki.yandex.ru/get/5905/novprospekt.12/0_6beed_e5a8dea6_L.png</a:t>
            </a:r>
            <a:r>
              <a:rPr lang="ru-RU" sz="1400" dirty="0"/>
              <a:t> </a:t>
            </a:r>
            <a:r>
              <a:rPr lang="ru-RU" sz="1400" dirty="0" smtClean="0"/>
              <a:t>гном</a:t>
            </a:r>
          </a:p>
          <a:p>
            <a:r>
              <a:rPr lang="ru-RU" sz="1400" u="sng" dirty="0">
                <a:hlinkClick r:id="rId4"/>
              </a:rPr>
              <a:t>http://img-fotki.yandex.ru/get/6004/novprospekt.13/0_6beff_7766e66a_L.png</a:t>
            </a:r>
            <a:r>
              <a:rPr lang="ru-RU" sz="1400" dirty="0"/>
              <a:t> гном</a:t>
            </a:r>
          </a:p>
          <a:p>
            <a:r>
              <a:rPr lang="ru-RU" sz="1400" u="sng" dirty="0">
                <a:hlinkClick r:id="rId5"/>
              </a:rPr>
              <a:t>http://img-fotki.yandex.ru/get/6504/171991707.0/0_7facf_3f8b310b_L.png</a:t>
            </a:r>
            <a:r>
              <a:rPr lang="ru-RU" sz="1400" dirty="0"/>
              <a:t> </a:t>
            </a:r>
            <a:r>
              <a:rPr lang="ru-RU" sz="1400" dirty="0" smtClean="0"/>
              <a:t>  розовые цветы</a:t>
            </a:r>
            <a:endParaRPr lang="ru-RU" sz="1400" dirty="0"/>
          </a:p>
          <a:p>
            <a:r>
              <a:rPr lang="ru-RU" sz="1400" u="sng" dirty="0">
                <a:hlinkClick r:id="rId6"/>
              </a:rPr>
              <a:t>http://img-fotki.yandex.ru/get/6604/171991707.0/0_7fad4_6f7ad0e2_L.png</a:t>
            </a:r>
            <a:r>
              <a:rPr lang="ru-RU" sz="1400" dirty="0"/>
              <a:t> маки</a:t>
            </a:r>
          </a:p>
          <a:p>
            <a:r>
              <a:rPr lang="ru-RU" sz="1400" u="sng" dirty="0">
                <a:hlinkClick r:id="rId7"/>
              </a:rPr>
              <a:t>http://img-fotki.yandex.ru/get/6609/171991707.0/0_7fabf_16fb46b2_L.png</a:t>
            </a:r>
            <a:r>
              <a:rPr lang="ru-RU" sz="1400" dirty="0"/>
              <a:t> сиреневые </a:t>
            </a:r>
            <a:r>
              <a:rPr lang="ru-RU" sz="1400" dirty="0" smtClean="0"/>
              <a:t>цветы</a:t>
            </a:r>
          </a:p>
          <a:p>
            <a:r>
              <a:rPr lang="ru-RU" sz="1400" u="sng" dirty="0">
                <a:hlinkClick r:id="rId8"/>
              </a:rPr>
              <a:t>http://img-fotki.yandex.ru/get/6406/171991707.0/0_7fac7_bdd377c2_L.png</a:t>
            </a:r>
            <a:r>
              <a:rPr lang="ru-RU" sz="1400" dirty="0"/>
              <a:t> цветы </a:t>
            </a:r>
            <a:r>
              <a:rPr lang="ru-RU" sz="1400" dirty="0" err="1"/>
              <a:t>космея</a:t>
            </a:r>
            <a:endParaRPr lang="ru-RU" sz="1400" dirty="0"/>
          </a:p>
          <a:p>
            <a:r>
              <a:rPr lang="ru-RU" sz="1400" u="sng" dirty="0">
                <a:hlinkClick r:id="rId9"/>
              </a:rPr>
              <a:t>http://images-photo.ru/_ph/17/2/326316644.gif</a:t>
            </a:r>
            <a:r>
              <a:rPr lang="ru-RU" sz="1400" dirty="0"/>
              <a:t> </a:t>
            </a:r>
            <a:r>
              <a:rPr lang="ru-RU" sz="1400" dirty="0" smtClean="0"/>
              <a:t>бабочка</a:t>
            </a:r>
          </a:p>
          <a:p>
            <a:r>
              <a:rPr lang="ru-RU" sz="1400" u="sng" dirty="0">
                <a:hlinkClick r:id="rId10"/>
              </a:rPr>
              <a:t>http://miranimashek.com/_ph/9/2/143592089.gif</a:t>
            </a:r>
            <a:r>
              <a:rPr lang="ru-RU" sz="1400" dirty="0"/>
              <a:t> </a:t>
            </a:r>
            <a:r>
              <a:rPr lang="ru-RU" sz="1400" dirty="0" smtClean="0"/>
              <a:t> бабочка</a:t>
            </a:r>
          </a:p>
          <a:p>
            <a:r>
              <a:rPr lang="ru-RU" sz="1400" u="sng" dirty="0">
                <a:hlinkClick r:id="rId11"/>
              </a:rPr>
              <a:t>http://img-fotki.yandex.ru/get/5802/talana1959.11d/0_5733c_3ad1dc64_S.gif</a:t>
            </a:r>
            <a:r>
              <a:rPr lang="ru-RU" sz="1400" dirty="0"/>
              <a:t> голубая </a:t>
            </a:r>
            <a:r>
              <a:rPr lang="ru-RU" sz="1400" dirty="0" smtClean="0"/>
              <a:t>бабочка</a:t>
            </a:r>
          </a:p>
          <a:p>
            <a:r>
              <a:rPr lang="ru-RU" sz="1400" u="sng" dirty="0">
                <a:hlinkClick r:id="rId12"/>
              </a:rPr>
              <a:t>http://detsad-kitty.ru/uploads/posts/2012-06/thumbs/1341067138_01.png</a:t>
            </a:r>
            <a:r>
              <a:rPr lang="ru-RU" sz="1400" dirty="0"/>
              <a:t> </a:t>
            </a:r>
            <a:r>
              <a:rPr lang="ru-RU" sz="1400" dirty="0" smtClean="0"/>
              <a:t>солнце</a:t>
            </a:r>
          </a:p>
          <a:p>
            <a:r>
              <a:rPr lang="ru-RU" sz="1400" u="sng" dirty="0">
                <a:hlinkClick r:id="rId13"/>
              </a:rPr>
              <a:t>http://img-fotki.yandex.ru/get/4401/talana1959.11b/0_572d6_eb0e10ae_S.gif</a:t>
            </a:r>
            <a:r>
              <a:rPr lang="ru-RU" sz="1400" dirty="0"/>
              <a:t> чёрная </a:t>
            </a:r>
            <a:r>
              <a:rPr lang="ru-RU" sz="1400" dirty="0" smtClean="0"/>
              <a:t>бабочка</a:t>
            </a:r>
            <a:endParaRPr lang="ru-RU" sz="1400" dirty="0"/>
          </a:p>
          <a:p>
            <a:endParaRPr lang="ru-RU" sz="1400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502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395536" y="476672"/>
            <a:ext cx="70567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C0066"/>
                </a:solidFill>
                <a:latin typeface="Calibri" pitchFamily="34" charset="0"/>
                <a:cs typeface="Calibri" pitchFamily="34" charset="0"/>
              </a:rPr>
              <a:t>                    </a:t>
            </a:r>
            <a:r>
              <a:rPr lang="ru-RU" sz="3600" b="1" dirty="0" smtClean="0">
                <a:solidFill>
                  <a:srgbClr val="CC0066"/>
                </a:solidFill>
                <a:cs typeface="Calibri" pitchFamily="34" charset="0"/>
              </a:rPr>
              <a:t>Дорогой  друг!</a:t>
            </a: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cs typeface="Calibri" pitchFamily="34" charset="0"/>
              </a:rPr>
              <a:t>Помоги гномам собрать на цветочную лужайку разлетевшихся бабочек. Для этого правильно определи личные окончания глаголов. </a:t>
            </a: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cs typeface="Calibri" pitchFamily="34" charset="0"/>
              </a:rPr>
              <a:t>Если захочешь вспомнить правило, кликни мышкой  по солнышку.</a:t>
            </a:r>
          </a:p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cs typeface="Calibri" pitchFamily="34" charset="0"/>
              </a:rPr>
              <a:t>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cs typeface="Calibri" pitchFamily="34" charset="0"/>
              </a:rPr>
              <a:t>                     </a:t>
            </a:r>
            <a:r>
              <a:rPr lang="ru-RU" sz="3600" b="1" dirty="0" smtClean="0">
                <a:solidFill>
                  <a:srgbClr val="CC0066"/>
                </a:solidFill>
                <a:cs typeface="Calibri" pitchFamily="34" charset="0"/>
              </a:rPr>
              <a:t>Удачи  тебе!</a:t>
            </a:r>
            <a:endParaRPr lang="ru-RU" sz="3600" b="1" dirty="0">
              <a:solidFill>
                <a:srgbClr val="CC0066"/>
              </a:solidFill>
              <a:cs typeface="Calibri" pitchFamily="34" charset="0"/>
            </a:endParaRPr>
          </a:p>
        </p:txBody>
      </p:sp>
      <p:sp>
        <p:nvSpPr>
          <p:cNvPr id="6" name="Овал 5">
            <a:hlinkClick r:id="rId2" action="ppaction://hlinksldjump"/>
          </p:cNvPr>
          <p:cNvSpPr/>
          <p:nvPr/>
        </p:nvSpPr>
        <p:spPr>
          <a:xfrm>
            <a:off x="5148064" y="5017639"/>
            <a:ext cx="1296145" cy="7769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Начать</a:t>
            </a:r>
          </a:p>
        </p:txBody>
      </p:sp>
    </p:spTree>
    <p:extLst>
      <p:ext uri="{BB962C8B-B14F-4D97-AF65-F5344CB8AC3E}">
        <p14:creationId xmlns:p14="http://schemas.microsoft.com/office/powerpoint/2010/main" val="185977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709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2483" y="116632"/>
            <a:ext cx="8877742" cy="6552728"/>
          </a:xfrm>
          <a:prstGeom prst="roundRect">
            <a:avLst/>
          </a:prstGeom>
          <a:ln w="38100">
            <a:solidFill>
              <a:srgbClr val="FFFF0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660066"/>
              </a:solidFill>
              <a:latin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503" y="-49208"/>
            <a:ext cx="1786227" cy="1801114"/>
          </a:xfrm>
          <a:prstGeom prst="rect">
            <a:avLst/>
          </a:prstGeom>
        </p:spPr>
      </p:pic>
      <p:sp>
        <p:nvSpPr>
          <p:cNvPr id="36" name="Oval 2"/>
          <p:cNvSpPr>
            <a:spLocks noChangeArrowheads="1"/>
          </p:cNvSpPr>
          <p:nvPr/>
        </p:nvSpPr>
        <p:spPr bwMode="auto">
          <a:xfrm>
            <a:off x="1849552" y="249135"/>
            <a:ext cx="2903900" cy="128073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Чтобы определить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</a:t>
            </a: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пряжение,</a:t>
            </a:r>
            <a:endParaRPr lang="ru-RU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Oval 3"/>
          <p:cNvSpPr>
            <a:spLocks noChangeArrowheads="1"/>
          </p:cNvSpPr>
          <p:nvPr/>
        </p:nvSpPr>
        <p:spPr bwMode="auto">
          <a:xfrm>
            <a:off x="908562" y="1603463"/>
            <a:ext cx="1935489" cy="848856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окончание </a:t>
            </a:r>
            <a:r>
              <a:rPr lang="ru-RU" sz="2000" b="1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под </a:t>
            </a:r>
          </a:p>
          <a:p>
            <a:pPr algn="ctr"/>
            <a:r>
              <a:rPr lang="ru-RU" sz="2000" b="1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ударением</a:t>
            </a:r>
          </a:p>
        </p:txBody>
      </p:sp>
      <p:sp>
        <p:nvSpPr>
          <p:cNvPr id="38" name="Oval 4"/>
          <p:cNvSpPr>
            <a:spLocks noChangeArrowheads="1"/>
          </p:cNvSpPr>
          <p:nvPr/>
        </p:nvSpPr>
        <p:spPr bwMode="auto">
          <a:xfrm>
            <a:off x="4049068" y="1790772"/>
            <a:ext cx="1936823" cy="792682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</a:rPr>
              <a:t>окончание</a:t>
            </a:r>
            <a:endParaRPr lang="ru-RU" sz="2000" b="1" dirty="0">
              <a:solidFill>
                <a:schemeClr val="accent4">
                  <a:lumMod val="10000"/>
                </a:schemeClr>
              </a:solidFill>
            </a:endParaRPr>
          </a:p>
          <a:p>
            <a:pPr algn="ctr"/>
            <a:r>
              <a:rPr lang="ru-RU" sz="2000" b="1" dirty="0">
                <a:solidFill>
                  <a:schemeClr val="accent4">
                    <a:lumMod val="10000"/>
                  </a:schemeClr>
                </a:solidFill>
              </a:rPr>
              <a:t>безударное</a:t>
            </a: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333651" y="3358597"/>
            <a:ext cx="1149822" cy="126829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ru-RU" sz="2800" b="1" dirty="0">
                <a:solidFill>
                  <a:srgbClr val="CC0066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ru-RU" sz="2800" b="1" dirty="0" smtClean="0">
                <a:solidFill>
                  <a:srgbClr val="CC0066"/>
                </a:solidFill>
                <a:latin typeface="Calibri" pitchFamily="34" charset="0"/>
                <a:cs typeface="Calibri" pitchFamily="34" charset="0"/>
              </a:rPr>
              <a:t>е..</a:t>
            </a:r>
            <a:endParaRPr lang="ru-RU" sz="2800" b="1" dirty="0">
              <a:solidFill>
                <a:srgbClr val="CC0066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2800" b="1" dirty="0">
                <a:solidFill>
                  <a:srgbClr val="CC0066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ru-RU" sz="2800" b="1" dirty="0" err="1" smtClean="0">
                <a:solidFill>
                  <a:srgbClr val="CC0066"/>
                </a:solidFill>
                <a:latin typeface="Calibri" pitchFamily="34" charset="0"/>
                <a:cs typeface="Calibri" pitchFamily="34" charset="0"/>
              </a:rPr>
              <a:t>ут</a:t>
            </a:r>
            <a:endParaRPr lang="ru-RU" sz="2800" b="1" dirty="0">
              <a:solidFill>
                <a:srgbClr val="CC0066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2800" b="1" dirty="0">
                <a:solidFill>
                  <a:srgbClr val="CC0066"/>
                </a:solidFill>
                <a:latin typeface="Calibri" pitchFamily="34" charset="0"/>
                <a:cs typeface="Calibri" pitchFamily="34" charset="0"/>
              </a:rPr>
              <a:t>-ют</a:t>
            </a:r>
          </a:p>
        </p:txBody>
      </p:sp>
      <p:sp>
        <p:nvSpPr>
          <p:cNvPr id="40" name="Rectangle 6"/>
          <p:cNvSpPr>
            <a:spLocks noChangeArrowheads="1"/>
          </p:cNvSpPr>
          <p:nvPr/>
        </p:nvSpPr>
        <p:spPr bwMode="auto">
          <a:xfrm>
            <a:off x="1876973" y="3358597"/>
            <a:ext cx="1088462" cy="13019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CC0066"/>
                </a:solidFill>
              </a:rPr>
              <a:t>-</a:t>
            </a:r>
            <a:r>
              <a:rPr lang="ru-RU" sz="2800" b="1" dirty="0" smtClean="0">
                <a:solidFill>
                  <a:srgbClr val="CC0066"/>
                </a:solidFill>
              </a:rPr>
              <a:t>и..</a:t>
            </a:r>
            <a:endParaRPr lang="ru-RU" sz="2800" b="1" dirty="0">
              <a:solidFill>
                <a:srgbClr val="CC0066"/>
              </a:solidFill>
            </a:endParaRPr>
          </a:p>
          <a:p>
            <a:pPr algn="ctr"/>
            <a:r>
              <a:rPr lang="ru-RU" sz="2800" b="1" dirty="0">
                <a:solidFill>
                  <a:srgbClr val="CC0066"/>
                </a:solidFill>
              </a:rPr>
              <a:t>-</a:t>
            </a:r>
            <a:r>
              <a:rPr lang="ru-RU" sz="2800" b="1" dirty="0" err="1" smtClean="0">
                <a:solidFill>
                  <a:srgbClr val="CC0066"/>
                </a:solidFill>
              </a:rPr>
              <a:t>ат</a:t>
            </a:r>
            <a:endParaRPr lang="ru-RU" sz="2800" b="1" dirty="0">
              <a:solidFill>
                <a:srgbClr val="CC0066"/>
              </a:solidFill>
            </a:endParaRPr>
          </a:p>
          <a:p>
            <a:pPr algn="ctr"/>
            <a:r>
              <a:rPr lang="ru-RU" sz="2800" b="1" dirty="0">
                <a:solidFill>
                  <a:srgbClr val="CC0066"/>
                </a:solidFill>
              </a:rPr>
              <a:t>-</a:t>
            </a:r>
            <a:r>
              <a:rPr lang="ru-RU" sz="2800" b="1" dirty="0" err="1">
                <a:solidFill>
                  <a:srgbClr val="CC0066"/>
                </a:solidFill>
              </a:rPr>
              <a:t>ят</a:t>
            </a:r>
            <a:endParaRPr lang="ru-RU" sz="2800" b="1" dirty="0">
              <a:solidFill>
                <a:srgbClr val="CC0066"/>
              </a:solidFill>
            </a:endParaRPr>
          </a:p>
        </p:txBody>
      </p:sp>
      <p:sp>
        <p:nvSpPr>
          <p:cNvPr id="41" name="Oval 7"/>
          <p:cNvSpPr>
            <a:spLocks noChangeArrowheads="1"/>
          </p:cNvSpPr>
          <p:nvPr/>
        </p:nvSpPr>
        <p:spPr bwMode="auto">
          <a:xfrm>
            <a:off x="3638747" y="2860518"/>
            <a:ext cx="2601105" cy="1132224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dirty="0">
                <a:solidFill>
                  <a:schemeClr val="accent4">
                    <a:lumMod val="10000"/>
                  </a:schemeClr>
                </a:solidFill>
              </a:rPr>
              <a:t>Поставь глагол</a:t>
            </a:r>
          </a:p>
          <a:p>
            <a:pPr algn="ctr"/>
            <a:r>
              <a:rPr lang="ru-RU" sz="2000" b="1" dirty="0">
                <a:solidFill>
                  <a:schemeClr val="accent4">
                    <a:lumMod val="10000"/>
                  </a:schemeClr>
                </a:solidFill>
              </a:rPr>
              <a:t>в неопределённую</a:t>
            </a:r>
          </a:p>
          <a:p>
            <a:pPr algn="ctr"/>
            <a:r>
              <a:rPr lang="ru-RU" sz="2000" b="1" dirty="0">
                <a:solidFill>
                  <a:schemeClr val="accent4">
                    <a:lumMod val="10000"/>
                  </a:schemeClr>
                </a:solidFill>
              </a:rPr>
              <a:t>форму</a:t>
            </a:r>
          </a:p>
        </p:txBody>
      </p:sp>
      <p:sp>
        <p:nvSpPr>
          <p:cNvPr id="42" name="Rectangle 8"/>
          <p:cNvSpPr>
            <a:spLocks noChangeArrowheads="1"/>
          </p:cNvSpPr>
          <p:nvPr/>
        </p:nvSpPr>
        <p:spPr bwMode="auto">
          <a:xfrm>
            <a:off x="3195721" y="4618807"/>
            <a:ext cx="1408599" cy="19304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 dirty="0" err="1" smtClean="0">
                <a:solidFill>
                  <a:srgbClr val="CC0066"/>
                </a:solidFill>
              </a:rPr>
              <a:t>Все</a:t>
            </a:r>
            <a:r>
              <a:rPr lang="ru-RU" sz="2000" b="1" dirty="0" err="1" smtClean="0">
                <a:solidFill>
                  <a:srgbClr val="CC0066"/>
                </a:solidFill>
              </a:rPr>
              <a:t>,кроме</a:t>
            </a:r>
            <a:endParaRPr lang="ru-RU" sz="3200" b="1" dirty="0" smtClean="0">
              <a:solidFill>
                <a:srgbClr val="CC0066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C0066"/>
                </a:solidFill>
              </a:rPr>
              <a:t>на</a:t>
            </a:r>
            <a:r>
              <a:rPr lang="ru-RU" sz="2800" b="1" dirty="0" smtClean="0">
                <a:solidFill>
                  <a:srgbClr val="CC0066"/>
                </a:solidFill>
              </a:rPr>
              <a:t>-</a:t>
            </a:r>
            <a:r>
              <a:rPr lang="ru-RU" sz="2800" b="1" i="1" dirty="0" err="1" smtClean="0">
                <a:solidFill>
                  <a:srgbClr val="CC0066"/>
                </a:solidFill>
              </a:rPr>
              <a:t>ить</a:t>
            </a:r>
            <a:endParaRPr lang="ru-RU" sz="2800" b="1" i="1" dirty="0">
              <a:solidFill>
                <a:srgbClr val="CC0066"/>
              </a:solidFill>
            </a:endParaRPr>
          </a:p>
          <a:p>
            <a:pPr algn="ctr"/>
            <a:r>
              <a:rPr lang="ru-RU" sz="2800" dirty="0" smtClean="0">
                <a:solidFill>
                  <a:srgbClr val="CC0066"/>
                </a:solidFill>
              </a:rPr>
              <a:t>(</a:t>
            </a:r>
            <a:r>
              <a:rPr lang="ru-RU" sz="2400" dirty="0" smtClean="0">
                <a:solidFill>
                  <a:srgbClr val="CC0066"/>
                </a:solidFill>
              </a:rPr>
              <a:t>+</a:t>
            </a:r>
            <a:r>
              <a:rPr lang="ru-RU" sz="2400" dirty="0" err="1" smtClean="0">
                <a:solidFill>
                  <a:srgbClr val="CC0066"/>
                </a:solidFill>
              </a:rPr>
              <a:t>искл</a:t>
            </a:r>
            <a:r>
              <a:rPr lang="ru-RU" sz="2800" dirty="0">
                <a:solidFill>
                  <a:srgbClr val="CC0066"/>
                </a:solidFill>
              </a:rPr>
              <a:t>.</a:t>
            </a:r>
          </a:p>
          <a:p>
            <a:pPr algn="ctr"/>
            <a:r>
              <a:rPr lang="ru-RU" sz="2400" b="1" dirty="0">
                <a:solidFill>
                  <a:srgbClr val="CC0066"/>
                </a:solidFill>
              </a:rPr>
              <a:t>б</a:t>
            </a:r>
            <a:r>
              <a:rPr lang="ru-RU" sz="2400" b="1" dirty="0" smtClean="0">
                <a:solidFill>
                  <a:srgbClr val="CC0066"/>
                </a:solidFill>
              </a:rPr>
              <a:t>рить</a:t>
            </a:r>
          </a:p>
          <a:p>
            <a:pPr algn="ctr"/>
            <a:r>
              <a:rPr lang="ru-RU" sz="2400" b="1" dirty="0">
                <a:solidFill>
                  <a:srgbClr val="CC0066"/>
                </a:solidFill>
              </a:rPr>
              <a:t>с</a:t>
            </a:r>
            <a:r>
              <a:rPr lang="ru-RU" sz="2400" b="1" dirty="0" smtClean="0">
                <a:solidFill>
                  <a:srgbClr val="CC0066"/>
                </a:solidFill>
              </a:rPr>
              <a:t>телить</a:t>
            </a:r>
            <a:r>
              <a:rPr lang="ru-RU" sz="2800" b="1" dirty="0" smtClean="0">
                <a:solidFill>
                  <a:srgbClr val="CC0066"/>
                </a:solidFill>
                <a:latin typeface="Propisi" pitchFamily="2" charset="0"/>
              </a:rPr>
              <a:t>)</a:t>
            </a:r>
            <a:endParaRPr lang="ru-RU" sz="2800" b="1" dirty="0">
              <a:solidFill>
                <a:srgbClr val="CC0066"/>
              </a:solidFill>
              <a:latin typeface="Propisi" pitchFamily="2" charset="0"/>
            </a:endParaRPr>
          </a:p>
        </p:txBody>
      </p:sp>
      <p:sp>
        <p:nvSpPr>
          <p:cNvPr id="43" name="Rectangle 9"/>
          <p:cNvSpPr>
            <a:spLocks noChangeArrowheads="1"/>
          </p:cNvSpPr>
          <p:nvPr/>
        </p:nvSpPr>
        <p:spPr bwMode="auto">
          <a:xfrm>
            <a:off x="5046079" y="4626886"/>
            <a:ext cx="1451283" cy="19223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t"/>
          <a:lstStyle/>
          <a:p>
            <a:pPr algn="ctr"/>
            <a:r>
              <a:rPr lang="ru-RU" sz="2000" dirty="0" smtClean="0">
                <a:solidFill>
                  <a:srgbClr val="CC0066"/>
                </a:solidFill>
                <a:latin typeface="Tahoma" pitchFamily="34" charset="0"/>
              </a:rPr>
              <a:t>на </a:t>
            </a:r>
            <a:r>
              <a:rPr lang="ru-RU" sz="2000" b="1" dirty="0" smtClean="0">
                <a:solidFill>
                  <a:srgbClr val="CC0066"/>
                </a:solidFill>
                <a:latin typeface="Tahoma" pitchFamily="34" charset="0"/>
              </a:rPr>
              <a:t>–</a:t>
            </a:r>
            <a:r>
              <a:rPr lang="ru-RU" sz="2800" b="1" i="1" dirty="0" err="1" smtClean="0">
                <a:solidFill>
                  <a:srgbClr val="CC0066"/>
                </a:solidFill>
                <a:latin typeface="Calibri" pitchFamily="34" charset="0"/>
                <a:cs typeface="Calibri" pitchFamily="34" charset="0"/>
              </a:rPr>
              <a:t>ить</a:t>
            </a:r>
            <a:endParaRPr lang="ru-RU" sz="2800" b="1" i="1" dirty="0" smtClean="0">
              <a:solidFill>
                <a:srgbClr val="CC0066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ru-RU" sz="2400" dirty="0" smtClean="0">
              <a:solidFill>
                <a:srgbClr val="CC0066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2400" dirty="0" smtClean="0">
                <a:solidFill>
                  <a:srgbClr val="CC0066"/>
                </a:solidFill>
                <a:latin typeface="Calibri" pitchFamily="34" charset="0"/>
                <a:cs typeface="Calibri" pitchFamily="34" charset="0"/>
              </a:rPr>
              <a:t>(+</a:t>
            </a:r>
            <a:r>
              <a:rPr lang="ru-RU" sz="2400" i="1" dirty="0" smtClean="0">
                <a:solidFill>
                  <a:srgbClr val="CC00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solidFill>
                  <a:srgbClr val="CC0066"/>
                </a:solidFill>
                <a:latin typeface="Calibri" pitchFamily="34" charset="0"/>
                <a:cs typeface="Calibri" pitchFamily="34" charset="0"/>
              </a:rPr>
              <a:t>искл</a:t>
            </a:r>
            <a:r>
              <a:rPr lang="ru-RU" sz="2400" dirty="0" smtClean="0">
                <a:solidFill>
                  <a:srgbClr val="CC0066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ru-RU" sz="2400" dirty="0">
              <a:solidFill>
                <a:srgbClr val="CC00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4" name="Line 10"/>
          <p:cNvSpPr>
            <a:spLocks noChangeShapeType="1"/>
          </p:cNvSpPr>
          <p:nvPr/>
        </p:nvSpPr>
        <p:spPr bwMode="auto">
          <a:xfrm flipH="1">
            <a:off x="2005027" y="1195359"/>
            <a:ext cx="416177" cy="408104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45" name="Line 11"/>
          <p:cNvSpPr>
            <a:spLocks noChangeShapeType="1"/>
          </p:cNvSpPr>
          <p:nvPr/>
        </p:nvSpPr>
        <p:spPr bwMode="auto">
          <a:xfrm>
            <a:off x="3949068" y="1290241"/>
            <a:ext cx="498997" cy="395229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46" name="Text Box 12"/>
          <p:cNvSpPr txBox="1">
            <a:spLocks noChangeArrowheads="1"/>
          </p:cNvSpPr>
          <p:nvPr/>
        </p:nvSpPr>
        <p:spPr bwMode="auto">
          <a:xfrm>
            <a:off x="2421204" y="1068202"/>
            <a:ext cx="14526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    </a:t>
            </a:r>
            <a:r>
              <a:rPr lang="ru-RU" sz="2400" dirty="0" smtClean="0">
                <a:solidFill>
                  <a:srgbClr val="CC0066"/>
                </a:solidFill>
                <a:latin typeface="+mn-lt"/>
              </a:rPr>
              <a:t>выясни</a:t>
            </a:r>
            <a:endParaRPr lang="ru-RU" sz="2400" dirty="0">
              <a:solidFill>
                <a:srgbClr val="CC0066"/>
              </a:solidFill>
              <a:latin typeface="+mn-lt"/>
            </a:endParaRPr>
          </a:p>
        </p:txBody>
      </p:sp>
      <p:sp>
        <p:nvSpPr>
          <p:cNvPr id="47" name="Text Box 13"/>
          <p:cNvSpPr txBox="1">
            <a:spLocks noChangeArrowheads="1"/>
          </p:cNvSpPr>
          <p:nvPr/>
        </p:nvSpPr>
        <p:spPr bwMode="auto">
          <a:xfrm>
            <a:off x="3161674" y="1751906"/>
            <a:ext cx="6896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rgbClr val="CC0066"/>
                </a:solidFill>
                <a:latin typeface="+mn-lt"/>
              </a:rPr>
              <a:t>или</a:t>
            </a:r>
          </a:p>
        </p:txBody>
      </p:sp>
      <p:sp>
        <p:nvSpPr>
          <p:cNvPr id="48" name="AutoShape 14"/>
          <p:cNvSpPr>
            <a:spLocks noChangeArrowheads="1"/>
          </p:cNvSpPr>
          <p:nvPr/>
        </p:nvSpPr>
        <p:spPr bwMode="auto">
          <a:xfrm>
            <a:off x="319553" y="2610155"/>
            <a:ext cx="1149822" cy="719031"/>
          </a:xfrm>
          <a:prstGeom prst="triangle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ahoma" pitchFamily="34" charset="0"/>
              </a:rPr>
              <a:t>I</a:t>
            </a:r>
            <a:endParaRPr lang="ru-RU" sz="2800" b="1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49" name="AutoShape 15"/>
          <p:cNvSpPr>
            <a:spLocks noChangeArrowheads="1"/>
          </p:cNvSpPr>
          <p:nvPr/>
        </p:nvSpPr>
        <p:spPr bwMode="auto">
          <a:xfrm>
            <a:off x="1876306" y="2649553"/>
            <a:ext cx="1088462" cy="709044"/>
          </a:xfrm>
          <a:prstGeom prst="flowChartExtra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ahoma" pitchFamily="34" charset="0"/>
              </a:rPr>
              <a:t>II</a:t>
            </a:r>
            <a:endParaRPr lang="ru-RU" sz="2800" b="1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50" name="AutoShape 16"/>
          <p:cNvSpPr>
            <a:spLocks noChangeArrowheads="1"/>
          </p:cNvSpPr>
          <p:nvPr/>
        </p:nvSpPr>
        <p:spPr bwMode="auto">
          <a:xfrm>
            <a:off x="3147513" y="3976222"/>
            <a:ext cx="1512643" cy="603486"/>
          </a:xfrm>
          <a:prstGeom prst="flowChartExtra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ahoma" pitchFamily="34" charset="0"/>
              </a:rPr>
              <a:t>I</a:t>
            </a:r>
            <a:endParaRPr lang="ru-RU" sz="2800" b="1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51" name="AutoShape 17"/>
          <p:cNvSpPr>
            <a:spLocks noChangeArrowheads="1"/>
          </p:cNvSpPr>
          <p:nvPr/>
        </p:nvSpPr>
        <p:spPr bwMode="auto">
          <a:xfrm>
            <a:off x="4992558" y="4030740"/>
            <a:ext cx="1451283" cy="565488"/>
          </a:xfrm>
          <a:prstGeom prst="flowChartExtra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ahoma" pitchFamily="34" charset="0"/>
              </a:rPr>
              <a:t>II</a:t>
            </a:r>
            <a:endParaRPr lang="ru-RU" sz="2800" b="1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52" name="Line 18"/>
          <p:cNvSpPr>
            <a:spLocks noChangeShapeType="1"/>
          </p:cNvSpPr>
          <p:nvPr/>
        </p:nvSpPr>
        <p:spPr bwMode="auto">
          <a:xfrm flipH="1">
            <a:off x="787177" y="2396145"/>
            <a:ext cx="545565" cy="283368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" name="Line 19"/>
          <p:cNvSpPr>
            <a:spLocks noChangeShapeType="1"/>
          </p:cNvSpPr>
          <p:nvPr/>
        </p:nvSpPr>
        <p:spPr bwMode="auto">
          <a:xfrm>
            <a:off x="2058384" y="2452319"/>
            <a:ext cx="302796" cy="283368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" name="Line 20"/>
          <p:cNvSpPr>
            <a:spLocks noChangeShapeType="1"/>
          </p:cNvSpPr>
          <p:nvPr/>
        </p:nvSpPr>
        <p:spPr bwMode="auto">
          <a:xfrm>
            <a:off x="4942057" y="2513799"/>
            <a:ext cx="0" cy="443776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8" name="Овальная выноска 7"/>
          <p:cNvSpPr/>
          <p:nvPr/>
        </p:nvSpPr>
        <p:spPr>
          <a:xfrm>
            <a:off x="6468763" y="1847786"/>
            <a:ext cx="2351709" cy="4701429"/>
          </a:xfrm>
          <a:prstGeom prst="wedgeEllipseCallout">
            <a:avLst>
              <a:gd name="adj1" fmla="val -58374"/>
              <a:gd name="adj2" fmla="val 3369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И ещё: </a:t>
            </a:r>
            <a:r>
              <a:rPr lang="ru-RU" sz="2000" b="1" dirty="0" smtClean="0">
                <a:solidFill>
                  <a:srgbClr val="CC0066"/>
                </a:solidFill>
                <a:latin typeface="Calibri" pitchFamily="34" charset="0"/>
                <a:cs typeface="Calibri" pitchFamily="34" charset="0"/>
              </a:rPr>
              <a:t>смотреть, </a:t>
            </a:r>
            <a:r>
              <a:rPr lang="ru-RU" sz="2000" b="1" dirty="0">
                <a:solidFill>
                  <a:srgbClr val="CC0066"/>
                </a:solidFill>
                <a:latin typeface="Calibri" pitchFamily="34" charset="0"/>
                <a:cs typeface="Calibri" pitchFamily="34" charset="0"/>
              </a:rPr>
              <a:t>обидеть, 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CC0066"/>
                </a:solidFill>
                <a:latin typeface="Calibri" pitchFamily="34" charset="0"/>
                <a:cs typeface="Calibri" pitchFamily="34" charset="0"/>
              </a:rPr>
              <a:t>слышать</a:t>
            </a:r>
            <a:r>
              <a:rPr lang="ru-RU" sz="2000" b="1" dirty="0">
                <a:solidFill>
                  <a:srgbClr val="CC0066"/>
                </a:solidFill>
                <a:latin typeface="Calibri" pitchFamily="34" charset="0"/>
                <a:cs typeface="Calibri" pitchFamily="34" charset="0"/>
              </a:rPr>
              <a:t>, видеть,     ненавидеть,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CC0066"/>
                </a:solidFill>
                <a:latin typeface="Calibri" pitchFamily="34" charset="0"/>
                <a:cs typeface="Calibri" pitchFamily="34" charset="0"/>
              </a:rPr>
              <a:t>гнать</a:t>
            </a:r>
            <a:r>
              <a:rPr lang="ru-RU" sz="2000" b="1" dirty="0">
                <a:solidFill>
                  <a:srgbClr val="CC0066"/>
                </a:solidFill>
                <a:latin typeface="Calibri" pitchFamily="34" charset="0"/>
                <a:cs typeface="Calibri" pitchFamily="34" charset="0"/>
              </a:rPr>
              <a:t>, держать,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CC0066"/>
                </a:solidFill>
                <a:latin typeface="Calibri" pitchFamily="34" charset="0"/>
                <a:cs typeface="Calibri" pitchFamily="34" charset="0"/>
              </a:rPr>
              <a:t>дышать</a:t>
            </a:r>
            <a:r>
              <a:rPr lang="ru-RU" sz="2000" b="1" dirty="0">
                <a:solidFill>
                  <a:srgbClr val="CC0066"/>
                </a:solidFill>
                <a:latin typeface="Calibri" pitchFamily="34" charset="0"/>
                <a:cs typeface="Calibri" pitchFamily="34" charset="0"/>
              </a:rPr>
              <a:t>, вертеть</a:t>
            </a:r>
          </a:p>
          <a:p>
            <a:pPr>
              <a:defRPr/>
            </a:pP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и</a:t>
            </a:r>
            <a:r>
              <a:rPr lang="ru-RU" sz="2000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>
                <a:solidFill>
                  <a:srgbClr val="CC0066"/>
                </a:solidFill>
                <a:latin typeface="Calibri" pitchFamily="34" charset="0"/>
                <a:cs typeface="Calibri" pitchFamily="34" charset="0"/>
              </a:rPr>
              <a:t>зависеть, </a:t>
            </a:r>
            <a:r>
              <a:rPr lang="ru-RU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и</a:t>
            </a:r>
            <a:r>
              <a:rPr lang="ru-RU" sz="2000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smtClean="0">
                <a:solidFill>
                  <a:srgbClr val="CC0066"/>
                </a:solidFill>
                <a:latin typeface="Calibri" pitchFamily="34" charset="0"/>
                <a:cs typeface="Calibri" pitchFamily="34" charset="0"/>
              </a:rPr>
              <a:t>терпеть</a:t>
            </a:r>
            <a:r>
              <a:rPr lang="ru-RU" sz="2000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ru-RU" sz="2000" b="1" dirty="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9" name="Line 19"/>
          <p:cNvSpPr>
            <a:spLocks noChangeShapeType="1"/>
          </p:cNvSpPr>
          <p:nvPr/>
        </p:nvSpPr>
        <p:spPr bwMode="auto">
          <a:xfrm>
            <a:off x="5220072" y="3972598"/>
            <a:ext cx="302796" cy="283368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0" name="Line 19"/>
          <p:cNvSpPr>
            <a:spLocks noChangeShapeType="1"/>
          </p:cNvSpPr>
          <p:nvPr/>
        </p:nvSpPr>
        <p:spPr bwMode="auto">
          <a:xfrm flipH="1">
            <a:off x="4198565" y="3992742"/>
            <a:ext cx="405754" cy="320742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" name="Управляющая кнопка: возврат 66">
            <a:hlinkClick r:id="" action="ppaction://hlinkshowjump?jump=lastslideviewed" highlightClick="1"/>
          </p:cNvPr>
          <p:cNvSpPr/>
          <p:nvPr/>
        </p:nvSpPr>
        <p:spPr>
          <a:xfrm>
            <a:off x="472508" y="5956714"/>
            <a:ext cx="904503" cy="576064"/>
          </a:xfrm>
          <a:prstGeom prst="actionButtonRetur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39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351" y="63148"/>
            <a:ext cx="1374180" cy="1385633"/>
          </a:xfrm>
          <a:prstGeom prst="rect">
            <a:avLst/>
          </a:prstGeom>
        </p:spPr>
      </p:pic>
      <p:sp>
        <p:nvSpPr>
          <p:cNvPr id="22" name="Выноска-облако 21"/>
          <p:cNvSpPr/>
          <p:nvPr/>
        </p:nvSpPr>
        <p:spPr>
          <a:xfrm rot="21259284">
            <a:off x="5504044" y="551830"/>
            <a:ext cx="2212385" cy="1326962"/>
          </a:xfrm>
          <a:prstGeom prst="cloudCallout">
            <a:avLst>
              <a:gd name="adj1" fmla="val 87052"/>
              <a:gd name="adj2" fmla="val -7594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Ошибаешься!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61446" y="2696097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0066"/>
                </a:solidFill>
              </a:rPr>
              <a:t>ешь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956657" y="2696097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rgbClr val="CC0066"/>
                </a:solidFill>
              </a:rPr>
              <a:t>е</a:t>
            </a:r>
            <a:r>
              <a:rPr lang="ru-RU" sz="3200" b="1" dirty="0" err="1" smtClean="0">
                <a:solidFill>
                  <a:srgbClr val="CC0066"/>
                </a:solidFill>
              </a:rPr>
              <a:t>т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277885" y="2696097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0066"/>
                </a:solidFill>
              </a:rPr>
              <a:t>ем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575698" y="2696097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CC0066"/>
                </a:solidFill>
              </a:rPr>
              <a:t>ете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61446" y="3573016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0066"/>
                </a:solidFill>
              </a:rPr>
              <a:t>ишь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956657" y="3573016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CC0066"/>
                </a:solidFill>
              </a:rPr>
              <a:t>ит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277885" y="3573015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0066"/>
                </a:solidFill>
              </a:rPr>
              <a:t>им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575698" y="3573016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CC0066"/>
                </a:solidFill>
              </a:rPr>
              <a:t>ите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19" name="Выноска-облако 18"/>
          <p:cNvSpPr/>
          <p:nvPr/>
        </p:nvSpPr>
        <p:spPr>
          <a:xfrm>
            <a:off x="5443822" y="481029"/>
            <a:ext cx="2276529" cy="1465493"/>
          </a:xfrm>
          <a:prstGeom prst="cloudCallout">
            <a:avLst>
              <a:gd name="adj1" fmla="val 76808"/>
              <a:gd name="adj2" fmla="val -16914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0000"/>
                </a:solidFill>
              </a:rPr>
              <a:t>Молодец!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25704" y="2536563"/>
            <a:ext cx="6624735" cy="1972557"/>
          </a:xfrm>
          <a:prstGeom prst="roundRect">
            <a:avLst/>
          </a:prstGeom>
          <a:solidFill>
            <a:srgbClr val="4F81BD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56657" y="2696098"/>
            <a:ext cx="1120374" cy="681270"/>
          </a:xfrm>
          <a:prstGeom prst="round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hlinkClick r:id="" action="ppaction://hlinkshowjump?jump=nextslide"/>
          </p:cNvPr>
          <p:cNvSpPr/>
          <p:nvPr/>
        </p:nvSpPr>
        <p:spPr>
          <a:xfrm>
            <a:off x="7994410" y="6240404"/>
            <a:ext cx="1100121" cy="576064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ещё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21633" y="499677"/>
            <a:ext cx="3653191" cy="7150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он  мечта </a:t>
            </a:r>
            <a:r>
              <a:rPr lang="ru-RU" sz="3600" b="1" dirty="0" smtClean="0">
                <a:solidFill>
                  <a:srgbClr val="002060"/>
                </a:solidFill>
              </a:rPr>
              <a:t>…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711537" y="481030"/>
            <a:ext cx="1163287" cy="71885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692944" y="481029"/>
            <a:ext cx="1181880" cy="73441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solidFill>
                  <a:srgbClr val="CC0066"/>
                </a:solidFill>
              </a:rPr>
              <a:t>е</a:t>
            </a:r>
            <a:r>
              <a:rPr lang="ru-RU" sz="3600" b="1" dirty="0" err="1" smtClean="0">
                <a:solidFill>
                  <a:srgbClr val="CC0066"/>
                </a:solidFill>
              </a:rPr>
              <a:t>т</a:t>
            </a:r>
            <a:endParaRPr lang="ru-RU" sz="3600" b="1" dirty="0">
              <a:solidFill>
                <a:srgbClr val="CC0066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848472" y="2696097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0066"/>
                </a:solidFill>
              </a:rPr>
              <a:t>ют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827890" y="3573016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CC0066"/>
                </a:solidFill>
              </a:rPr>
              <a:t>ят</a:t>
            </a:r>
            <a:endParaRPr lang="ru-RU" sz="3200" b="1" dirty="0">
              <a:solidFill>
                <a:srgbClr val="CC0066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664" y="1946523"/>
            <a:ext cx="936104" cy="92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06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аешься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0.14705 4.07407E-6 C 0.21371 4.07407E-6 0.29531 0.15092 0.29531 0.27407 L 0.29531 0.54814 " pathEditMode="relative" rAng="0" ptsTypes="FfFF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7" y="2740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19" grpId="0" animBg="1"/>
      <p:bldP spid="8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351" y="63148"/>
            <a:ext cx="1374180" cy="1385633"/>
          </a:xfrm>
          <a:prstGeom prst="rect">
            <a:avLst/>
          </a:prstGeom>
        </p:spPr>
      </p:pic>
      <p:sp>
        <p:nvSpPr>
          <p:cNvPr id="22" name="Выноска-облако 21"/>
          <p:cNvSpPr/>
          <p:nvPr/>
        </p:nvSpPr>
        <p:spPr>
          <a:xfrm rot="21259284">
            <a:off x="5571295" y="545310"/>
            <a:ext cx="2209003" cy="1326962"/>
          </a:xfrm>
          <a:prstGeom prst="cloudCallout">
            <a:avLst>
              <a:gd name="adj1" fmla="val 87052"/>
              <a:gd name="adj2" fmla="val -7594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О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шибаешься!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61446" y="2696097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0066"/>
                </a:solidFill>
              </a:rPr>
              <a:t>ешь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956657" y="2696097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rgbClr val="CC0066"/>
                </a:solidFill>
              </a:rPr>
              <a:t>е</a:t>
            </a:r>
            <a:r>
              <a:rPr lang="ru-RU" sz="3200" b="1" dirty="0" err="1" smtClean="0">
                <a:solidFill>
                  <a:srgbClr val="CC0066"/>
                </a:solidFill>
              </a:rPr>
              <a:t>т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277885" y="2696097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0066"/>
                </a:solidFill>
              </a:rPr>
              <a:t>ем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575698" y="2696097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CC0066"/>
                </a:solidFill>
              </a:rPr>
              <a:t>ете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61446" y="3573016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0066"/>
                </a:solidFill>
              </a:rPr>
              <a:t>ишь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956657" y="3573016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CC0066"/>
                </a:solidFill>
              </a:rPr>
              <a:t>ит</a:t>
            </a:r>
            <a:endParaRPr lang="ru-RU" sz="3200" b="1" dirty="0">
              <a:solidFill>
                <a:srgbClr val="CC0066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2656" y="1158408"/>
            <a:ext cx="989856" cy="973358"/>
          </a:xfrm>
          <a:prstGeom prst="rect">
            <a:avLst/>
          </a:prstGeom>
        </p:spPr>
      </p:pic>
      <p:sp>
        <p:nvSpPr>
          <p:cNvPr id="30" name="Скругленный прямоугольник 29"/>
          <p:cNvSpPr/>
          <p:nvPr/>
        </p:nvSpPr>
        <p:spPr>
          <a:xfrm>
            <a:off x="3277885" y="3573015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0066"/>
                </a:solidFill>
              </a:rPr>
              <a:t>им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575698" y="3573016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CC0066"/>
                </a:solidFill>
              </a:rPr>
              <a:t>ите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19" name="Выноска-облако 18"/>
          <p:cNvSpPr/>
          <p:nvPr/>
        </p:nvSpPr>
        <p:spPr>
          <a:xfrm>
            <a:off x="5546373" y="461277"/>
            <a:ext cx="2252601" cy="1495028"/>
          </a:xfrm>
          <a:prstGeom prst="cloudCallout">
            <a:avLst>
              <a:gd name="adj1" fmla="val 76808"/>
              <a:gd name="adj2" fmla="val -16914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0000"/>
                </a:solidFill>
              </a:rPr>
              <a:t>Молодец!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25704" y="2536563"/>
            <a:ext cx="6624735" cy="1972557"/>
          </a:xfrm>
          <a:prstGeom prst="roundRect">
            <a:avLst/>
          </a:prstGeom>
          <a:solidFill>
            <a:srgbClr val="4F81BD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61446" y="3573015"/>
            <a:ext cx="1120374" cy="681270"/>
          </a:xfrm>
          <a:prstGeom prst="round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hlinkClick r:id="" action="ppaction://hlinkshowjump?jump=nextslide"/>
          </p:cNvPr>
          <p:cNvSpPr/>
          <p:nvPr/>
        </p:nvSpPr>
        <p:spPr>
          <a:xfrm>
            <a:off x="7994410" y="6240404"/>
            <a:ext cx="1100121" cy="576064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ещё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21633" y="499677"/>
            <a:ext cx="3710796" cy="7150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ru-RU" sz="3600" b="1" dirty="0">
                <a:solidFill>
                  <a:srgbClr val="002060"/>
                </a:solidFill>
              </a:rPr>
              <a:t>т</a:t>
            </a:r>
            <a:r>
              <a:rPr lang="ru-RU" sz="3600" b="1" dirty="0" smtClean="0">
                <a:solidFill>
                  <a:srgbClr val="002060"/>
                </a:solidFill>
              </a:rPr>
              <a:t>ы  </a:t>
            </a:r>
            <a:r>
              <a:rPr lang="ru-RU" sz="3600" b="1" dirty="0" err="1" smtClean="0">
                <a:solidFill>
                  <a:srgbClr val="002060"/>
                </a:solidFill>
              </a:rPr>
              <a:t>прикле</a:t>
            </a:r>
            <a:endParaRPr lang="ru-RU" sz="3600" b="1" dirty="0" smtClean="0">
              <a:solidFill>
                <a:srgbClr val="002060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782523" y="499678"/>
            <a:ext cx="1163287" cy="7367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795811" y="497805"/>
            <a:ext cx="1181880" cy="7150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C0066"/>
                </a:solidFill>
              </a:rPr>
              <a:t>ишь</a:t>
            </a:r>
            <a:endParaRPr lang="ru-RU" sz="3600" b="1" dirty="0">
              <a:solidFill>
                <a:srgbClr val="CC0066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848472" y="2696097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0066"/>
                </a:solidFill>
              </a:rPr>
              <a:t>ют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827890" y="3573016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CC0066"/>
                </a:solidFill>
              </a:rPr>
              <a:t>ят</a:t>
            </a:r>
            <a:endParaRPr lang="ru-RU" sz="3200" b="1" dirty="0">
              <a:solidFill>
                <a:srgbClr val="CC0066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633" y="5781929"/>
            <a:ext cx="932491" cy="91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2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аешься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0 L 0.1573 0 C 0.22796 0 0.31494 0.18403 0.31494 0.33426 L 0.31494 0.67199 " pathEditMode="relative" rAng="0" ptsTypes="FfFF">
                                      <p:cBhvr>
                                        <p:cTn id="2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7" y="3358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19" grpId="0" animBg="1"/>
      <p:bldP spid="8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351" y="63148"/>
            <a:ext cx="1374180" cy="1385633"/>
          </a:xfrm>
          <a:prstGeom prst="rect">
            <a:avLst/>
          </a:prstGeom>
        </p:spPr>
      </p:pic>
      <p:sp>
        <p:nvSpPr>
          <p:cNvPr id="22" name="Выноска-облако 21"/>
          <p:cNvSpPr/>
          <p:nvPr/>
        </p:nvSpPr>
        <p:spPr>
          <a:xfrm rot="21259284">
            <a:off x="5571282" y="545038"/>
            <a:ext cx="2214494" cy="1326962"/>
          </a:xfrm>
          <a:prstGeom prst="cloudCallout">
            <a:avLst>
              <a:gd name="adj1" fmla="val 87052"/>
              <a:gd name="adj2" fmla="val -7594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Ошибаешься!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61446" y="2696097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0066"/>
                </a:solidFill>
              </a:rPr>
              <a:t>ешь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956657" y="2696097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rgbClr val="CC0066"/>
                </a:solidFill>
              </a:rPr>
              <a:t>е</a:t>
            </a:r>
            <a:r>
              <a:rPr lang="ru-RU" sz="3200" b="1" dirty="0" err="1" smtClean="0">
                <a:solidFill>
                  <a:srgbClr val="CC0066"/>
                </a:solidFill>
              </a:rPr>
              <a:t>т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277885" y="2696097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0066"/>
                </a:solidFill>
              </a:rPr>
              <a:t>ем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575698" y="2696097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CC0066"/>
                </a:solidFill>
              </a:rPr>
              <a:t>ете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61446" y="3573016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0066"/>
                </a:solidFill>
              </a:rPr>
              <a:t>ишь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956657" y="3573016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CC0066"/>
                </a:solidFill>
              </a:rPr>
              <a:t>ит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277885" y="3573015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0066"/>
                </a:solidFill>
              </a:rPr>
              <a:t>им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575698" y="3573016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CC0066"/>
                </a:solidFill>
              </a:rPr>
              <a:t>ите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19" name="Выноска-облако 18"/>
          <p:cNvSpPr/>
          <p:nvPr/>
        </p:nvSpPr>
        <p:spPr>
          <a:xfrm>
            <a:off x="5511412" y="438733"/>
            <a:ext cx="2334581" cy="1515348"/>
          </a:xfrm>
          <a:prstGeom prst="cloudCallout">
            <a:avLst>
              <a:gd name="adj1" fmla="val 76808"/>
              <a:gd name="adj2" fmla="val -16914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0000"/>
                </a:solidFill>
              </a:rPr>
              <a:t>Молодец!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25704" y="2536563"/>
            <a:ext cx="6624735" cy="1972557"/>
          </a:xfrm>
          <a:prstGeom prst="roundRect">
            <a:avLst/>
          </a:prstGeom>
          <a:solidFill>
            <a:srgbClr val="4F81BD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85401" y="2696097"/>
            <a:ext cx="1120374" cy="681270"/>
          </a:xfrm>
          <a:prstGeom prst="round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hlinkClick r:id="" action="ppaction://hlinkshowjump?jump=nextslide"/>
          </p:cNvPr>
          <p:cNvSpPr/>
          <p:nvPr/>
        </p:nvSpPr>
        <p:spPr>
          <a:xfrm>
            <a:off x="7994410" y="6240404"/>
            <a:ext cx="1100121" cy="576064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ещё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21633" y="499677"/>
            <a:ext cx="3710796" cy="7150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    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вы 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</a:rPr>
              <a:t>пляш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3600" b="1" dirty="0" smtClean="0">
              <a:solidFill>
                <a:srgbClr val="002060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782523" y="499676"/>
            <a:ext cx="1163287" cy="7367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782523" y="499675"/>
            <a:ext cx="1181880" cy="7367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CC0066"/>
                </a:solidFill>
              </a:rPr>
              <a:t>ете</a:t>
            </a:r>
            <a:endParaRPr lang="ru-RU" sz="3600" b="1" dirty="0">
              <a:solidFill>
                <a:srgbClr val="CC0066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848472" y="2696097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0066"/>
                </a:solidFill>
              </a:rPr>
              <a:t>ют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827890" y="3573016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CC0066"/>
                </a:solidFill>
              </a:rPr>
              <a:t>ят</a:t>
            </a:r>
            <a:endParaRPr lang="ru-RU" sz="3200" b="1" dirty="0">
              <a:solidFill>
                <a:srgbClr val="CC0066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633" y="5732666"/>
            <a:ext cx="930894" cy="91537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080" y="5728828"/>
            <a:ext cx="740409" cy="7280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52500" y="1448781"/>
            <a:ext cx="9525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2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аешься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75 -0.00463 L 0.15868 -0.00463 C 0.23993 -0.00463 0.34027 0.16481 0.34027 0.30254 L 0.34027 0.61018 " pathEditMode="relative" rAng="0" ptsTypes="FfFF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42" y="3074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19" grpId="0" animBg="1"/>
      <p:bldP spid="8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кругленный прямоугольник 32"/>
          <p:cNvSpPr/>
          <p:nvPr/>
        </p:nvSpPr>
        <p:spPr>
          <a:xfrm>
            <a:off x="5827890" y="3573016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CC0066"/>
                </a:solidFill>
              </a:rPr>
              <a:t>ят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848472" y="2696097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0066"/>
                </a:solidFill>
              </a:rPr>
              <a:t>ют</a:t>
            </a:r>
            <a:endParaRPr lang="ru-RU" sz="3200" b="1" dirty="0">
              <a:solidFill>
                <a:srgbClr val="CC0066"/>
              </a:solidFill>
            </a:endParaRPr>
          </a:p>
        </p:txBody>
      </p:sp>
      <p:pic>
        <p:nvPicPr>
          <p:cNvPr id="14" name="Рисунок 1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351" y="63148"/>
            <a:ext cx="1374180" cy="1385633"/>
          </a:xfrm>
          <a:prstGeom prst="rect">
            <a:avLst/>
          </a:prstGeom>
        </p:spPr>
      </p:pic>
      <p:sp>
        <p:nvSpPr>
          <p:cNvPr id="22" name="Выноска-облако 21"/>
          <p:cNvSpPr/>
          <p:nvPr/>
        </p:nvSpPr>
        <p:spPr>
          <a:xfrm rot="21259284">
            <a:off x="5478686" y="552825"/>
            <a:ext cx="2242613" cy="1317762"/>
          </a:xfrm>
          <a:prstGeom prst="cloudCallout">
            <a:avLst>
              <a:gd name="adj1" fmla="val 87052"/>
              <a:gd name="adj2" fmla="val -7594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Ошибаешься!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61446" y="2696097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0066"/>
                </a:solidFill>
              </a:rPr>
              <a:t>ешь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956657" y="2696097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rgbClr val="CC0066"/>
                </a:solidFill>
              </a:rPr>
              <a:t>е</a:t>
            </a:r>
            <a:r>
              <a:rPr lang="ru-RU" sz="3200" b="1" dirty="0" err="1" smtClean="0">
                <a:solidFill>
                  <a:srgbClr val="CC0066"/>
                </a:solidFill>
              </a:rPr>
              <a:t>т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277885" y="2696097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0066"/>
                </a:solidFill>
              </a:rPr>
              <a:t>ем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575698" y="2696097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CC0066"/>
                </a:solidFill>
              </a:rPr>
              <a:t>ете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61446" y="3573016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0066"/>
                </a:solidFill>
              </a:rPr>
              <a:t>ишь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956657" y="3573016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CC0066"/>
                </a:solidFill>
              </a:rPr>
              <a:t>ит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277885" y="3573015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0066"/>
                </a:solidFill>
              </a:rPr>
              <a:t>им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575698" y="3573016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CC0066"/>
                </a:solidFill>
              </a:rPr>
              <a:t>ите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19" name="Выноска-облако 18"/>
          <p:cNvSpPr/>
          <p:nvPr/>
        </p:nvSpPr>
        <p:spPr>
          <a:xfrm>
            <a:off x="5466215" y="495911"/>
            <a:ext cx="2267553" cy="1482394"/>
          </a:xfrm>
          <a:prstGeom prst="cloudCallout">
            <a:avLst>
              <a:gd name="adj1" fmla="val 76808"/>
              <a:gd name="adj2" fmla="val -16914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0000"/>
                </a:solidFill>
              </a:rPr>
              <a:t>Молодец!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25704" y="2536563"/>
            <a:ext cx="6624735" cy="1972557"/>
          </a:xfrm>
          <a:prstGeom prst="roundRect">
            <a:avLst/>
          </a:prstGeom>
          <a:solidFill>
            <a:srgbClr val="4F81BD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848472" y="3563174"/>
            <a:ext cx="1120374" cy="681270"/>
          </a:xfrm>
          <a:prstGeom prst="round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hlinkClick r:id="" action="ppaction://hlinkshowjump?jump=nextslide"/>
          </p:cNvPr>
          <p:cNvSpPr/>
          <p:nvPr/>
        </p:nvSpPr>
        <p:spPr>
          <a:xfrm>
            <a:off x="7994410" y="6240404"/>
            <a:ext cx="1100121" cy="576064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ещё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00824" y="499677"/>
            <a:ext cx="3831216" cy="7150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о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ни  прогон </a:t>
            </a:r>
            <a:endParaRPr lang="ru-RU" sz="3600" b="1" dirty="0" smtClean="0">
              <a:solidFill>
                <a:srgbClr val="002060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763249" y="495911"/>
            <a:ext cx="1163287" cy="71885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726909" y="509590"/>
            <a:ext cx="1199627" cy="6952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solidFill>
                  <a:srgbClr val="CC0066"/>
                </a:solidFill>
              </a:rPr>
              <a:t>я</a:t>
            </a:r>
            <a:r>
              <a:rPr lang="ru-RU" sz="3600" b="1" dirty="0" err="1" smtClean="0">
                <a:solidFill>
                  <a:srgbClr val="CC0066"/>
                </a:solidFill>
              </a:rPr>
              <a:t>т</a:t>
            </a:r>
            <a:endParaRPr lang="ru-RU" sz="3600" b="1" dirty="0">
              <a:solidFill>
                <a:srgbClr val="CC0066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217" y="5845364"/>
            <a:ext cx="803470" cy="79007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976" y="5589240"/>
            <a:ext cx="783857" cy="77079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640" y="1146562"/>
            <a:ext cx="845840" cy="83174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73756">
            <a:off x="2241422" y="5606685"/>
            <a:ext cx="855559" cy="102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аешься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0.20486 2.22222E-6 C 0.29722 2.22222E-6 0.41042 0.17222 0.41042 0.3125 L 0.41042 0.62916 " pathEditMode="relative" rAng="0" ptsTypes="FfFF">
                                      <p:cBhvr>
                                        <p:cTn id="29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21" y="3145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19" grpId="0" animBg="1"/>
      <p:bldP spid="8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кругленный прямоугольник 32"/>
          <p:cNvSpPr/>
          <p:nvPr/>
        </p:nvSpPr>
        <p:spPr>
          <a:xfrm>
            <a:off x="5827890" y="3573016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CC0066"/>
                </a:solidFill>
              </a:rPr>
              <a:t>ят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848472" y="2696097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0066"/>
                </a:solidFill>
              </a:rPr>
              <a:t>ют</a:t>
            </a:r>
            <a:endParaRPr lang="ru-RU" sz="3200" b="1" dirty="0">
              <a:solidFill>
                <a:srgbClr val="CC0066"/>
              </a:solidFill>
            </a:endParaRPr>
          </a:p>
        </p:txBody>
      </p:sp>
      <p:pic>
        <p:nvPicPr>
          <p:cNvPr id="14" name="Рисунок 1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351" y="63148"/>
            <a:ext cx="1374180" cy="1385633"/>
          </a:xfrm>
          <a:prstGeom prst="rect">
            <a:avLst/>
          </a:prstGeom>
        </p:spPr>
      </p:pic>
      <p:sp>
        <p:nvSpPr>
          <p:cNvPr id="22" name="Выноска-облако 21"/>
          <p:cNvSpPr/>
          <p:nvPr/>
        </p:nvSpPr>
        <p:spPr>
          <a:xfrm rot="21259284">
            <a:off x="5478332" y="555910"/>
            <a:ext cx="2181721" cy="1326962"/>
          </a:xfrm>
          <a:prstGeom prst="cloudCallout">
            <a:avLst>
              <a:gd name="adj1" fmla="val 87052"/>
              <a:gd name="adj2" fmla="val -7594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Ошибаешься!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61446" y="2696097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0066"/>
                </a:solidFill>
              </a:rPr>
              <a:t>ешь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956657" y="2696097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rgbClr val="CC0066"/>
                </a:solidFill>
              </a:rPr>
              <a:t>е</a:t>
            </a:r>
            <a:r>
              <a:rPr lang="ru-RU" sz="3200" b="1" dirty="0" err="1" smtClean="0">
                <a:solidFill>
                  <a:srgbClr val="CC0066"/>
                </a:solidFill>
              </a:rPr>
              <a:t>т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277885" y="2696097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0066"/>
                </a:solidFill>
              </a:rPr>
              <a:t>ем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575698" y="2696097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CC0066"/>
                </a:solidFill>
              </a:rPr>
              <a:t>ете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61446" y="3573016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0066"/>
                </a:solidFill>
              </a:rPr>
              <a:t>ишь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956657" y="3573016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CC0066"/>
                </a:solidFill>
              </a:rPr>
              <a:t>ит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277885" y="3573015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0066"/>
                </a:solidFill>
              </a:rPr>
              <a:t>им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575698" y="3573016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CC0066"/>
                </a:solidFill>
              </a:rPr>
              <a:t>ите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19" name="Выноска-облако 18"/>
          <p:cNvSpPr/>
          <p:nvPr/>
        </p:nvSpPr>
        <p:spPr>
          <a:xfrm>
            <a:off x="5483708" y="489665"/>
            <a:ext cx="2170967" cy="1471841"/>
          </a:xfrm>
          <a:prstGeom prst="cloudCallout">
            <a:avLst>
              <a:gd name="adj1" fmla="val 76808"/>
              <a:gd name="adj2" fmla="val -16914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0000"/>
                </a:solidFill>
              </a:rPr>
              <a:t>Молодец!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25704" y="2536563"/>
            <a:ext cx="6624735" cy="1972557"/>
          </a:xfrm>
          <a:prstGeom prst="roundRect">
            <a:avLst/>
          </a:prstGeom>
          <a:solidFill>
            <a:srgbClr val="4F81BD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56657" y="3573015"/>
            <a:ext cx="1120374" cy="681270"/>
          </a:xfrm>
          <a:prstGeom prst="round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hlinkClick r:id="" action="ppaction://hlinkshowjump?jump=nextslide"/>
          </p:cNvPr>
          <p:cNvSpPr/>
          <p:nvPr/>
        </p:nvSpPr>
        <p:spPr>
          <a:xfrm>
            <a:off x="7994410" y="6240404"/>
            <a:ext cx="1100121" cy="576064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ещё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21633" y="499677"/>
            <a:ext cx="3653191" cy="7150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он 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</a:rPr>
              <a:t>рассуд</a:t>
            </a:r>
            <a:endParaRPr lang="ru-RU" sz="3600" b="1" dirty="0" smtClean="0">
              <a:solidFill>
                <a:srgbClr val="002060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711537" y="495911"/>
            <a:ext cx="1163287" cy="71885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705069" y="495911"/>
            <a:ext cx="1181880" cy="7195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solidFill>
                  <a:srgbClr val="CC0066"/>
                </a:solidFill>
              </a:rPr>
              <a:t>и</a:t>
            </a:r>
            <a:r>
              <a:rPr lang="ru-RU" sz="3600" b="1" dirty="0" err="1" smtClean="0">
                <a:solidFill>
                  <a:srgbClr val="CC0066"/>
                </a:solidFill>
              </a:rPr>
              <a:t>т</a:t>
            </a:r>
            <a:endParaRPr lang="ru-RU" sz="3600" b="1" dirty="0">
              <a:solidFill>
                <a:srgbClr val="CC0066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607" y="5651634"/>
            <a:ext cx="735024" cy="72277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394" y="5876830"/>
            <a:ext cx="653263" cy="64237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640" y="1146562"/>
            <a:ext cx="845840" cy="83174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519" y="5391704"/>
            <a:ext cx="735024" cy="722774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73756">
            <a:off x="2241422" y="5606685"/>
            <a:ext cx="855559" cy="102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аешься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0.23229 2.22222E-6 C 0.33698 2.22222E-6 0.46562 0.18912 0.46562 0.34352 L 0.46562 0.69213 " pathEditMode="relative" rAng="0" ptsTypes="FfFF">
                                      <p:cBhvr>
                                        <p:cTn id="29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81" y="34606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19" grpId="0" animBg="1"/>
      <p:bldP spid="8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кругленный прямоугольник 32"/>
          <p:cNvSpPr/>
          <p:nvPr/>
        </p:nvSpPr>
        <p:spPr>
          <a:xfrm>
            <a:off x="5827890" y="3573016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CC0066"/>
                </a:solidFill>
              </a:rPr>
              <a:t>ят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848472" y="2696097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0066"/>
                </a:solidFill>
              </a:rPr>
              <a:t>ют</a:t>
            </a:r>
            <a:endParaRPr lang="ru-RU" sz="3200" b="1" dirty="0">
              <a:solidFill>
                <a:srgbClr val="CC0066"/>
              </a:solidFill>
            </a:endParaRPr>
          </a:p>
        </p:txBody>
      </p:sp>
      <p:pic>
        <p:nvPicPr>
          <p:cNvPr id="14" name="Рисунок 1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351" y="63148"/>
            <a:ext cx="1374180" cy="1385633"/>
          </a:xfrm>
          <a:prstGeom prst="rect">
            <a:avLst/>
          </a:prstGeom>
        </p:spPr>
      </p:pic>
      <p:sp>
        <p:nvSpPr>
          <p:cNvPr id="22" name="Выноска-облако 21"/>
          <p:cNvSpPr/>
          <p:nvPr/>
        </p:nvSpPr>
        <p:spPr>
          <a:xfrm rot="21259284">
            <a:off x="5457926" y="556921"/>
            <a:ext cx="2202177" cy="1326962"/>
          </a:xfrm>
          <a:prstGeom prst="cloudCallout">
            <a:avLst>
              <a:gd name="adj1" fmla="val 87052"/>
              <a:gd name="adj2" fmla="val -7594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О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шибаешься!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61446" y="2696097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0066"/>
                </a:solidFill>
              </a:rPr>
              <a:t>ешь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956657" y="2696097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rgbClr val="CC0066"/>
                </a:solidFill>
              </a:rPr>
              <a:t>е</a:t>
            </a:r>
            <a:r>
              <a:rPr lang="ru-RU" sz="3200" b="1" dirty="0" err="1" smtClean="0">
                <a:solidFill>
                  <a:srgbClr val="CC0066"/>
                </a:solidFill>
              </a:rPr>
              <a:t>т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277885" y="2696097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0066"/>
                </a:solidFill>
              </a:rPr>
              <a:t>ем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575698" y="2696097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CC0066"/>
                </a:solidFill>
              </a:rPr>
              <a:t>ете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61446" y="3573016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0066"/>
                </a:solidFill>
              </a:rPr>
              <a:t>ишь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956657" y="3573016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CC0066"/>
                </a:solidFill>
              </a:rPr>
              <a:t>ит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277885" y="3573015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0066"/>
                </a:solidFill>
              </a:rPr>
              <a:t>им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575698" y="3573016"/>
            <a:ext cx="1120374" cy="681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CC0066"/>
                </a:solidFill>
              </a:rPr>
              <a:t>ите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19" name="Выноска-облако 18"/>
          <p:cNvSpPr/>
          <p:nvPr/>
        </p:nvSpPr>
        <p:spPr>
          <a:xfrm>
            <a:off x="5435605" y="489711"/>
            <a:ext cx="2246818" cy="1461382"/>
          </a:xfrm>
          <a:prstGeom prst="cloudCallout">
            <a:avLst>
              <a:gd name="adj1" fmla="val 76808"/>
              <a:gd name="adj2" fmla="val -16914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0000"/>
                </a:solidFill>
              </a:rPr>
              <a:t>Молодец!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25704" y="2536563"/>
            <a:ext cx="6624735" cy="1972557"/>
          </a:xfrm>
          <a:prstGeom prst="roundRect">
            <a:avLst/>
          </a:prstGeom>
          <a:solidFill>
            <a:srgbClr val="4F81BD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75698" y="3573017"/>
            <a:ext cx="1120374" cy="681270"/>
          </a:xfrm>
          <a:prstGeom prst="round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hlinkClick r:id="" action="ppaction://hlinkshowjump?jump=nextslide"/>
          </p:cNvPr>
          <p:cNvSpPr/>
          <p:nvPr/>
        </p:nvSpPr>
        <p:spPr>
          <a:xfrm>
            <a:off x="7994410" y="6240404"/>
            <a:ext cx="1100121" cy="576064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ещё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21633" y="499677"/>
            <a:ext cx="3653191" cy="7150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     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вы обид </a:t>
            </a:r>
            <a:endParaRPr lang="ru-RU" sz="3600" b="1" dirty="0" smtClean="0">
              <a:solidFill>
                <a:srgbClr val="002060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711537" y="499678"/>
            <a:ext cx="1163287" cy="7367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702240" y="499677"/>
            <a:ext cx="1181880" cy="7131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CC0066"/>
                </a:solidFill>
              </a:rPr>
              <a:t>ите</a:t>
            </a:r>
            <a:endParaRPr lang="ru-RU" sz="3600" b="1" dirty="0">
              <a:solidFill>
                <a:srgbClr val="CC0066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786" y="5654173"/>
            <a:ext cx="768130" cy="75532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376" y="5852737"/>
            <a:ext cx="788475" cy="775334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519" y="5391704"/>
            <a:ext cx="735024" cy="72277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640" y="1146562"/>
            <a:ext cx="845840" cy="83174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569" y="5818128"/>
            <a:ext cx="841948" cy="82791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73756">
            <a:off x="2241422" y="5606685"/>
            <a:ext cx="855559" cy="102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76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аешься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0.25972 2.22222E-6 C 0.37656 2.22222E-6 0.52066 0.1743 0.52066 0.31713 L 0.52066 0.63981 " pathEditMode="relative" rAng="0" ptsTypes="FfFF">
                                      <p:cBhvr>
                                        <p:cTn id="29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24" y="3199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19" grpId="0" animBg="1"/>
      <p:bldP spid="8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1748</TotalTime>
  <Words>440</Words>
  <Application>Microsoft Office PowerPoint</Application>
  <PresentationFormat>Экран (4:3)</PresentationFormat>
  <Paragraphs>264</Paragraphs>
  <Slides>16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Правописание личных окончаний глаголов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HOMES</cp:lastModifiedBy>
  <cp:revision>105</cp:revision>
  <dcterms:created xsi:type="dcterms:W3CDTF">2014-03-31T15:11:56Z</dcterms:created>
  <dcterms:modified xsi:type="dcterms:W3CDTF">2014-12-19T16:34:56Z</dcterms:modified>
</cp:coreProperties>
</file>