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gif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571744"/>
            <a:ext cx="4500594" cy="2857520"/>
          </a:xfrm>
          <a:solidFill>
            <a:schemeClr val="accent2">
              <a:lumMod val="20000"/>
              <a:lumOff val="80000"/>
            </a:schemeClr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«Создание условий для формирования у обучающихся положительных эмоций по отношению к учебной деятельности</a:t>
            </a: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» 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5429264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2060"/>
                </a:solidFill>
                <a:latin typeface="Gabriola" pitchFamily="82" charset="0"/>
                <a:cs typeface="FreesiaUPC" pitchFamily="34" charset="-34"/>
              </a:rPr>
              <a:t>Аджимефаева</a:t>
            </a:r>
            <a:r>
              <a:rPr lang="ru-RU" sz="3200" b="1" dirty="0" smtClean="0">
                <a:solidFill>
                  <a:srgbClr val="002060"/>
                </a:solidFill>
                <a:latin typeface="Gabriola" pitchFamily="82" charset="0"/>
                <a:cs typeface="FreesiaUPC" pitchFamily="34" charset="-34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Gabriola" pitchFamily="82" charset="0"/>
                <a:cs typeface="FreesiaUPC" pitchFamily="34" charset="-34"/>
              </a:rPr>
              <a:t>Алиме</a:t>
            </a:r>
            <a:r>
              <a:rPr lang="ru-RU" sz="3200" b="1" dirty="0" smtClean="0">
                <a:solidFill>
                  <a:srgbClr val="002060"/>
                </a:solidFill>
                <a:latin typeface="Gabriola" pitchFamily="82" charset="0"/>
                <a:cs typeface="FreesiaUPC" pitchFamily="34" charset="-34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Gabriola" pitchFamily="82" charset="0"/>
                <a:cs typeface="FreesiaUPC" pitchFamily="34" charset="-34"/>
              </a:rPr>
              <a:t>Решатовна</a:t>
            </a:r>
            <a:r>
              <a:rPr lang="ru-RU" sz="3200" b="1" dirty="0" smtClean="0">
                <a:solidFill>
                  <a:srgbClr val="002060"/>
                </a:solidFill>
                <a:latin typeface="Gabriola" pitchFamily="82" charset="0"/>
                <a:cs typeface="FreesiaUPC" pitchFamily="34" charset="-34"/>
              </a:rPr>
              <a:t>,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Gabriola" pitchFamily="82" charset="0"/>
                <a:cs typeface="FreesiaUPC" pitchFamily="34" charset="-34"/>
              </a:rPr>
              <a:t>учитель начальных классов </a:t>
            </a:r>
            <a:r>
              <a:rPr lang="ru-RU" sz="3200" b="1" dirty="0" err="1" smtClean="0">
                <a:solidFill>
                  <a:srgbClr val="002060"/>
                </a:solidFill>
                <a:latin typeface="Gabriola" pitchFamily="82" charset="0"/>
                <a:cs typeface="FreesiaUPC" pitchFamily="34" charset="-34"/>
              </a:rPr>
              <a:t>Изумрудновской</a:t>
            </a:r>
            <a:r>
              <a:rPr lang="ru-RU" sz="3200" b="1" dirty="0" smtClean="0">
                <a:solidFill>
                  <a:srgbClr val="002060"/>
                </a:solidFill>
                <a:latin typeface="Gabriola" pitchFamily="82" charset="0"/>
                <a:cs typeface="FreesiaUPC" pitchFamily="34" charset="-34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Gabriola" pitchFamily="82" charset="0"/>
                <a:cs typeface="FreesiaUPC" pitchFamily="34" charset="-34"/>
              </a:rPr>
              <a:t>ош</a:t>
            </a:r>
            <a:r>
              <a:rPr lang="ru-RU" sz="3200" b="1" dirty="0" smtClean="0">
                <a:solidFill>
                  <a:srgbClr val="002060"/>
                </a:solidFill>
                <a:latin typeface="Gabriola" pitchFamily="82" charset="0"/>
                <a:cs typeface="FreesiaUPC" pitchFamily="34" charset="-34"/>
              </a:rPr>
              <a:t>.</a:t>
            </a:r>
            <a:endParaRPr lang="ru-RU" sz="3200" b="1" dirty="0">
              <a:solidFill>
                <a:srgbClr val="002060"/>
              </a:solidFill>
              <a:latin typeface="Gabriola" pitchFamily="82" charset="0"/>
              <a:cs typeface="FreesiaUPC" pitchFamily="34" charset="-34"/>
            </a:endParaRPr>
          </a:p>
        </p:txBody>
      </p:sp>
      <p:pic>
        <p:nvPicPr>
          <p:cNvPr id="11" name="Рисунок 1" descr="C:\Users\Дмитрий\Desktop\шап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706409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29058" y="1571612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Конкурсное задание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«Методический семинар»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Сергокалинская СОШ 1 (Сергокалинский район) &quot; Родителя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4156075" cy="3857652"/>
          </a:xfrm>
          <a:prstGeom prst="rect">
            <a:avLst/>
          </a:prstGeom>
          <a:noFill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714744" y="357166"/>
            <a:ext cx="4000528" cy="78581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ВСЕРОССИЙСКИЙ КОНКУРС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«УЧИТЕЛЬ ГОДА РОССИИ- 2015»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Закреплению уверенности ученика в собственных силах способствует любое подтверждение педагогом или коллективом одноклассников удачного итога деятельности ребенка, признание его  успехов.  С этой целью каждым ребенком заводится  индивидуальное </a:t>
            </a:r>
            <a:r>
              <a:rPr lang="ru-RU" sz="2000" u="sng" dirty="0" err="1" smtClean="0">
                <a:solidFill>
                  <a:srgbClr val="002060"/>
                </a:solidFill>
                <a:latin typeface="Segoe Print" pitchFamily="2" charset="0"/>
              </a:rPr>
              <a:t>портфолио</a:t>
            </a: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, которое  позволяет составить представление о личности ученика, проследить за ростом знаний и умений, порадоваться его успехам.</a:t>
            </a:r>
            <a:endParaRPr lang="ru-RU" sz="2000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3314" name="Picture 2" descr="E:\Алиме\документы новые\портфолио\pottfolio_uchenika\jpg - копия\пр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786058"/>
            <a:ext cx="2877523" cy="3786214"/>
          </a:xfrm>
          <a:prstGeom prst="rect">
            <a:avLst/>
          </a:prstGeom>
          <a:noFill/>
        </p:spPr>
      </p:pic>
      <p:pic>
        <p:nvPicPr>
          <p:cNvPr id="13315" name="Picture 3" descr="E:\Алиме\документы новые\портфолио\pottfolio_uchenika\jpg - копия\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9454" y="2561572"/>
            <a:ext cx="1907050" cy="2724815"/>
          </a:xfrm>
          <a:prstGeom prst="rect">
            <a:avLst/>
          </a:prstGeom>
          <a:noFill/>
        </p:spPr>
      </p:pic>
      <p:pic>
        <p:nvPicPr>
          <p:cNvPr id="13318" name="Picture 6" descr="E:\Алиме\документы новые\портфолио\pottfolio_uchenika\jpg - копия\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2571744"/>
            <a:ext cx="1851011" cy="2644746"/>
          </a:xfrm>
          <a:prstGeom prst="rect">
            <a:avLst/>
          </a:prstGeom>
          <a:noFill/>
        </p:spPr>
      </p:pic>
      <p:pic>
        <p:nvPicPr>
          <p:cNvPr id="13316" name="Picture 4" descr="E:\Алиме\документы новые\портфолио\pottfolio_uchenika\jpg - копия\1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15140" y="3643314"/>
            <a:ext cx="2064247" cy="2949420"/>
          </a:xfrm>
          <a:prstGeom prst="rect">
            <a:avLst/>
          </a:prstGeom>
          <a:noFill/>
        </p:spPr>
      </p:pic>
      <p:pic>
        <p:nvPicPr>
          <p:cNvPr id="13319" name="Picture 7" descr="E:\Алиме\документы новые\портфолио\pottfolio_uchenika\jpg - копия\0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28926" y="2571744"/>
            <a:ext cx="2179895" cy="3114658"/>
          </a:xfrm>
          <a:prstGeom prst="rect">
            <a:avLst/>
          </a:prstGeom>
          <a:noFill/>
        </p:spPr>
      </p:pic>
      <p:pic>
        <p:nvPicPr>
          <p:cNvPr id="13317" name="Picture 5" descr="E:\Алиме\документы новые\портфолио\pottfolio_uchenika\jpg - копия\0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43438" y="3643314"/>
            <a:ext cx="2079899" cy="2971782"/>
          </a:xfrm>
          <a:prstGeom prst="rect">
            <a:avLst/>
          </a:prstGeom>
          <a:noFill/>
        </p:spPr>
      </p:pic>
      <p:pic>
        <p:nvPicPr>
          <p:cNvPr id="13320" name="Picture 8" descr="E:\Алиме\документы новые\портфолио\pottfolio_uchenika\jpg - копия\0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71736" y="3643314"/>
            <a:ext cx="2136763" cy="3053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Введение ФГОС второго поколения предполагает широкое использование ИКТ в учебном процессе. Использование возможностей ИКТ в начальной школе способствует: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-повышению мотивации к учению;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-повышению эффективности образовательного процесса за счет высокой степени наглядности;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-активизации познавательной деятельности, повышению качественной успеваемости обучающихся;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-развитию наглядно—образного, информационного мышления;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совершенствованию навыков самообразования и самоконтроля у младших школьников; 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-повышению активности и инициативности обучающихся на уроке.</a:t>
            </a:r>
          </a:p>
          <a:p>
            <a:endParaRPr lang="ru-RU" dirty="0"/>
          </a:p>
        </p:txBody>
      </p:sp>
      <p:pic>
        <p:nvPicPr>
          <p:cNvPr id="9218" name="Picture 2" descr="E:\Алиме\фото\искру туши до пожара\SAM_36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714752"/>
            <a:ext cx="3714776" cy="2786082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3714752"/>
            <a:ext cx="2409358" cy="275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При проведении уроков я использую </a:t>
            </a:r>
            <a:r>
              <a:rPr lang="ru-RU" sz="2000" dirty="0" err="1" smtClean="0">
                <a:solidFill>
                  <a:srgbClr val="002060"/>
                </a:solidFill>
                <a:latin typeface="Segoe Print" pitchFamily="2" charset="0"/>
              </a:rPr>
              <a:t>мультимедийные</a:t>
            </a: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презентации, что позволяет на уроках реализовать принципы доступности, наглядности. Использование презентации на уроках позволяет сформировать учебно-познавательную и коммуникативную образовательные компетенции, что соответствует требованиям ФГОС.</a:t>
            </a:r>
            <a:endParaRPr lang="ru-RU" sz="2000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6" name="Picture 2" descr="E:\Алиме\фото\день памяти неизвестного солдата\IMG_20141205_0902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19" y="2214554"/>
            <a:ext cx="4191029" cy="3143272"/>
          </a:xfrm>
          <a:prstGeom prst="rect">
            <a:avLst/>
          </a:prstGeom>
          <a:noFill/>
        </p:spPr>
      </p:pic>
      <p:pic>
        <p:nvPicPr>
          <p:cNvPr id="8194" name="Picture 2" descr="E:\Алиме\фото\азбука пешехода\SAM_37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3357562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50720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Метод проектов</a:t>
            </a: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– педагогическая технология, ориентированная на применение и приобретение новых знаний, это самостоятельная творческая работа обучающихся, выполняемая под руководством учителя.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       Я  применяю метод проектного обучения, так как он стимулирует самостоятельность обучающихся, их стремление к самовыражению, формирует активное отношение к окружающему миру, способствует сопереживанию и причастности к нему. </a:t>
            </a:r>
            <a:endParaRPr lang="ru-RU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0242" name="Picture 2" descr="E:\Алиме\фото\проекты\IMG_20141009_1142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429132"/>
            <a:ext cx="3000396" cy="2250297"/>
          </a:xfrm>
          <a:prstGeom prst="rect">
            <a:avLst/>
          </a:prstGeom>
          <a:noFill/>
        </p:spPr>
      </p:pic>
      <p:pic>
        <p:nvPicPr>
          <p:cNvPr id="10243" name="Picture 3" descr="E:\Алиме\фото\проекты\IMG_20141013_0830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214290"/>
            <a:ext cx="1660934" cy="2214578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4857760"/>
            <a:ext cx="263815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 descr="E:\Алиме\фото\проекты\IMG_20141020_08533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868" y="4429132"/>
            <a:ext cx="1660934" cy="2214578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72330" y="2500306"/>
            <a:ext cx="161924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57818" y="2428868"/>
            <a:ext cx="1500198" cy="226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72330" y="214290"/>
            <a:ext cx="1568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572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Одним из эффективных средств развития интереса к учебному предмету является игра.  Поддерживаю  интерес ребёнка к учёбе через  учебно-познавательные игры. Игра выступает как мотив радости в учении.  В процессе игры на уроках учащиеся незаметно для себя выполняют задания различной трудности. Она  стимулирует воображение и фантазию детей, а воображение является основой всякой творческой деятельности, именно оно даёт импульс творческому процессу, именно через воображение лежит путь к нахождению интуитивных решений.</a:t>
            </a:r>
            <a:endParaRPr lang="ru-RU" sz="2000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1266" name="Picture 2" descr="E:\Алиме\фото\Праздник осени\DSCN38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00438"/>
            <a:ext cx="4316415" cy="3037413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3500438"/>
            <a:ext cx="3284529" cy="29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643998" cy="65008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Реализуя принцип индивидуального подхода к обучению, использую различные формы организации учебной деятельности на уроке и вне урока: коллективные;  групповые; индивидуальные; работу в парах.</a:t>
            </a:r>
            <a:endParaRPr lang="ru-RU" sz="2000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786189"/>
            <a:ext cx="2714644" cy="290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00496" y="3786190"/>
            <a:ext cx="1571636" cy="29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2264" y="3786190"/>
            <a:ext cx="2212959" cy="290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 descr="E:\Алиме\фото\Спид\IMG_20141202_131741 - копия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43174" y="1643050"/>
            <a:ext cx="4098890" cy="2145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2868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Мне  очень важно знать, какой эмоциональный фон преобладает в классном коллективе в течение учебного дня и насколько успешно оценивают свои учебные достижения обучающиеся. Этому сопутствует рефлексия, к которой я стараюсь  подвести учащихся в  итоге урока.</a:t>
            </a:r>
          </a:p>
          <a:p>
            <a:endParaRPr lang="ru-RU" dirty="0"/>
          </a:p>
        </p:txBody>
      </p:sp>
      <p:pic>
        <p:nvPicPr>
          <p:cNvPr id="17410" name="Picture 2" descr="Рефлексия. 1 2 3. - Картинка 99 - Театр в Древней Греции - Культура Древней Греции - Картинки по истори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928802"/>
            <a:ext cx="3143272" cy="2357454"/>
          </a:xfrm>
          <a:prstGeom prst="rect">
            <a:avLst/>
          </a:prstGeom>
          <a:noFill/>
        </p:spPr>
      </p:pic>
      <p:pic>
        <p:nvPicPr>
          <p:cNvPr id="17412" name="Picture 4" descr="Применение первого закона термодинамики к изопроцессам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429132"/>
            <a:ext cx="3357586" cy="2055876"/>
          </a:xfrm>
          <a:prstGeom prst="rect">
            <a:avLst/>
          </a:prstGeom>
          <a:noFill/>
        </p:spPr>
      </p:pic>
      <p:pic>
        <p:nvPicPr>
          <p:cNvPr id="17414" name="Picture 6" descr="Деятельностный метод обучения в школе Педагогик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1875223"/>
            <a:ext cx="3143272" cy="2357455"/>
          </a:xfrm>
          <a:prstGeom prst="rect">
            <a:avLst/>
          </a:prstGeom>
          <a:noFill/>
        </p:spPr>
      </p:pic>
      <p:pic>
        <p:nvPicPr>
          <p:cNvPr id="17416" name="Picture 8" descr="Урок русского языка во 2 класс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286256"/>
            <a:ext cx="3295654" cy="2316176"/>
          </a:xfrm>
          <a:prstGeom prst="rect">
            <a:avLst/>
          </a:prstGeom>
          <a:noFill/>
        </p:spPr>
      </p:pic>
      <p:pic>
        <p:nvPicPr>
          <p:cNvPr id="17418" name="Picture 10" descr="Смайл - визуальный дезодорант) - Клуб позитиФных людей)))- я.ру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7620" y="2000240"/>
            <a:ext cx="1226713" cy="1214446"/>
          </a:xfrm>
          <a:prstGeom prst="rect">
            <a:avLst/>
          </a:prstGeom>
          <a:noFill/>
        </p:spPr>
      </p:pic>
      <p:pic>
        <p:nvPicPr>
          <p:cNvPr id="17420" name="Picture 12" descr="смайликов Бесплатные фото и векторы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86182" y="3357562"/>
            <a:ext cx="1428760" cy="1371610"/>
          </a:xfrm>
          <a:prstGeom prst="rect">
            <a:avLst/>
          </a:prstGeom>
          <a:noFill/>
        </p:spPr>
      </p:pic>
      <p:pic>
        <p:nvPicPr>
          <p:cNvPr id="17422" name="Picture 14" descr="Страница 8 каталога Позитив и смайл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4857760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Активно внедряю в практику своей работы </a:t>
            </a:r>
            <a:r>
              <a:rPr lang="ru-RU" sz="2000" dirty="0" err="1" smtClean="0">
                <a:solidFill>
                  <a:srgbClr val="002060"/>
                </a:solidFill>
                <a:latin typeface="Segoe Print" pitchFamily="2" charset="0"/>
              </a:rPr>
              <a:t>здоровьесберегающие</a:t>
            </a: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технологии. С целью предотвращения перегрузки обучающихся и сохранения их здоровья использую различные виды деятельности для  снятия физического и умственного напряжения: </a:t>
            </a:r>
            <a:r>
              <a:rPr lang="ru-RU" sz="2000" dirty="0" err="1" smtClean="0">
                <a:solidFill>
                  <a:srgbClr val="002060"/>
                </a:solidFill>
                <a:latin typeface="Segoe Print" pitchFamily="2" charset="0"/>
              </a:rPr>
              <a:t>физминутку</a:t>
            </a: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, гимнастику для глаз, музыкальную паузу, пальчиковую гимнастику,  минутный «сон».</a:t>
            </a:r>
            <a:endParaRPr lang="ru-RU" sz="2000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4098" name="Picture 2" descr="E:\Алиме\Анимация\little_girl_skipping_ha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00958" y="2428868"/>
            <a:ext cx="1183257" cy="1668696"/>
          </a:xfrm>
          <a:prstGeom prst="rect">
            <a:avLst/>
          </a:prstGeom>
          <a:noFill/>
        </p:spPr>
      </p:pic>
      <p:pic>
        <p:nvPicPr>
          <p:cNvPr id="4099" name="Picture 3" descr="E:\Алиме\Анимация\aerobics_lady_split_t_a_ha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571744"/>
            <a:ext cx="1571636" cy="1571636"/>
          </a:xfrm>
          <a:prstGeom prst="rect">
            <a:avLst/>
          </a:prstGeom>
          <a:noFill/>
        </p:spPr>
      </p:pic>
      <p:pic>
        <p:nvPicPr>
          <p:cNvPr id="8" name="Picture 11" descr="Рисунок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357430"/>
            <a:ext cx="3214710" cy="1944126"/>
          </a:xfrm>
          <a:prstGeom prst="rect">
            <a:avLst/>
          </a:prstGeom>
          <a:noFill/>
        </p:spPr>
      </p:pic>
      <p:pic>
        <p:nvPicPr>
          <p:cNvPr id="4100" name="Picture 4" descr="E:\Алиме\фото\физ-ра\IMG_20141208_10023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347" y="4143380"/>
            <a:ext cx="3429023" cy="2571768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14942" y="4143380"/>
            <a:ext cx="2998777" cy="254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2571744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И в заключении могу сказать, что только сочетание разнообразных методов мотивации и стимулирования в своём единстве может обеспечить успешность каждого школьника в обучении.</a:t>
            </a:r>
            <a:r>
              <a:rPr lang="ru-RU" sz="2000" i="1" dirty="0" smtClean="0">
                <a:solidFill>
                  <a:srgbClr val="002060"/>
                </a:solidFill>
                <a:latin typeface="Segoe Print" pitchFamily="2" charset="0"/>
              </a:rPr>
              <a:t> </a:t>
            </a:r>
            <a:endParaRPr lang="ru-RU" sz="2000" dirty="0" smtClean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0" y="214290"/>
            <a:ext cx="4771942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3929066"/>
            <a:ext cx="33193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57554" y="3929066"/>
            <a:ext cx="1945102" cy="26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3" y="3929066"/>
            <a:ext cx="3061076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Наша жизнь продолжает стремительно изменяться, а значит, будут изменения и в образовании. Мы - учителя, а это значит нельзя стоять на месте, нужно искать и узнавать новое, внедрять новые идеи в работу, нужно идти вперед в ногу со временем, уважая старые традиции, не боясь нововведений.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785926"/>
            <a:ext cx="734021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2" descr="Дети и школа - Векторный клипрт School childrens - Stock Vec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214290"/>
            <a:ext cx="2148432" cy="46434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214290"/>
            <a:ext cx="650085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Segoe Print" pitchFamily="2" charset="0"/>
              </a:rPr>
              <a:t>«ДЕТСТВО  -  важнейший  период человеческой  жизни, не  подготовка  к будущей жизни, а настоящая,  яркая,  самобытная,  неповторимая  жизнь. И  от того, как прошло детство, кто вел ребенка за руку в  детские годы, что вошло в  его  разум и  сердце из  окружающего мира,-  от  этого в решающей степени зависит, каким человеком станет сегодняшний малыш.»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(Сухомлинский В.А.)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8" name="Picture 4" descr="E:\Алиме\Анимация\dozen_white_roses_exp_a_h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2928958" cy="2928958"/>
          </a:xfrm>
          <a:prstGeom prst="rect">
            <a:avLst/>
          </a:prstGeom>
          <a:noFill/>
        </p:spPr>
      </p:pic>
      <p:pic>
        <p:nvPicPr>
          <p:cNvPr id="1030" name="Picture 6" descr="E:\Алиме\Анимация\sun_shine_m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2316094" cy="2200289"/>
          </a:xfrm>
          <a:prstGeom prst="rect">
            <a:avLst/>
          </a:prstGeom>
          <a:noFill/>
        </p:spPr>
      </p:pic>
      <p:pic>
        <p:nvPicPr>
          <p:cNvPr id="1027" name="Picture 3" descr="E:\Алиме\Анимация\dozen_red_roses_expan_a_h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786190"/>
            <a:ext cx="2905122" cy="2905122"/>
          </a:xfrm>
          <a:prstGeom prst="rect">
            <a:avLst/>
          </a:prstGeom>
          <a:noFill/>
        </p:spPr>
      </p:pic>
      <p:pic>
        <p:nvPicPr>
          <p:cNvPr id="1029" name="Picture 5" descr="E:\Алиме\Анимация\butterflies_flowers_lw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786190"/>
            <a:ext cx="2928954" cy="29289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642918"/>
            <a:ext cx="86421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Спасибо за внимание!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857752" y="285728"/>
            <a:ext cx="40005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  <a:cs typeface="Mongolian Baiti" pitchFamily="66" charset="0"/>
              </a:rPr>
              <a:t>Я считаю, что современный учитель должен чувствовать и понимать детей,  и тогда дети полюбят своего учителя и школу. А для этого необходимо создать все возможные условия  для формирования у обучающихся  положительных эмоций по отношению к учебной деятельност</a:t>
            </a:r>
            <a:r>
              <a:rPr lang="ru-RU" sz="2800" b="1" dirty="0" smtClean="0">
                <a:solidFill>
                  <a:srgbClr val="002060"/>
                </a:solidFill>
                <a:latin typeface="Segoe Print" pitchFamily="2" charset="0"/>
                <a:cs typeface="Mongolian Baiti" pitchFamily="66" charset="0"/>
              </a:rPr>
              <a:t>и. </a:t>
            </a:r>
          </a:p>
          <a:p>
            <a:endParaRPr lang="ru-RU" dirty="0"/>
          </a:p>
        </p:txBody>
      </p:sp>
      <p:pic>
        <p:nvPicPr>
          <p:cNvPr id="6" name="Picture 5" descr="E:\Алиме\фото\МО-фото\20141022_1104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85727"/>
            <a:ext cx="4357718" cy="2976054"/>
          </a:xfrm>
          <a:prstGeom prst="rect">
            <a:avLst/>
          </a:prstGeom>
          <a:noFill/>
        </p:spPr>
      </p:pic>
      <p:pic>
        <p:nvPicPr>
          <p:cNvPr id="7" name="Picture 4" descr="E:\Алиме\фото\Праздник букваря\DSCN42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3286124"/>
            <a:ext cx="4357718" cy="302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Интерес</a:t>
            </a: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- важнейший побудитель любой деятельности. Положительное отношение к учебной деятельности начинается с интереса, поэтому с первых дней пребывания в школе я старалась заинтересовывать своих детей.  Воспитание правильной мотивационной направленности, постановки целей у школьников должно сопровождаться и воздействием на эмоциональное отношение школьников к учению.</a:t>
            </a:r>
            <a:endParaRPr lang="ru-RU" sz="2000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7" name="Picture 1" descr="E:\Алиме\фото\искру туши до пожара\SAM_36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928934"/>
            <a:ext cx="4286280" cy="3214710"/>
          </a:xfrm>
          <a:prstGeom prst="rect">
            <a:avLst/>
          </a:prstGeom>
          <a:noFill/>
        </p:spPr>
      </p:pic>
      <p:pic>
        <p:nvPicPr>
          <p:cNvPr id="8" name="Picture 2" descr="E:\Алиме\фото\день памяти неизвестного солдата\IMG_20141205_090104 - коп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3832785"/>
            <a:ext cx="4171274" cy="281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3286124"/>
            <a:ext cx="85011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Эмоции, несомненно, имеют мотивирующее значение в процессе обучения: 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1) положительные эмоции, связанные со школой в целом и пребыванием в ней,  являются следствиями умелой и слаженной работы всего педагогического коллектива, а также правильного отношения к школе семьи ребенка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2) положительные эмоции, обусловленные ровными, хорошими деловыми отношениями школьника с учителями и товарищами, отсутствием конфликтов с ними, участием в жизни классного и школьного коллектива.</a:t>
            </a:r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> </a:t>
            </a:r>
          </a:p>
        </p:txBody>
      </p:sp>
      <p:pic>
        <p:nvPicPr>
          <p:cNvPr id="7" name="Picture 2" descr="E:\Алиме\фото\14 февраля\DSCN40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42852"/>
            <a:ext cx="4436300" cy="2571768"/>
          </a:xfrm>
          <a:prstGeom prst="rect">
            <a:avLst/>
          </a:prstGeom>
          <a:noFill/>
        </p:spPr>
      </p:pic>
      <p:pic>
        <p:nvPicPr>
          <p:cNvPr id="2" name="Picture 2" descr="E:\Алиме\фото\азбука пешехода\SAM_37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142852"/>
            <a:ext cx="3881464" cy="276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285728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3) эмоции, связанные с созданием каждым учеником своих больших возможностей в достижении успехов в учебной работе, в преодолении трудностей, в решении сложных задач. 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4) положительные эмоции от столкновения с новым учебным материалом.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5) положительные эмоции, возникающие при овладении учащимися приёмами самостоятельного добывания знаний.</a:t>
            </a:r>
          </a:p>
        </p:txBody>
      </p:sp>
      <p:pic>
        <p:nvPicPr>
          <p:cNvPr id="8" name="Picture 3" descr="E:\Алиме\фото\23 февраля\Копия DSCN40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857628"/>
            <a:ext cx="4143404" cy="2741723"/>
          </a:xfrm>
          <a:prstGeom prst="rect">
            <a:avLst/>
          </a:prstGeom>
          <a:noFill/>
        </p:spPr>
      </p:pic>
      <p:pic>
        <p:nvPicPr>
          <p:cNvPr id="4098" name="Picture 2" descr="E:\Алиме\фото\азбука пешехода\SAM_37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786058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Segoe Print" pitchFamily="2" charset="0"/>
              </a:rPr>
              <a:t>Поэтому стараюсь начинать учебный день всегда с приветствия. Говорю ребятам, что очень рада их снова видеть. Мне доставляют радость детская улыбка, детский успех! Победа ребенка становится моей победой, его радость - моей радостью. </a:t>
            </a:r>
          </a:p>
        </p:txBody>
      </p:sp>
      <p:pic>
        <p:nvPicPr>
          <p:cNvPr id="5122" name="Picture 2" descr="E:\Алиме\фото\азбука пешехода\SAM_37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2500306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8643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При создании ситуации успеха учитываю следующее: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– Нет единых для всех школьников предпосылок успеха.</a:t>
            </a:r>
            <a:b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–  Важно определить, на что способен каждый ученик в данный момент учебной деятельности.</a:t>
            </a:r>
            <a:b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– Нельзя требовать от ученика невозможного.</a:t>
            </a:r>
            <a:b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–      Раскрыть силы и возможности каждого ребёнка, дать ему радость успеха в умственном труде.</a:t>
            </a:r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- Определить индивидуальную тропинку успеха в учебной деятельности каждого ученика. Беречь эту тропинку и огонёк желания.</a:t>
            </a:r>
            <a:endParaRPr lang="ru-RU" sz="2000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6146" name="Picture 2" descr="E:\Алиме\фото\день именин\DSCN4958 - коп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3286124"/>
            <a:ext cx="5500726" cy="3260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8643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 Я не боюсь говорить  школьнику, что у него сегодня на уроке всё получается, и часто произношу  «молодец»,  « умница» даже тогда, когда успехи ученика более чем  скромны. Ведь это воспитывает   уверенность в  своих силах, вызывает желание  сделать следующий шаг  более твёрдым,  испытывать чувство похвалы за свой труд, ведь это пробуждает  интерес к знаниям.  Мои одобряющие  слова  вселяют  в него веру  в свои силы, помогают  ему твёрдым  и крепкими шагами идти по тропинке новых знаний.</a:t>
            </a:r>
          </a:p>
          <a:p>
            <a:endParaRPr lang="ru-RU" dirty="0"/>
          </a:p>
        </p:txBody>
      </p:sp>
      <p:pic>
        <p:nvPicPr>
          <p:cNvPr id="7171" name="Picture 3" descr="E:\Алиме\фото\школа старые\Фото\DSC025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000372"/>
            <a:ext cx="3117295" cy="2143140"/>
          </a:xfrm>
          <a:prstGeom prst="rect">
            <a:avLst/>
          </a:prstGeom>
          <a:noFill/>
        </p:spPr>
      </p:pic>
      <p:pic>
        <p:nvPicPr>
          <p:cNvPr id="7172" name="Picture 4" descr="E:\Алиме\фото\школа старые\Фото\DSC025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3000372"/>
            <a:ext cx="3265737" cy="2143140"/>
          </a:xfrm>
          <a:prstGeom prst="rect">
            <a:avLst/>
          </a:prstGeom>
          <a:noFill/>
        </p:spPr>
      </p:pic>
      <p:pic>
        <p:nvPicPr>
          <p:cNvPr id="7173" name="Picture 5" descr="E:\Алиме\фото\школа старые\Фото\DSC025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14612" y="3000372"/>
            <a:ext cx="3286148" cy="3610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760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«Создание условий для формирования у обучающихся положительных эмоций по отношению к учебной деятельности»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REDVAN</cp:lastModifiedBy>
  <cp:revision>39</cp:revision>
  <dcterms:created xsi:type="dcterms:W3CDTF">2012-05-18T13:41:25Z</dcterms:created>
  <dcterms:modified xsi:type="dcterms:W3CDTF">2014-12-13T12:33:49Z</dcterms:modified>
</cp:coreProperties>
</file>