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9" r:id="rId4"/>
    <p:sldId id="262" r:id="rId5"/>
    <p:sldId id="264" r:id="rId6"/>
    <p:sldId id="270" r:id="rId7"/>
    <p:sldId id="272" r:id="rId8"/>
    <p:sldId id="271" r:id="rId9"/>
    <p:sldId id="257" r:id="rId10"/>
    <p:sldId id="261" r:id="rId11"/>
    <p:sldId id="265" r:id="rId12"/>
    <p:sldId id="263" r:id="rId13"/>
    <p:sldId id="268" r:id="rId14"/>
    <p:sldId id="274" r:id="rId15"/>
    <p:sldId id="276" r:id="rId16"/>
    <p:sldId id="275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u="sng"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u="sng"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u="sng"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u="sng"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u="sng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u="sng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u="sng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u="sng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u="sng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000099"/>
    <a:srgbClr val="99FF33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94660"/>
  </p:normalViewPr>
  <p:slideViewPr>
    <p:cSldViewPr>
      <p:cViewPr>
        <p:scale>
          <a:sx n="105" d="100"/>
          <a:sy n="105" d="100"/>
        </p:scale>
        <p:origin x="-102" y="-3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224570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E3961-B721-447B-8296-D4BD78BD4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9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DFD96-F1F7-489F-9EA1-4468FD3EF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1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7510-8F5B-4BA6-97C0-31CE8D7C7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34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0209C-B59A-47B5-A100-AAD41848B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8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066F-D3AF-4F83-9736-85C3A4131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0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62ED2-6F72-45CD-BE7F-096BF34E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8D850-DD0F-4FCC-8451-049E183A4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8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C7507-B945-437A-A058-35E9EB2DE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2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266A4-F56D-4857-A841-7DC6DD764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6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8EBDC-5A04-4543-AFEA-1BF5115ED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1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8C37B-53A3-47E2-AECA-69A5334FD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6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B6B4-614F-4B82-955F-0ABE53432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8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u="none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u="none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u="none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8B034F-0FB8-47BA-A82F-8490CAB1D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620713"/>
            <a:ext cx="7772400" cy="1563687"/>
          </a:xfrm>
        </p:spPr>
        <p:txBody>
          <a:bodyPr/>
          <a:lstStyle/>
          <a:p>
            <a:pPr eaLnBrk="1" hangingPunct="1"/>
            <a:r>
              <a:rPr lang="ru-RU" smtClean="0"/>
              <a:t>Русский язык.</a:t>
            </a:r>
            <a:br>
              <a:rPr lang="ru-RU" smtClean="0"/>
            </a:br>
            <a:r>
              <a:rPr lang="ru-RU" smtClean="0"/>
              <a:t>2 класс.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8013" cy="128588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16900" cy="31670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mtClean="0">
                <a:solidFill>
                  <a:srgbClr val="000099"/>
                </a:solidFill>
              </a:rPr>
              <a:t>Глагол – </a:t>
            </a:r>
            <a:r>
              <a:rPr lang="ru-RU" smtClean="0">
                <a:solidFill>
                  <a:schemeClr val="tx1"/>
                </a:solidFill>
              </a:rPr>
              <a:t>это часть речи, которая обозначает действие предмета и отвечает на вопросы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    </a:t>
            </a:r>
            <a:r>
              <a:rPr lang="ru-RU" smtClean="0">
                <a:solidFill>
                  <a:srgbClr val="000099"/>
                </a:solidFill>
              </a:rPr>
              <a:t>что делает?, что делают?.</a:t>
            </a:r>
            <a:r>
              <a:rPr lang="ru-RU" smtClean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Глагол </a:t>
            </a:r>
            <a:r>
              <a:rPr lang="ru-RU" smtClean="0"/>
              <a:t>в предложении чаще других частей речи употребляется с существительным.</a:t>
            </a:r>
          </a:p>
          <a:p>
            <a:pPr algn="ctr" eaLnBrk="1" hangingPunct="1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11268" name="Picture 4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84538"/>
            <a:ext cx="2233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hld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2592387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HLD6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57563"/>
            <a:ext cx="25193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Очень – очень вкусный пирог.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6562725" cy="49990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 smtClean="0">
                <a:latin typeface="Times New Roman" pitchFamily="18" charset="0"/>
              </a:rPr>
              <a:t>Я захотел устроить бал,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 smtClean="0">
                <a:latin typeface="Times New Roman" pitchFamily="18" charset="0"/>
              </a:rPr>
              <a:t>И я гостей к себе _________ 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 smtClean="0">
                <a:latin typeface="Times New Roman" pitchFamily="18" charset="0"/>
              </a:rPr>
              <a:t>Купил муку, купил творог,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 smtClean="0">
                <a:latin typeface="Times New Roman" pitchFamily="18" charset="0"/>
              </a:rPr>
              <a:t>Испёк рассыпчатый ________ 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 smtClean="0">
                <a:latin typeface="Times New Roman" pitchFamily="18" charset="0"/>
              </a:rPr>
              <a:t>Пирог, ножи и вилки тут –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 smtClean="0">
                <a:latin typeface="Times New Roman" pitchFamily="18" charset="0"/>
              </a:rPr>
              <a:t>Но что-то гости не _________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 smtClean="0">
                <a:latin typeface="Times New Roman" pitchFamily="18" charset="0"/>
              </a:rPr>
              <a:t>Я ждал, пока хватило сил,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 smtClean="0">
                <a:latin typeface="Times New Roman" pitchFamily="18" charset="0"/>
              </a:rPr>
              <a:t>Потом подвинул стул и сел,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 smtClean="0">
                <a:latin typeface="Times New Roman" pitchFamily="18" charset="0"/>
              </a:rPr>
              <a:t>И весь пирог в минуту _______ 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 smtClean="0">
                <a:latin typeface="Times New Roman" pitchFamily="18" charset="0"/>
              </a:rPr>
              <a:t>Когда же гости подошли,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 smtClean="0">
                <a:latin typeface="Times New Roman" pitchFamily="18" charset="0"/>
              </a:rPr>
              <a:t>То даже крошек не _________.      Д.Хармс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308850" y="1600200"/>
            <a:ext cx="1376363" cy="4603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позвал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380288" y="206057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u="none">
                <a:solidFill>
                  <a:schemeClr val="accent2"/>
                </a:solidFill>
              </a:rPr>
              <a:t>идут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308850" y="1196975"/>
            <a:ext cx="11144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u="none">
                <a:solidFill>
                  <a:schemeClr val="accent2"/>
                </a:solidFill>
              </a:rPr>
              <a:t>нашли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380288" y="2636838"/>
            <a:ext cx="969962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u="none">
                <a:solidFill>
                  <a:schemeClr val="accent2"/>
                </a:solidFill>
              </a:rPr>
              <a:t>пирог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451725" y="3213100"/>
            <a:ext cx="8747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u="none">
                <a:solidFill>
                  <a:schemeClr val="accent2"/>
                </a:solidFill>
              </a:rPr>
              <a:t>съел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23 -0.00555 L -0.41823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5 0.00092 L -0.39149 -0.04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-2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0.00879 L -0.41337 0.144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6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4 0.00347 L -0.34687 0.16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7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3 0.00092 L -0.38385 0.567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28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  <p:bldP spid="18437" grpId="0"/>
      <p:bldP spid="18438" grpId="0"/>
      <p:bldP spid="18439" grpId="0"/>
      <p:bldP spid="184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8013" cy="1068387"/>
          </a:xfrm>
        </p:spPr>
        <p:txBody>
          <a:bodyPr/>
          <a:lstStyle/>
          <a:p>
            <a:pPr eaLnBrk="1" hangingPunct="1"/>
            <a:r>
              <a:rPr lang="ru-RU" sz="3600" smtClean="0"/>
              <a:t>Раздели на две группы.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7013" cy="5113337"/>
          </a:xfrm>
        </p:spPr>
        <p:txBody>
          <a:bodyPr/>
          <a:lstStyle/>
          <a:p>
            <a:pPr marL="0" indent="0" algn="ctr" eaLnBrk="1" hangingPunct="1">
              <a:spcBef>
                <a:spcPct val="20000"/>
              </a:spcBef>
            </a:pPr>
            <a:r>
              <a:rPr lang="ru-RU" sz="3200" smtClean="0">
                <a:solidFill>
                  <a:srgbClr val="009900"/>
                </a:solidFill>
                <a:latin typeface="Times New Roman" pitchFamily="18" charset="0"/>
              </a:rPr>
              <a:t>Имена существительные</a:t>
            </a:r>
          </a:p>
          <a:p>
            <a:pPr marL="0" indent="0" algn="ctr" eaLnBrk="1" hangingPunct="1">
              <a:spcBef>
                <a:spcPct val="20000"/>
              </a:spcBef>
            </a:pPr>
            <a:endParaRPr lang="ru-RU" sz="320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endParaRPr lang="ru-RU" sz="3200" smtClean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endParaRPr lang="ru-RU" sz="3200" smtClean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endParaRPr lang="ru-RU" sz="3200" smtClean="0">
              <a:latin typeface="Times New Roman" pitchFamily="18" charset="0"/>
            </a:endParaRP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981075"/>
            <a:ext cx="4038600" cy="5472113"/>
          </a:xfrm>
        </p:spPr>
        <p:txBody>
          <a:bodyPr/>
          <a:lstStyle/>
          <a:p>
            <a:pPr marL="0" indent="0" eaLnBrk="1" hangingPunct="1">
              <a:spcBef>
                <a:spcPct val="20000"/>
              </a:spcBef>
            </a:pPr>
            <a:r>
              <a:rPr lang="ru-RU" sz="3200" smtClean="0">
                <a:latin typeface="Times New Roman" pitchFamily="18" charset="0"/>
              </a:rPr>
              <a:t> </a:t>
            </a:r>
            <a:r>
              <a:rPr lang="ru-RU" sz="3200" smtClean="0">
                <a:solidFill>
                  <a:schemeClr val="accent2"/>
                </a:solidFill>
                <a:latin typeface="Times New Roman" pitchFamily="18" charset="0"/>
              </a:rPr>
              <a:t>Другие части речи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159375" y="4899025"/>
            <a:ext cx="142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u="none">
                <a:solidFill>
                  <a:srgbClr val="000000"/>
                </a:solidFill>
              </a:rPr>
              <a:t>нашли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877050" y="4941888"/>
            <a:ext cx="1230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u="none">
                <a:solidFill>
                  <a:srgbClr val="000000"/>
                </a:solidFill>
              </a:rPr>
              <a:t>пирог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148263" y="5487988"/>
            <a:ext cx="1493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u="none">
                <a:solidFill>
                  <a:srgbClr val="000000"/>
                </a:solidFill>
              </a:rPr>
              <a:t>позвал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219700" y="4365625"/>
            <a:ext cx="1103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u="none">
                <a:solidFill>
                  <a:srgbClr val="000000"/>
                </a:solidFill>
              </a:rPr>
              <a:t>съел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7004050" y="4398963"/>
            <a:ext cx="1036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u="none">
                <a:solidFill>
                  <a:srgbClr val="000000"/>
                </a:solidFill>
              </a:rPr>
              <a:t>идут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60116E-6 L -4.16667E-6 -0.26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3699E-6 L -0.19896 -0.1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9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6358E-6 L 0.20452 -0.350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17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2139E-6 L -0.53559 -0.335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-16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56647E-6 L 0.21268 -0.35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7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/>
      <p:bldP spid="13323" grpId="0"/>
      <p:bldP spid="13324" grpId="0"/>
      <p:bldP spid="133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Укажи, что обозначают эти слова.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spcBef>
                <a:spcPct val="20000"/>
              </a:spcBef>
            </a:pPr>
            <a:r>
              <a:rPr lang="ru-RU" sz="3200" smtClean="0">
                <a:latin typeface="Times New Roman" pitchFamily="18" charset="0"/>
              </a:rPr>
              <a:t>ПОЗВАЛ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ru-RU" sz="3200" smtClean="0">
                <a:latin typeface="Times New Roman" pitchFamily="18" charset="0"/>
              </a:rPr>
              <a:t>ИДУТ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ru-RU" sz="3200" smtClean="0">
                <a:latin typeface="Times New Roman" pitchFamily="18" charset="0"/>
              </a:rPr>
              <a:t>ОТКУСИЛ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ru-RU" sz="3200" smtClean="0">
                <a:latin typeface="Times New Roman" pitchFamily="18" charset="0"/>
              </a:rPr>
              <a:t>СЪЕЛ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ru-RU" sz="3200" smtClean="0">
                <a:latin typeface="Times New Roman" pitchFamily="18" charset="0"/>
              </a:rPr>
              <a:t>НАШЛИ</a:t>
            </a:r>
          </a:p>
          <a:p>
            <a:pPr marL="0" indent="0" eaLnBrk="1" hangingPunct="1">
              <a:spcBef>
                <a:spcPct val="20000"/>
              </a:spcBef>
            </a:pPr>
            <a:endParaRPr lang="ru-RU" sz="3200" smtClean="0">
              <a:latin typeface="Times New Roman" pitchFamily="18" charset="0"/>
            </a:endParaRP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spcBef>
                <a:spcPct val="20000"/>
              </a:spcBef>
            </a:pPr>
            <a:endParaRPr lang="ru-RU" sz="3200" smtClean="0">
              <a:latin typeface="Times New Roman" pitchFamily="18" charset="0"/>
            </a:endParaRPr>
          </a:p>
        </p:txBody>
      </p:sp>
      <p:sp>
        <p:nvSpPr>
          <p:cNvPr id="14341" name="AutoShape 6"/>
          <p:cNvSpPr>
            <a:spLocks noChangeArrowheads="1"/>
          </p:cNvSpPr>
          <p:nvPr/>
        </p:nvSpPr>
        <p:spPr bwMode="auto">
          <a:xfrm>
            <a:off x="4787900" y="3141663"/>
            <a:ext cx="3671888" cy="574675"/>
          </a:xfrm>
          <a:prstGeom prst="flowChartPredefinedProcess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ПРЕДМЕТ</a:t>
            </a:r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4859338" y="1989138"/>
            <a:ext cx="3744912" cy="609600"/>
          </a:xfrm>
          <a:prstGeom prst="flowChartPredefinedProcess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ПРИЗНАК ПРЕДМЕТА</a:t>
            </a: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4787900" y="4365625"/>
            <a:ext cx="3671888" cy="609600"/>
          </a:xfrm>
          <a:prstGeom prst="flowChartPredefinedProcess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ДЕЙСТВИЕ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8013" cy="5648325"/>
          </a:xfrm>
        </p:spPr>
        <p:txBody>
          <a:bodyPr/>
          <a:lstStyle/>
          <a:p>
            <a:pPr eaLnBrk="1" hangingPunct="1">
              <a:buFont typeface="Times New Roman" pitchFamily="18" charset="0"/>
              <a:buChar char="•"/>
            </a:pPr>
            <a:r>
              <a:rPr lang="ru-RU" sz="4000" smtClean="0"/>
              <a:t>Какую ставили задачу?</a:t>
            </a:r>
            <a:br>
              <a:rPr lang="ru-RU" sz="4000" smtClean="0"/>
            </a:br>
            <a:endParaRPr lang="ru-RU" sz="4000" smtClean="0"/>
          </a:p>
          <a:p>
            <a:pPr eaLnBrk="1" hangingPunct="1">
              <a:buFont typeface="Times New Roman" pitchFamily="18" charset="0"/>
              <a:buChar char="•"/>
            </a:pPr>
            <a:r>
              <a:rPr lang="ru-RU" sz="4000" smtClean="0"/>
              <a:t>Как удалось её реализовать?</a:t>
            </a:r>
          </a:p>
          <a:p>
            <a:pPr eaLnBrk="1" hangingPunct="1"/>
            <a:endParaRPr lang="ru-RU" sz="4000" smtClean="0"/>
          </a:p>
          <a:p>
            <a:pPr eaLnBrk="1" hangingPunct="1">
              <a:buFont typeface="Times New Roman" pitchFamily="18" charset="0"/>
              <a:buChar char="•"/>
            </a:pPr>
            <a:r>
              <a:rPr lang="ru-RU" sz="4000" smtClean="0"/>
              <a:t>Какое открытие сделали?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3300"/>
                </a:solidFill>
              </a:rPr>
              <a:t>Сегодня на уроке: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 New Roman" pitchFamily="18" charset="0"/>
              <a:buChar char="•"/>
            </a:pPr>
            <a:r>
              <a:rPr lang="ru-RU" smtClean="0"/>
              <a:t>Я научился …</a:t>
            </a:r>
          </a:p>
          <a:p>
            <a:pPr eaLnBrk="1" hangingPunct="1">
              <a:buFont typeface="Times New Roman" pitchFamily="18" charset="0"/>
              <a:buChar char="•"/>
            </a:pPr>
            <a:r>
              <a:rPr lang="ru-RU" smtClean="0"/>
              <a:t>Было интересно …</a:t>
            </a:r>
          </a:p>
          <a:p>
            <a:pPr eaLnBrk="1" hangingPunct="1">
              <a:buFont typeface="Times New Roman" pitchFamily="18" charset="0"/>
              <a:buChar char="•"/>
            </a:pPr>
            <a:r>
              <a:rPr lang="ru-RU" smtClean="0"/>
              <a:t>Было трудно ...</a:t>
            </a:r>
          </a:p>
          <a:p>
            <a:pPr eaLnBrk="1" hangingPunct="1">
              <a:buFont typeface="Times New Roman" pitchFamily="18" charset="0"/>
              <a:buChar char="•"/>
            </a:pPr>
            <a:r>
              <a:rPr lang="ru-RU" smtClean="0"/>
              <a:t>Могу похвалить себя за то, что …</a:t>
            </a:r>
          </a:p>
          <a:p>
            <a:pPr eaLnBrk="1" hangingPunct="1">
              <a:buFont typeface="Times New Roman" pitchFamily="18" charset="0"/>
              <a:buChar char="•"/>
            </a:pPr>
            <a:r>
              <a:rPr lang="ru-RU" smtClean="0"/>
              <a:t>Больше всего мне понравилось …</a:t>
            </a:r>
          </a:p>
          <a:p>
            <a:pPr eaLnBrk="1" hangingPunct="1">
              <a:buFont typeface="Times New Roman" pitchFamily="18" charset="0"/>
              <a:buChar char="•"/>
            </a:pPr>
            <a:r>
              <a:rPr lang="ru-RU" smtClean="0"/>
              <a:t>Мне показалось важным …</a:t>
            </a:r>
          </a:p>
          <a:p>
            <a:pPr eaLnBrk="1" hangingPunct="1">
              <a:buFont typeface="Times New Roman" pitchFamily="18" charset="0"/>
              <a:buChar char="•"/>
            </a:pPr>
            <a:r>
              <a:rPr lang="ru-RU" smtClean="0"/>
              <a:t>Для меня было открытием то, что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8013" cy="5719762"/>
          </a:xfrm>
        </p:spPr>
        <p:txBody>
          <a:bodyPr/>
          <a:lstStyle/>
          <a:p>
            <a:pPr eaLnBrk="1" hangingPunct="1">
              <a:buFont typeface="Times New Roman" pitchFamily="18" charset="0"/>
              <a:buChar char="•"/>
            </a:pPr>
            <a:r>
              <a:rPr lang="ru-RU" sz="4000" b="1" smtClean="0">
                <a:solidFill>
                  <a:srgbClr val="9900CC"/>
                </a:solidFill>
              </a:rPr>
              <a:t>Закончен урок, и выполнен план,</a:t>
            </a:r>
          </a:p>
          <a:p>
            <a:pPr eaLnBrk="1" hangingPunct="1">
              <a:buFont typeface="Times New Roman" pitchFamily="18" charset="0"/>
              <a:buChar char="•"/>
            </a:pPr>
            <a:r>
              <a:rPr lang="ru-RU" sz="4000" b="1" smtClean="0">
                <a:solidFill>
                  <a:srgbClr val="9900CC"/>
                </a:solidFill>
              </a:rPr>
              <a:t>Спасибо, ребята, огромное вам</a:t>
            </a:r>
          </a:p>
          <a:p>
            <a:pPr eaLnBrk="1" hangingPunct="1">
              <a:buFont typeface="Times New Roman" pitchFamily="18" charset="0"/>
              <a:buChar char="•"/>
            </a:pPr>
            <a:r>
              <a:rPr lang="ru-RU" sz="4000" b="1" smtClean="0">
                <a:solidFill>
                  <a:srgbClr val="9900CC"/>
                </a:solidFill>
              </a:rPr>
              <a:t>За то, что упорно и дружно трудились,</a:t>
            </a:r>
          </a:p>
          <a:p>
            <a:pPr eaLnBrk="1" hangingPunct="1">
              <a:buFont typeface="Times New Roman" pitchFamily="18" charset="0"/>
              <a:buChar char="•"/>
            </a:pPr>
            <a:r>
              <a:rPr lang="ru-RU" sz="4000" b="1" smtClean="0">
                <a:solidFill>
                  <a:srgbClr val="9900CC"/>
                </a:solidFill>
              </a:rPr>
              <a:t>Что на уроке вы не ленились!</a:t>
            </a:r>
          </a:p>
          <a:p>
            <a:pPr eaLnBrk="1" hangingPunct="1"/>
            <a:endParaRPr lang="ru-RU" smtClean="0"/>
          </a:p>
        </p:txBody>
      </p:sp>
      <p:pic>
        <p:nvPicPr>
          <p:cNvPr id="35844" name="Picture 4" descr="MSOfficePNG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3375"/>
            <a:ext cx="56896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Вставь пропущенные буквы.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В </a:t>
            </a:r>
            <a:r>
              <a:rPr lang="ru-RU" sz="2800" smtClean="0">
                <a:solidFill>
                  <a:srgbClr val="FF3300"/>
                </a:solidFill>
              </a:rPr>
              <a:t>о</a:t>
            </a:r>
            <a:r>
              <a:rPr lang="ru-RU" sz="2800" smtClean="0"/>
              <a:t> р </a:t>
            </a:r>
            <a:r>
              <a:rPr lang="ru-RU" sz="2800" smtClean="0">
                <a:solidFill>
                  <a:srgbClr val="FF3300"/>
                </a:solidFill>
              </a:rPr>
              <a:t>о </a:t>
            </a:r>
            <a:r>
              <a:rPr lang="ru-RU" sz="2800" smtClean="0"/>
              <a:t>бей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tx1"/>
                </a:solidFill>
              </a:rPr>
              <a:t>В ..  р .. бей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м </a:t>
            </a:r>
            <a:r>
              <a:rPr lang="ru-RU" sz="2800" smtClean="0">
                <a:solidFill>
                  <a:srgbClr val="FF3300"/>
                </a:solidFill>
              </a:rPr>
              <a:t>а</a:t>
            </a:r>
            <a:r>
              <a:rPr lang="ru-RU" sz="2800" smtClean="0"/>
              <a:t> лина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tx1"/>
                </a:solidFill>
              </a:rPr>
              <a:t>м .. лина</a:t>
            </a:r>
            <a:endParaRPr 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п </a:t>
            </a:r>
            <a:r>
              <a:rPr lang="ru-RU" sz="2800" smtClean="0">
                <a:solidFill>
                  <a:srgbClr val="FF3300"/>
                </a:solidFill>
              </a:rPr>
              <a:t>е</a:t>
            </a:r>
            <a:r>
              <a:rPr lang="ru-RU" sz="2800" smtClean="0"/>
              <a:t> нал</a:t>
            </a:r>
            <a:endParaRPr lang="ru-RU" sz="2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tx1"/>
                </a:solidFill>
              </a:rPr>
              <a:t>п .. нал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р </a:t>
            </a:r>
            <a:r>
              <a:rPr lang="ru-RU" sz="2800" smtClean="0">
                <a:solidFill>
                  <a:srgbClr val="FF3300"/>
                </a:solidFill>
              </a:rPr>
              <a:t>е</a:t>
            </a:r>
            <a:r>
              <a:rPr lang="ru-RU" sz="2800" smtClean="0"/>
              <a:t> бёнок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tx1"/>
                </a:solidFill>
              </a:rPr>
              <a:t>р .. бёнок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жужж </a:t>
            </a:r>
            <a:r>
              <a:rPr lang="ru-RU" sz="2800" smtClean="0">
                <a:solidFill>
                  <a:srgbClr val="FF3300"/>
                </a:solidFill>
              </a:rPr>
              <a:t>и</a:t>
            </a:r>
            <a:r>
              <a:rPr lang="ru-RU" sz="2800" smtClean="0"/>
              <a:t> т</a:t>
            </a:r>
            <a:endParaRPr lang="ru-RU" sz="2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tx1"/>
                </a:solidFill>
              </a:rPr>
              <a:t>жужж .. т</a:t>
            </a:r>
          </a:p>
          <a:p>
            <a:pPr eaLnBrk="1" hangingPunct="1">
              <a:lnSpc>
                <a:spcPct val="80000"/>
              </a:lnSpc>
            </a:pPr>
            <a:endParaRPr lang="ru-RU" sz="2800" smtClean="0">
              <a:solidFill>
                <a:schemeClr val="tx1"/>
              </a:solidFill>
            </a:endParaRPr>
          </a:p>
        </p:txBody>
      </p:sp>
      <p:pic>
        <p:nvPicPr>
          <p:cNvPr id="10244" name="Picture 4" descr="275px-Passer_domesticus_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268413"/>
            <a:ext cx="18716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b_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89138"/>
            <a:ext cx="352742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47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59058">
            <a:off x="2555875" y="2997200"/>
            <a:ext cx="2089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CHLD3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44900"/>
            <a:ext cx="11731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9900"/>
                </a:solidFill>
              </a:rPr>
              <a:t>Существительное.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Times New Roman" pitchFamily="18" charset="0"/>
              <a:buAutoNum type="arabicPeriod"/>
            </a:pPr>
            <a:r>
              <a:rPr lang="ru-RU" smtClean="0"/>
              <a:t>Употребляем в речи данное слово?</a:t>
            </a:r>
          </a:p>
          <a:p>
            <a:pPr marL="609600" indent="-609600" eaLnBrk="1" hangingPunct="1">
              <a:buFont typeface="Times New Roman" pitchFamily="18" charset="0"/>
              <a:buAutoNum type="arabicPeriod"/>
            </a:pPr>
            <a:r>
              <a:rPr lang="ru-RU" smtClean="0"/>
              <a:t>Что оно обозначает?</a:t>
            </a:r>
          </a:p>
          <a:p>
            <a:pPr marL="609600" indent="-609600" eaLnBrk="1" hangingPunct="1">
              <a:buFont typeface="Times New Roman" pitchFamily="18" charset="0"/>
              <a:buAutoNum type="arabicPeriod"/>
            </a:pPr>
            <a:r>
              <a:rPr lang="ru-RU" smtClean="0"/>
              <a:t>На какие вопросы отвечает?</a:t>
            </a:r>
          </a:p>
          <a:p>
            <a:pPr marL="609600" indent="-609600" eaLnBrk="1" hangingPunct="1">
              <a:buFont typeface="Times New Roman" pitchFamily="18" charset="0"/>
              <a:buAutoNum type="arabicPeriod"/>
            </a:pPr>
            <a:r>
              <a:rPr lang="ru-RU" smtClean="0"/>
              <a:t>Какие морфологические признаки имеет?</a:t>
            </a:r>
          </a:p>
          <a:p>
            <a:pPr marL="609600" indent="-609600" eaLnBrk="1" hangingPunct="1">
              <a:buFont typeface="Times New Roman" pitchFamily="18" charset="0"/>
              <a:buAutoNum type="arabicPeriod"/>
            </a:pPr>
            <a:r>
              <a:rPr lang="ru-RU" smtClean="0"/>
              <a:t>Значит это …</a:t>
            </a:r>
          </a:p>
        </p:txBody>
      </p:sp>
      <p:pic>
        <p:nvPicPr>
          <p:cNvPr id="323621" name="Picture 37" descr="сущ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1419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SOfficePNG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08050"/>
            <a:ext cx="5205413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Владимир Иванович Да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2170113" cy="28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27088" y="3213100"/>
            <a:ext cx="20875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ru-RU" sz="2500" b="1" u="none">
                <a:solidFill>
                  <a:srgbClr val="FF0000"/>
                </a:solidFill>
                <a:latin typeface="Bookman Old Style" pitchFamily="18" charset="0"/>
              </a:rPr>
              <a:t>В.И. Даль</a:t>
            </a:r>
            <a:endParaRPr lang="ru-RU" sz="2500" u="none">
              <a:solidFill>
                <a:schemeClr val="tx1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87450" y="4149725"/>
            <a:ext cx="7056438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ru-RU" sz="2400" b="1" u="none">
                <a:solidFill>
                  <a:srgbClr val="000000"/>
                </a:solidFill>
                <a:latin typeface="Bookman Old Style" pitchFamily="18" charset="0"/>
              </a:rPr>
              <a:t>"ГЛАГОЛ</a:t>
            </a:r>
            <a:r>
              <a:rPr lang="ru-RU" sz="2400" u="none">
                <a:solidFill>
                  <a:srgbClr val="000000"/>
                </a:solidFill>
              </a:rPr>
              <a:t> - слово, речь, мысль… </a:t>
            </a:r>
          </a:p>
          <a:p>
            <a:pPr>
              <a:buClrTx/>
              <a:buSzTx/>
              <a:buFontTx/>
              <a:buNone/>
            </a:pPr>
            <a:endParaRPr lang="ru-RU" sz="700" b="1" i="1" u="none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ru-RU" sz="2400" b="1" i="1" u="none">
                <a:solidFill>
                  <a:srgbClr val="000000"/>
                </a:solidFill>
              </a:rPr>
              <a:t>Глаголъ </a:t>
            </a:r>
            <a:r>
              <a:rPr lang="ru-RU" sz="2400" i="1" u="none">
                <a:solidFill>
                  <a:srgbClr val="000000"/>
                </a:solidFill>
              </a:rPr>
              <a:t>- название буквы Г в славянской и русской азбуке."</a:t>
            </a:r>
          </a:p>
          <a:p>
            <a:pPr>
              <a:buClrTx/>
              <a:buSzTx/>
              <a:buFontTx/>
              <a:buNone/>
            </a:pPr>
            <a:endParaRPr lang="ru-RU" sz="1000" i="1" u="none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ru-RU" sz="1300" u="none">
                <a:solidFill>
                  <a:srgbClr val="000000"/>
                </a:solidFill>
              </a:rPr>
              <a:t>                                         </a:t>
            </a:r>
            <a:r>
              <a:rPr lang="ru-RU" sz="1700" u="none">
                <a:solidFill>
                  <a:srgbClr val="000000"/>
                </a:solidFill>
              </a:rPr>
              <a:t>Толковый словарь живого великорусского языка.</a:t>
            </a:r>
          </a:p>
          <a:p>
            <a:pPr>
              <a:buClrTx/>
              <a:buSzTx/>
              <a:buFontTx/>
              <a:buNone/>
            </a:pPr>
            <a:endParaRPr lang="ru-RU" sz="1700" u="none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</a:pPr>
            <a:endParaRPr lang="ru-RU" sz="1700" u="none">
              <a:solidFill>
                <a:schemeClr val="tx1"/>
              </a:solidFill>
            </a:endParaRPr>
          </a:p>
        </p:txBody>
      </p:sp>
      <p:sp>
        <p:nvSpPr>
          <p:cNvPr id="512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021388"/>
            <a:ext cx="576262" cy="431800"/>
          </a:xfrm>
          <a:prstGeom prst="actionButtonForwardNext">
            <a:avLst/>
          </a:prstGeom>
          <a:solidFill>
            <a:srgbClr val="00B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8013" cy="619125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chemeClr val="accent2"/>
                </a:solidFill>
              </a:rPr>
              <a:t>   </a:t>
            </a:r>
            <a:r>
              <a:rPr lang="ru-RU" sz="2400" smtClean="0">
                <a:solidFill>
                  <a:schemeClr val="tx1"/>
                </a:solidFill>
              </a:rPr>
              <a:t>Удивительные глаголы.</a:t>
            </a:r>
          </a:p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Глагол –</a:t>
            </a:r>
            <a:r>
              <a:rPr lang="ru-RU" sz="2800" smtClean="0">
                <a:solidFill>
                  <a:schemeClr val="tx1"/>
                </a:solidFill>
              </a:rPr>
              <a:t> это часть речи, которая   обозначает действие предмета. Задумывались ли вы о том, почему у этой части речи такое название? Оказывается, в древнерусском языке было слово </a:t>
            </a:r>
            <a:r>
              <a:rPr lang="ru-RU" sz="2800" smtClean="0">
                <a:solidFill>
                  <a:schemeClr val="accent2"/>
                </a:solidFill>
              </a:rPr>
              <a:t>глаголить </a:t>
            </a:r>
            <a:r>
              <a:rPr lang="ru-RU" sz="2800" smtClean="0">
                <a:solidFill>
                  <a:schemeClr val="tx1"/>
                </a:solidFill>
              </a:rPr>
              <a:t>– говорить. А часть речи, которая обозначает действие предмета, назвали </a:t>
            </a:r>
            <a:r>
              <a:rPr lang="ru-RU" sz="2800" smtClean="0">
                <a:solidFill>
                  <a:schemeClr val="accent2"/>
                </a:solidFill>
              </a:rPr>
              <a:t>глаголом</a:t>
            </a:r>
            <a:r>
              <a:rPr lang="ru-RU" sz="2800" smtClean="0">
                <a:solidFill>
                  <a:schemeClr val="tx1"/>
                </a:solidFill>
              </a:rPr>
              <a:t>, ведь она рассказывает, «глаголит» о предмете: что он делает, что делал или что будет делать. Глаголы бывают настоящего, прошедшего и будущего времени. По частоте употребления эта часть речи занимает второе месть после имён существительных.</a:t>
            </a:r>
            <a:endParaRPr lang="ru-RU" sz="2800" smtClean="0">
              <a:solidFill>
                <a:schemeClr val="accent2"/>
              </a:solidFill>
            </a:endParaRPr>
          </a:p>
        </p:txBody>
      </p:sp>
      <p:sp>
        <p:nvSpPr>
          <p:cNvPr id="614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5949950"/>
            <a:ext cx="755650" cy="503238"/>
          </a:xfrm>
          <a:prstGeom prst="actionButtonForwardNext">
            <a:avLst/>
          </a:prstGeom>
          <a:solidFill>
            <a:srgbClr val="00B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8013" cy="5575300"/>
          </a:xfrm>
        </p:spPr>
        <p:txBody>
          <a:bodyPr/>
          <a:lstStyle/>
          <a:p>
            <a:pPr eaLnBrk="1" hangingPunct="1"/>
            <a:endParaRPr lang="ru-RU" sz="4000" smtClean="0"/>
          </a:p>
          <a:p>
            <a:pPr eaLnBrk="1" hangingPunct="1"/>
            <a:r>
              <a:rPr lang="ru-RU" sz="4000" smtClean="0"/>
              <a:t>( + ) – мне это известно</a:t>
            </a:r>
          </a:p>
          <a:p>
            <a:pPr eaLnBrk="1" hangingPunct="1"/>
            <a:endParaRPr lang="ru-RU" sz="4000" smtClean="0"/>
          </a:p>
          <a:p>
            <a:pPr eaLnBrk="1" hangingPunct="1"/>
            <a:r>
              <a:rPr lang="ru-RU" sz="4000" smtClean="0"/>
              <a:t>( - ) – мне это неизвестно</a:t>
            </a:r>
          </a:p>
          <a:p>
            <a:pPr eaLnBrk="1" hangingPunct="1"/>
            <a:endParaRPr lang="ru-RU" sz="4000" smtClean="0"/>
          </a:p>
          <a:p>
            <a:pPr eaLnBrk="1" hangingPunct="1"/>
            <a:r>
              <a:rPr lang="ru-RU" sz="4000" smtClean="0"/>
              <a:t>( ? ) – об этом я хочу спросить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99"/>
                </a:solidFill>
              </a:rPr>
              <a:t>Глагол.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Times New Roman" pitchFamily="18" charset="0"/>
              <a:buAutoNum type="arabicPeriod"/>
            </a:pPr>
            <a:r>
              <a:rPr lang="ru-RU" smtClean="0"/>
              <a:t>Употребляется в речи?</a:t>
            </a:r>
          </a:p>
          <a:p>
            <a:pPr marL="609600" indent="-609600" eaLnBrk="1" hangingPunct="1">
              <a:buFont typeface="Times New Roman" pitchFamily="18" charset="0"/>
              <a:buAutoNum type="arabicPeriod"/>
            </a:pPr>
            <a:r>
              <a:rPr lang="ru-RU" smtClean="0"/>
              <a:t>Что обозначает?</a:t>
            </a:r>
          </a:p>
          <a:p>
            <a:pPr marL="609600" indent="-609600" eaLnBrk="1" hangingPunct="1">
              <a:buFont typeface="Times New Roman" pitchFamily="18" charset="0"/>
              <a:buAutoNum type="arabicPeriod"/>
            </a:pPr>
            <a:r>
              <a:rPr lang="ru-RU" smtClean="0"/>
              <a:t>На какие вопросы отвечает?</a:t>
            </a:r>
          </a:p>
          <a:p>
            <a:pPr marL="609600" indent="-609600" eaLnBrk="1" hangingPunct="1">
              <a:buFont typeface="Times New Roman" pitchFamily="18" charset="0"/>
              <a:buAutoNum type="arabicPeriod"/>
            </a:pPr>
            <a:r>
              <a:rPr lang="ru-RU" smtClean="0"/>
              <a:t>В предложении чаще других частей речи употребляется с существительным.</a:t>
            </a:r>
          </a:p>
        </p:txBody>
      </p:sp>
      <p:pic>
        <p:nvPicPr>
          <p:cNvPr id="32772" name="Picture 4" descr="MSOfficePNG(2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87" r="421" b="-70"/>
          <a:stretch>
            <a:fillRect/>
          </a:stretch>
        </p:blipFill>
        <p:spPr bwMode="auto">
          <a:xfrm>
            <a:off x="5940425" y="3933825"/>
            <a:ext cx="2303463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497887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800" smtClean="0"/>
              <a:t>Мы топаем ногами,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800" smtClean="0"/>
              <a:t>Мы хлопаем руками,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800" smtClean="0"/>
              <a:t>Киваем головой,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800" smtClean="0"/>
              <a:t>Мы руки поднимаем,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800" smtClean="0"/>
              <a:t>Мы руки опускаем,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800" smtClean="0"/>
              <a:t>Мы кружимся потом!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800" smtClean="0"/>
              <a:t>Мы топаем ногами: топ – топ – топ.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800" smtClean="0"/>
              <a:t>Мы хлопаем руками: хлоп – хлоп – хлоп.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800" smtClean="0"/>
              <a:t>Мы руки разведём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800" smtClean="0"/>
              <a:t>И побежим кругом!</a:t>
            </a:r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5329238" cy="668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Физминутка.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2550"/>
            <a:ext cx="8229600" cy="1330325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Глагол обозначает действие предмета.</a:t>
            </a:r>
            <a:endParaRPr lang="ru-RU" sz="4000" b="1" smtClean="0"/>
          </a:p>
        </p:txBody>
      </p:sp>
      <p:pic>
        <p:nvPicPr>
          <p:cNvPr id="10243" name="Picture 6" descr="Глагол, ИСПРАВЛ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05038"/>
            <a:ext cx="3582987" cy="39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501</Words>
  <Application>Microsoft Office PowerPoint</Application>
  <PresentationFormat>Экран (4:3)</PresentationFormat>
  <Paragraphs>105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Bookman Old Style</vt:lpstr>
      <vt:lpstr>Оформление по умолчанию</vt:lpstr>
      <vt:lpstr>Русский язык. 2 класс.</vt:lpstr>
      <vt:lpstr>Вставь пропущенные буквы.</vt:lpstr>
      <vt:lpstr>Существительное.</vt:lpstr>
      <vt:lpstr>Презентация PowerPoint</vt:lpstr>
      <vt:lpstr>Презентация PowerPoint</vt:lpstr>
      <vt:lpstr>Презентация PowerPoint</vt:lpstr>
      <vt:lpstr>Глагол.</vt:lpstr>
      <vt:lpstr>Презентация PowerPoint</vt:lpstr>
      <vt:lpstr> Глагол обозначает действие предмета.</vt:lpstr>
      <vt:lpstr> </vt:lpstr>
      <vt:lpstr>Очень – очень вкусный пирог.</vt:lpstr>
      <vt:lpstr>Раздели на две группы.</vt:lpstr>
      <vt:lpstr>Укажи, что обозначают эти слова.</vt:lpstr>
      <vt:lpstr>Презентация PowerPoint</vt:lpstr>
      <vt:lpstr>Сегодня на уроке: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cp:lastPrinted>1601-01-01T00:00:00Z</cp:lastPrinted>
  <dcterms:created xsi:type="dcterms:W3CDTF">2010-10-21T06:30:56Z</dcterms:created>
  <dcterms:modified xsi:type="dcterms:W3CDTF">2014-01-12T08:43:02Z</dcterms:modified>
</cp:coreProperties>
</file>