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56" r:id="rId3"/>
    <p:sldMasterId id="2147483768" r:id="rId4"/>
    <p:sldMasterId id="2147483780" r:id="rId5"/>
    <p:sldMasterId id="2147483792" r:id="rId6"/>
    <p:sldMasterId id="2147483828" r:id="rId7"/>
  </p:sldMasterIdLst>
  <p:sldIdLst>
    <p:sldId id="256" r:id="rId8"/>
    <p:sldId id="257" r:id="rId9"/>
    <p:sldId id="259" r:id="rId10"/>
    <p:sldId id="260" r:id="rId11"/>
    <p:sldId id="261" r:id="rId12"/>
    <p:sldId id="258" r:id="rId13"/>
    <p:sldId id="262" r:id="rId14"/>
    <p:sldId id="267" r:id="rId15"/>
    <p:sldId id="264" r:id="rId16"/>
    <p:sldId id="266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49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72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23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46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8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85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09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46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69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117122-72BB-45E1-A7D4-80FC2CAD9B82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663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663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3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663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664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4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664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5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01CB1-DC0C-4670-B56D-235AB59252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9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1BE64-C28D-4525-BCF4-5FEC00EFD7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5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0D1A3-E484-45F4-9F00-B1A13501D5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235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EC532-5AE4-4864-96C8-925069063A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76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FF1D8-077A-41C8-B021-2201516869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7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012A7-32B0-4C51-8952-1007417A2D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508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37D42-4DA3-4889-87B3-4932FC7FA5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86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AC6AF-3B93-42DB-AAC6-79FF7A8576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81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F14E-C96C-4D2E-B520-BA573FDA23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3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2614E-CA59-4F53-9A2A-097B9B94B2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9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92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892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895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895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8955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56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57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8B998C-202A-4245-AC42-4C3B494E1C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382DA-28DE-4BF6-B93D-49E8359F88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7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A8D32-7109-4BC6-8D48-DE3F59A9EA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60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0D645-0C71-4EA0-8327-ECA9AE6AC6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01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BCA5B-151F-4BEA-AE01-865B299007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9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EB352-5497-4A05-B6DB-C60534F6F5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17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67F3B-051D-4EE2-A119-90340928B8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32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F6B16-9D8C-43B2-8AE4-26B10B42D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946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F0606-46EA-4A2A-AB67-0651B3A5B3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74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332DD-B86B-4887-8F25-239A1603BE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32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E8417-2C0D-4720-B107-264F8860A1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16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E776904-1289-42B1-B703-463F019CC4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2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62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62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2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2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3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3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4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564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4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4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4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5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0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790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92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3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3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3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3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9CD2274-CE3F-4CEF-99F3-20553353236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4168" y="5373216"/>
            <a:ext cx="2881307" cy="79208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/>
                <a:latin typeface="+mn-lt"/>
              </a:rPr>
              <a:t>Учитель: </a:t>
            </a:r>
            <a:br>
              <a:rPr lang="ru-RU" sz="2400" dirty="0" smtClean="0">
                <a:effectLst/>
                <a:latin typeface="+mn-lt"/>
              </a:rPr>
            </a:br>
            <a:r>
              <a:rPr lang="ru-RU" sz="2400" dirty="0" smtClean="0">
                <a:effectLst/>
                <a:latin typeface="+mn-lt"/>
              </a:rPr>
              <a:t>Ким Лия </a:t>
            </a:r>
            <a:r>
              <a:rPr lang="ru-RU" sz="2400" dirty="0" err="1" smtClean="0">
                <a:effectLst/>
                <a:latin typeface="+mn-lt"/>
              </a:rPr>
              <a:t>Ноевна</a:t>
            </a:r>
            <a:endParaRPr lang="ru-RU" sz="2400" dirty="0"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992888" cy="41764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Урок </a:t>
            </a:r>
            <a:r>
              <a:rPr lang="ru-RU" sz="3200" b="1" dirty="0"/>
              <a:t>русского </a:t>
            </a:r>
            <a:r>
              <a:rPr lang="ru-RU" sz="3200" b="1" dirty="0" smtClean="0"/>
              <a:t>языка </a:t>
            </a:r>
          </a:p>
          <a:p>
            <a:pPr algn="ctr"/>
            <a:r>
              <a:rPr lang="ru-RU" sz="3200" b="1" dirty="0"/>
              <a:t>4 класс</a:t>
            </a:r>
            <a:endParaRPr lang="ru-RU" sz="3200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Тема </a:t>
            </a:r>
            <a:r>
              <a:rPr lang="ru-RU" sz="3200" b="1" dirty="0"/>
              <a:t>урока: «Настоящее время глагола</a:t>
            </a:r>
            <a:r>
              <a:rPr lang="ru-RU" sz="3200" b="1" dirty="0" smtClean="0"/>
              <a:t>»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2400" b="1" dirty="0" smtClean="0"/>
              <a:t>Учебник «Русский язык» С.В. Иванов, М.И. Кузнецова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9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34506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Я узнал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Я научился…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Мне было сложно 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Лучше всего я справился …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86" y="5085184"/>
            <a:ext cx="2558575" cy="144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386320" cy="548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227019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0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Задание по чистописанию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2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Словарная работа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52" y="941512"/>
            <a:ext cx="7704856" cy="64807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70C0"/>
                </a:solidFill>
              </a:rPr>
              <a:t>Определите слова по их лексическому значению.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552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Воображаемая линия, граница между небом и землёй.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0351" y="2536186"/>
            <a:ext cx="75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Светлый оттенок фиолетового цвета.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0352" y="3212976"/>
            <a:ext cx="759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Книга или тетрадь для рисования.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3367" y="3841883"/>
            <a:ext cx="8552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/>
              <a:t>Очень крупный населенный пункт, основную часть которого составляют рабочие.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0351" y="483264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 Источник пожара.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79711" y="5517232"/>
            <a:ext cx="6766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dirty="0" smtClean="0"/>
              <a:t> Сооружение, служащее для того, чтобы подниматься и спускаться.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09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4312"/>
          </a:xfrm>
        </p:spPr>
        <p:txBody>
          <a:bodyPr/>
          <a:lstStyle/>
          <a:p>
            <a:r>
              <a:rPr lang="ru-RU" dirty="0" smtClean="0"/>
              <a:t>Проверь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389" y="1605995"/>
            <a:ext cx="277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sz="4000" dirty="0">
                <a:solidFill>
                  <a:srgbClr val="0070C0"/>
                </a:solidFill>
              </a:rPr>
              <a:t>г</a:t>
            </a:r>
            <a:r>
              <a:rPr lang="ru-RU" sz="4000" dirty="0">
                <a:solidFill>
                  <a:schemeClr val="tx2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р</a:t>
            </a:r>
            <a:r>
              <a:rPr lang="ru-RU" sz="4000" dirty="0">
                <a:solidFill>
                  <a:schemeClr val="tx2"/>
                </a:solidFill>
              </a:rPr>
              <a:t>и</a:t>
            </a:r>
            <a:r>
              <a:rPr lang="ru-RU" sz="4000" dirty="0">
                <a:solidFill>
                  <a:srgbClr val="0070C0"/>
                </a:solidFill>
              </a:rPr>
              <a:t>зонт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46298" y="2181343"/>
            <a:ext cx="2808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л</a:t>
            </a:r>
            <a:r>
              <a:rPr lang="ru-RU" sz="4000" dirty="0">
                <a:solidFill>
                  <a:schemeClr val="tx2"/>
                </a:solidFill>
              </a:rPr>
              <a:t>и</a:t>
            </a:r>
            <a:r>
              <a:rPr lang="ru-RU" sz="4000" dirty="0">
                <a:solidFill>
                  <a:srgbClr val="0070C0"/>
                </a:solidFill>
              </a:rPr>
              <a:t>ловый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2972676"/>
            <a:ext cx="28083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а</a:t>
            </a:r>
            <a:r>
              <a:rPr lang="ru-RU" sz="4000" dirty="0">
                <a:solidFill>
                  <a:srgbClr val="0070C0"/>
                </a:solidFill>
              </a:rPr>
              <a:t>льбом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19313" y="3667274"/>
            <a:ext cx="217796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гор</a:t>
            </a:r>
            <a:r>
              <a:rPr lang="ru-RU" sz="4000" dirty="0">
                <a:solidFill>
                  <a:schemeClr val="tx2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д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87806" y="4334385"/>
            <a:ext cx="21474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о</a:t>
            </a:r>
            <a:r>
              <a:rPr lang="ru-RU" sz="4000" dirty="0">
                <a:solidFill>
                  <a:srgbClr val="0070C0"/>
                </a:solidFill>
              </a:rPr>
              <a:t>гонь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5169922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л</a:t>
            </a:r>
            <a:r>
              <a:rPr lang="ru-RU" sz="4000" dirty="0">
                <a:solidFill>
                  <a:schemeClr val="tx2"/>
                </a:solidFill>
              </a:rPr>
              <a:t>е</a:t>
            </a:r>
            <a:r>
              <a:rPr lang="ru-RU" sz="4000" dirty="0">
                <a:solidFill>
                  <a:srgbClr val="0070C0"/>
                </a:solidFill>
              </a:rPr>
              <a:t>с</a:t>
            </a:r>
            <a:r>
              <a:rPr lang="ru-RU" sz="4000" dirty="0">
                <a:solidFill>
                  <a:schemeClr val="tx2"/>
                </a:solidFill>
              </a:rPr>
              <a:t>т</a:t>
            </a:r>
            <a:r>
              <a:rPr lang="ru-RU" sz="4000" dirty="0">
                <a:solidFill>
                  <a:srgbClr val="0070C0"/>
                </a:solidFill>
              </a:rPr>
              <a:t>ница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688632" cy="6480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Что я знаю о глаголе?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002" y="139540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Глагол – это часть речи.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34019" y="1798305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Глагол обозначает состояние  или  действие  предмета.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284423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Вопросы глагола: что делать? что сделать? и т. д.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74957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 предложении глагол  обычно является сказуемым.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096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Глаголы бывают совершенного и несовершенного вида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360437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Спряжение – это изменение глаголов по лицам и числам.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4019" y="409843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Начальная форма образуется с помощью суффиксов – </a:t>
            </a:r>
            <a:r>
              <a:rPr lang="ru-RU" dirty="0" err="1" smtClean="0"/>
              <a:t>ть</a:t>
            </a:r>
            <a:r>
              <a:rPr lang="ru-RU" dirty="0" smtClean="0"/>
              <a:t>,- </a:t>
            </a:r>
            <a:r>
              <a:rPr lang="ru-RU" dirty="0" err="1" smtClean="0"/>
              <a:t>чь</a:t>
            </a:r>
            <a:r>
              <a:rPr lang="ru-RU" dirty="0" smtClean="0"/>
              <a:t>, -</a:t>
            </a:r>
            <a:r>
              <a:rPr lang="ru-RU" dirty="0" err="1" smtClean="0"/>
              <a:t>ти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446776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Не</a:t>
            </a:r>
            <a:r>
              <a:rPr lang="ru-RU" dirty="0" smtClean="0"/>
              <a:t> с глаголами пишется раздельно, кроме слов, которые без </a:t>
            </a:r>
            <a:r>
              <a:rPr lang="ru-RU" i="1" dirty="0" smtClean="0"/>
              <a:t>не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не употребляются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38002" y="5114096"/>
            <a:ext cx="759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 всех глагольных формах после шипящих пишется мягкий знак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851209"/>
            <a:ext cx="1296144" cy="9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252028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Тема урока:</a:t>
            </a:r>
            <a:br>
              <a:rPr lang="ru-RU" sz="36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3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44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sz="44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44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Настоящее  время глагола</a:t>
            </a:r>
            <a:endParaRPr lang="ru-RU" sz="4400" b="1" dirty="0">
              <a:solidFill>
                <a:srgbClr val="0070C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501008"/>
            <a:ext cx="2455000" cy="31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2693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Прочитайте   глаголы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7441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Говорить, сказать, писать, написать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4"/>
            <a:ext cx="25781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13285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Разделите на две группы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381864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говорить</a:t>
            </a:r>
          </a:p>
          <a:p>
            <a:r>
              <a:rPr lang="ru-RU" sz="4000" dirty="0" smtClean="0"/>
              <a:t>писать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3381864"/>
            <a:ext cx="2736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сказать</a:t>
            </a:r>
          </a:p>
          <a:p>
            <a:r>
              <a:rPr lang="ru-RU" sz="4000" dirty="0" smtClean="0"/>
              <a:t>написать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486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ВЫВОД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2688411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70C0"/>
                </a:solidFill>
              </a:rPr>
              <a:t>    Глаголы </a:t>
            </a:r>
            <a:r>
              <a:rPr lang="ru-RU" sz="3200" i="1" dirty="0">
                <a:solidFill>
                  <a:srgbClr val="0070C0"/>
                </a:solidFill>
              </a:rPr>
              <a:t>совершенного вида не </a:t>
            </a:r>
            <a:r>
              <a:rPr lang="ru-RU" sz="3200" i="1" dirty="0" smtClean="0">
                <a:solidFill>
                  <a:srgbClr val="0070C0"/>
                </a:solidFill>
              </a:rPr>
              <a:t>могут иметь </a:t>
            </a:r>
            <a:r>
              <a:rPr lang="ru-RU" sz="3200" i="1" dirty="0">
                <a:solidFill>
                  <a:srgbClr val="0070C0"/>
                </a:solidFill>
              </a:rPr>
              <a:t>формы настоящего времени, так как </a:t>
            </a:r>
            <a:r>
              <a:rPr lang="ru-RU" sz="3200" i="1" dirty="0" smtClean="0">
                <a:solidFill>
                  <a:srgbClr val="0070C0"/>
                </a:solidFill>
              </a:rPr>
              <a:t>совершенный </a:t>
            </a:r>
            <a:r>
              <a:rPr lang="ru-RU" sz="3200" i="1" dirty="0">
                <a:solidFill>
                  <a:srgbClr val="0070C0"/>
                </a:solidFill>
              </a:rPr>
              <a:t>вид обозначает действие, которое в момент речи уже совершилось.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57192"/>
            <a:ext cx="25781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512511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Блиц-опрос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Глаголы в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ф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орме настоящего времени указывают на то, что  …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92896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Глаголы в форме настоящего времени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lvl="0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отвечают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на вопросы…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573016"/>
            <a:ext cx="770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 форме настоящего времени глаголы изменяются по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…   и  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….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653136"/>
            <a:ext cx="770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Формы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настоящего времени не имеют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 lvl="0"/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глаголы  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…  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вида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3525"/>
            <a:ext cx="8229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55925"/>
            <a:ext cx="8229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268689"/>
            <a:ext cx="13525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225</TotalTime>
  <Words>297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Поток</vt:lpstr>
      <vt:lpstr>Воздушный поток</vt:lpstr>
      <vt:lpstr>Тема1</vt:lpstr>
      <vt:lpstr>Пастель</vt:lpstr>
      <vt:lpstr>Соревнование</vt:lpstr>
      <vt:lpstr>Углы</vt:lpstr>
      <vt:lpstr>NewsPrint</vt:lpstr>
      <vt:lpstr>Учитель:  Ким Лия Ноевна</vt:lpstr>
      <vt:lpstr>   Задание по чистописанию</vt:lpstr>
      <vt:lpstr>Словарная работа</vt:lpstr>
      <vt:lpstr>Проверь</vt:lpstr>
      <vt:lpstr>Что я знаю о глаголе?</vt:lpstr>
      <vt:lpstr>Тема урока:   Настоящее  время глагола</vt:lpstr>
      <vt:lpstr>Прочитайте   глаголы</vt:lpstr>
      <vt:lpstr>ВЫВОД</vt:lpstr>
      <vt:lpstr>         Блиц-опрос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26</cp:revision>
  <dcterms:created xsi:type="dcterms:W3CDTF">2014-12-13T07:35:37Z</dcterms:created>
  <dcterms:modified xsi:type="dcterms:W3CDTF">2014-12-14T15:56:57Z</dcterms:modified>
</cp:coreProperties>
</file>