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sldIdLst>
    <p:sldId id="305" r:id="rId2"/>
    <p:sldId id="303" r:id="rId3"/>
    <p:sldId id="279" r:id="rId4"/>
    <p:sldId id="281" r:id="rId5"/>
    <p:sldId id="296" r:id="rId6"/>
    <p:sldId id="282" r:id="rId7"/>
    <p:sldId id="280" r:id="rId8"/>
    <p:sldId id="285" r:id="rId9"/>
    <p:sldId id="283" r:id="rId10"/>
    <p:sldId id="302" r:id="rId11"/>
    <p:sldId id="284" r:id="rId12"/>
    <p:sldId id="304" r:id="rId13"/>
    <p:sldId id="288" r:id="rId14"/>
    <p:sldId id="289" r:id="rId15"/>
    <p:sldId id="291" r:id="rId16"/>
    <p:sldId id="292" r:id="rId17"/>
    <p:sldId id="294" r:id="rId18"/>
    <p:sldId id="299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006600"/>
    <a:srgbClr val="FF5050"/>
    <a:srgbClr val="FF3399"/>
    <a:srgbClr val="66FF33"/>
    <a:srgbClr val="FFFF00"/>
    <a:srgbClr val="33CC33"/>
    <a:srgbClr val="0000FF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8" autoAdjust="0"/>
    <p:restoredTop sz="94660"/>
  </p:normalViewPr>
  <p:slideViewPr>
    <p:cSldViewPr>
      <p:cViewPr varScale="1">
        <p:scale>
          <a:sx n="67" d="100"/>
          <a:sy n="67" d="100"/>
        </p:scale>
        <p:origin x="-78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090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8909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09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09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094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09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9096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097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09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099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10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101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10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103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10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10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10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107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10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109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11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11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911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113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11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11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116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11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118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11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12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12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12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12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12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12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12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89127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8912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2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8913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913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9132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9133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9134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1554155-1722-4D52-8B6D-B218D1E311A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C2011-E8AB-4B11-BEF2-520F544115D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B16E72-9DEE-4841-86E4-8414B32C17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0A3B50C-4BBA-4BAB-9250-024CF43902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F30383-E1DE-4793-9832-8F99D185BE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D03319-2028-40B6-9C01-DF73B8D944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F4CD4-AA56-4B23-9E15-FA91460286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D705F-CC8D-4D08-B0BE-6069320C57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BC29FF-8373-439B-A3F2-8554BEE272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94CDC-8DE2-446A-875D-094266FEDC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4EB37-989C-488D-B348-E09176B4D8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050334-6E44-4D43-AD6E-819E4B44E2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6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8806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06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06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070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07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8072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073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07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075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07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077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07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079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08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08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08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083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08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085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08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08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808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089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09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09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092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09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094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09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09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09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09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09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10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10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10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8810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8810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10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8810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810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810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8810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8811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3C922EF-AAD6-4189-8865-51EE998FCF4D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9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ru-RU" b="1" dirty="0" smtClean="0"/>
              <a:t> Звуки </a:t>
            </a:r>
            <a:r>
              <a:rPr lang="ru-RU" b="1" smtClean="0"/>
              <a:t>с-ц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Тон голоса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1371600"/>
            <a:ext cx="5562600" cy="5201424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16600" dirty="0" smtClean="0"/>
              <a:t>  Тон</a:t>
            </a:r>
          </a:p>
          <a:p>
            <a:endParaRPr lang="ru-RU" sz="16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676400"/>
            <a:ext cx="8991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/>
              <a:t>Тон </a:t>
            </a:r>
            <a:r>
              <a:rPr lang="ru-RU" sz="4400" dirty="0" smtClean="0"/>
              <a:t>– это изменение голоса человека.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152400"/>
            <a:ext cx="36021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Тон бывает:</a:t>
            </a:r>
            <a:endParaRPr lang="ru-RU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143000"/>
            <a:ext cx="19239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Грубый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057400"/>
            <a:ext cx="29881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 Сердитый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5562600" y="1143000"/>
            <a:ext cx="29114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Вежливый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5486400" y="1981200"/>
            <a:ext cx="33959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Спокойный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2895600"/>
            <a:ext cx="16102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Злой</a:t>
            </a:r>
            <a:endParaRPr lang="ru-RU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5562600" y="2971800"/>
            <a:ext cx="29728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Ласковый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914400"/>
            <a:ext cx="957348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Тон голоса помогает передавать </a:t>
            </a:r>
          </a:p>
          <a:p>
            <a:pPr algn="ctr"/>
            <a:endParaRPr lang="ru-RU" sz="4400" dirty="0" smtClean="0"/>
          </a:p>
          <a:p>
            <a:pPr algn="ctr"/>
            <a:r>
              <a:rPr lang="ru-RU" sz="4400" dirty="0" smtClean="0"/>
              <a:t>чувства ,</a:t>
            </a:r>
          </a:p>
          <a:p>
            <a:pPr algn="ctr"/>
            <a:endParaRPr lang="ru-RU" sz="4400" dirty="0" smtClean="0"/>
          </a:p>
          <a:p>
            <a:pPr algn="ctr"/>
            <a:r>
              <a:rPr lang="ru-RU" sz="4400" dirty="0" smtClean="0"/>
              <a:t> настроение,</a:t>
            </a:r>
          </a:p>
          <a:p>
            <a:pPr algn="ctr"/>
            <a:r>
              <a:rPr lang="ru-RU" sz="4400" dirty="0" smtClean="0"/>
              <a:t> </a:t>
            </a:r>
          </a:p>
          <a:p>
            <a:pPr algn="ctr"/>
            <a:r>
              <a:rPr lang="ru-RU" sz="4400" dirty="0" smtClean="0"/>
              <a:t>переживание.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25302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Радость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05200" y="2133600"/>
            <a:ext cx="23060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FF00"/>
                </a:solidFill>
              </a:rPr>
              <a:t>веселье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38800" y="533400"/>
            <a:ext cx="27126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66FF33"/>
                </a:solidFill>
              </a:rPr>
              <a:t>удивление</a:t>
            </a:r>
            <a:endParaRPr lang="ru-RU" sz="4000" dirty="0">
              <a:solidFill>
                <a:srgbClr val="66FF3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3352800"/>
            <a:ext cx="23150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FF3399"/>
                </a:solidFill>
              </a:rPr>
              <a:t>злость</a:t>
            </a:r>
            <a:endParaRPr lang="ru-RU" sz="5400" dirty="0">
              <a:solidFill>
                <a:srgbClr val="FF33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600" y="5029200"/>
            <a:ext cx="26661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00B0F0"/>
                </a:solidFill>
              </a:rPr>
              <a:t>грубость</a:t>
            </a:r>
            <a:endParaRPr lang="ru-RU" sz="4800" dirty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9800" y="3429000"/>
            <a:ext cx="21777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FF5050"/>
                </a:solidFill>
              </a:rPr>
              <a:t>грусть</a:t>
            </a:r>
            <a:endParaRPr lang="ru-RU" sz="5400" dirty="0">
              <a:solidFill>
                <a:srgbClr val="FF5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5334000"/>
            <a:ext cx="37310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66FF99"/>
                </a:solidFill>
              </a:rPr>
              <a:t>возмущение</a:t>
            </a:r>
            <a:endParaRPr lang="ru-RU" sz="4800" dirty="0">
              <a:solidFill>
                <a:srgbClr val="66FF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1200" y="685800"/>
            <a:ext cx="495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Скажите грустно:</a:t>
            </a: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905000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400" b="1" i="1" dirty="0" smtClean="0"/>
          </a:p>
          <a:p>
            <a:r>
              <a:rPr lang="ru-RU" sz="4400" b="1" i="1" dirty="0" smtClean="0"/>
              <a:t>Неужели мне пора ехать?</a:t>
            </a:r>
            <a:endParaRPr lang="ru-RU" sz="44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3810000"/>
            <a:ext cx="609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Скажите  удивлённо.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752600" y="4953000"/>
            <a:ext cx="47234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Скажите радостно.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762000"/>
            <a:ext cx="73881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Выберите подходящий тон:</a:t>
            </a:r>
            <a:endParaRPr lang="ru-RU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2286000"/>
            <a:ext cx="78529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Мама, купи мне новую футболку, пожалуйста!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3505200"/>
            <a:ext cx="40071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Прекратите сейчас же!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14400"/>
            <a:ext cx="830580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В разговоре нужно выбирать</a:t>
            </a:r>
          </a:p>
          <a:p>
            <a:pPr algn="ctr"/>
            <a:r>
              <a:rPr lang="ru-RU" sz="4800" dirty="0" smtClean="0"/>
              <a:t> </a:t>
            </a:r>
          </a:p>
          <a:p>
            <a:pPr algn="ctr"/>
            <a:r>
              <a:rPr lang="ru-RU" sz="4800" dirty="0" smtClean="0"/>
              <a:t>правильный тон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>
            <a:off x="381000" y="609600"/>
            <a:ext cx="8458200" cy="60198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Молодцы!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Сегодня вы занимались хорошо!</a:t>
            </a:r>
          </a:p>
        </p:txBody>
      </p:sp>
      <p:pic>
        <p:nvPicPr>
          <p:cNvPr id="8197" name="Picture 5" descr="71e892c0b361cc40ea13ac450f7b1f27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1600200"/>
            <a:ext cx="2185988" cy="2185988"/>
          </a:xfrm>
          <a:noFill/>
          <a:ln/>
        </p:spPr>
      </p:pic>
      <p:pic>
        <p:nvPicPr>
          <p:cNvPr id="8199" name="Picture 7" descr="Gerbera_white_background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81600" y="3657600"/>
            <a:ext cx="1055688" cy="1055688"/>
          </a:xfrm>
          <a:noFill/>
          <a:ln/>
        </p:spPr>
      </p:pic>
      <p:pic>
        <p:nvPicPr>
          <p:cNvPr id="8202" name="Picture 10" descr="71e892c0b361cc40ea13ac450f7b1f2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209800" y="381000"/>
            <a:ext cx="2187575" cy="2187575"/>
          </a:xfrm>
          <a:noFill/>
          <a:ln/>
        </p:spPr>
      </p:pic>
      <p:pic>
        <p:nvPicPr>
          <p:cNvPr id="8208" name="Picture 16" descr="Gerbera_white_background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5105400" y="4724400"/>
            <a:ext cx="1131888" cy="1131888"/>
          </a:xfrm>
          <a:noFill/>
          <a:ln/>
        </p:spPr>
      </p:pic>
      <p:pic>
        <p:nvPicPr>
          <p:cNvPr id="8211" name="Picture 19" descr="Gerbera_white_backgroun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0" y="1905000"/>
            <a:ext cx="1131888" cy="113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2" name="Picture 20" descr="Gerbera_white_backgroun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3200400"/>
            <a:ext cx="1131888" cy="113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3" name="Picture 21" descr="Gerbera_white_backgroun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14800" y="4191000"/>
            <a:ext cx="1131888" cy="113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5" name="Picture 23" descr="Gerbera_white_background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14800" y="32766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6" name="Picture 24" descr="Gerbera_white_backgroun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7400" y="1981200"/>
            <a:ext cx="1131888" cy="113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7" name="Picture 25" descr="71e892c0b361cc40ea13ac450f7b1f2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38400" y="30480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4" name="Picture 22" descr="Gerbera_white_background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05200" y="44196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59259E-6 L 0.23055 -0.2481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" y="-12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7037E-6 L -0.23628 -0.0483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" y="-2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81481E-6 L 0.17153 -0.2379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" y="-11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6 L 0.19652 -0.2601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-13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-0.19167 0.2888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" y="14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07407E-6 L -0.11181 -0.1601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-8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0.0 L -0.075 0.1222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61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77778E-6 -3.7037E-7 L -0.06667 0.2 " pathEditMode="relative" ptsTypes="AA">
                                      <p:cBhvr>
                                        <p:cTn id="20" dur="2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7 L 0.23333 -0.31111 " pathEditMode="relative" ptsTypes="AA">
                                      <p:cBhvr>
                                        <p:cTn id="22" dur="2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11111E-6 L 0.03403 0.0009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229600" cy="762000"/>
          </a:xfrm>
        </p:spPr>
        <p:txBody>
          <a:bodyPr/>
          <a:lstStyle/>
          <a:p>
            <a:r>
              <a:rPr lang="ru-RU" dirty="0" smtClean="0"/>
              <a:t>Какие слова спрятались? </a:t>
            </a:r>
            <a:endParaRPr lang="ru-RU" dirty="0"/>
          </a:p>
        </p:txBody>
      </p:sp>
      <p:sp>
        <p:nvSpPr>
          <p:cNvPr id="92170" name="WordArt 10"/>
          <p:cNvSpPr>
            <a:spLocks noChangeArrowheads="1" noChangeShapeType="1" noTextEdit="1"/>
          </p:cNvSpPr>
          <p:nvPr/>
        </p:nvSpPr>
        <p:spPr bwMode="auto">
          <a:xfrm>
            <a:off x="533400" y="1219200"/>
            <a:ext cx="7696200" cy="5638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6629616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ru-RU" sz="4800" kern="10" dirty="0" smtClean="0">
                <a:ln w="9525">
                  <a:miter lim="800000"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FFFF99">
                        <a:gamma/>
                        <a:shade val="46275"/>
                        <a:invGamma/>
                      </a:srgbClr>
                    </a:gs>
                    <a:gs pos="50000">
                      <a:srgbClr val="FFFF99"/>
                    </a:gs>
                    <a:gs pos="100000">
                      <a:srgbClr val="FFFF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     </a:t>
            </a:r>
            <a:r>
              <a:rPr lang="ru-RU" sz="4800" kern="10" dirty="0" err="1" smtClean="0">
                <a:ln w="9525">
                  <a:miter lim="800000"/>
                  <a:headEnd type="none" w="sm" len="sm"/>
                  <a:tailEnd type="none" w="sm" len="sm"/>
                </a:ln>
                <a:solidFill>
                  <a:srgbClr val="66FF99"/>
                </a:solidFill>
                <a:latin typeface="Times New Roman"/>
                <a:cs typeface="Times New Roman"/>
              </a:rPr>
              <a:t>Промтуваженилеорамвежливостьркидружбаит</a:t>
            </a:r>
            <a:endParaRPr lang="ru-RU" sz="4800" kern="10" dirty="0">
              <a:ln w="9525">
                <a:miter lim="800000"/>
                <a:headEnd type="none" w="sm" len="sm"/>
                <a:tailEnd type="none" w="sm" len="sm"/>
              </a:ln>
              <a:solidFill>
                <a:srgbClr val="66FF99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92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457200"/>
            <a:ext cx="678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Прочитай скороговорку: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22098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Не ест овц</a:t>
            </a:r>
            <a:r>
              <a:rPr lang="ru-RU" sz="4800" dirty="0" smtClean="0">
                <a:solidFill>
                  <a:srgbClr val="FF0000"/>
                </a:solidFill>
              </a:rPr>
              <a:t>а</a:t>
            </a:r>
            <a:r>
              <a:rPr lang="ru-RU" sz="4800" dirty="0" smtClean="0"/>
              <a:t> овс</a:t>
            </a:r>
            <a:r>
              <a:rPr lang="ru-RU" sz="4800" dirty="0" smtClean="0">
                <a:solidFill>
                  <a:srgbClr val="FF0000"/>
                </a:solidFill>
              </a:rPr>
              <a:t>а</a:t>
            </a:r>
            <a:r>
              <a:rPr lang="ru-RU" sz="4800" dirty="0" smtClean="0"/>
              <a:t>,</a:t>
            </a:r>
          </a:p>
          <a:p>
            <a:pPr algn="ctr"/>
            <a:r>
              <a:rPr lang="ru-RU" sz="4800" dirty="0" smtClean="0"/>
              <a:t> а ждёт с трев</a:t>
            </a:r>
            <a:r>
              <a:rPr lang="ru-RU" sz="4800" dirty="0" smtClean="0">
                <a:solidFill>
                  <a:srgbClr val="FF0000"/>
                </a:solidFill>
              </a:rPr>
              <a:t>о</a:t>
            </a:r>
            <a:r>
              <a:rPr lang="ru-RU" sz="4800" dirty="0" smtClean="0"/>
              <a:t>гой косц</a:t>
            </a:r>
            <a:r>
              <a:rPr lang="ru-RU" sz="4800" dirty="0" smtClean="0">
                <a:solidFill>
                  <a:srgbClr val="FF0000"/>
                </a:solidFill>
              </a:rPr>
              <a:t>а</a:t>
            </a:r>
            <a:r>
              <a:rPr lang="ru-RU" sz="4800" dirty="0" smtClean="0"/>
              <a:t>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59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2163" name="WordArt 3" descr="Сферы"/>
          <p:cNvSpPr>
            <a:spLocks noChangeArrowheads="1" noChangeShapeType="1" noTextEdit="1"/>
          </p:cNvSpPr>
          <p:nvPr/>
        </p:nvSpPr>
        <p:spPr bwMode="auto">
          <a:xfrm>
            <a:off x="0" y="1981199"/>
            <a:ext cx="2743200" cy="2209801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CC99FF"/>
                </a:solidFill>
                <a:miter lim="800000"/>
                <a:headEnd type="none" w="sm" len="sm"/>
                <a:tailEnd type="none" w="sm" len="sm"/>
              </a:ln>
              <a:pattFill prst="sphere">
                <a:fgClr>
                  <a:srgbClr val="FFCC66"/>
                </a:fgClr>
                <a:bgClr>
                  <a:srgbClr val="CC00CC"/>
                </a:bgClr>
              </a:patt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92165" name="WordArt 5"/>
          <p:cNvSpPr>
            <a:spLocks noChangeArrowheads="1" noChangeShapeType="1" noTextEdit="1"/>
          </p:cNvSpPr>
          <p:nvPr/>
        </p:nvSpPr>
        <p:spPr bwMode="auto">
          <a:xfrm>
            <a:off x="2819400" y="4114800"/>
            <a:ext cx="25908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291"/>
              </a:avLst>
            </a:prstTxWarp>
          </a:bodyPr>
          <a:lstStyle/>
          <a:p>
            <a:pPr algn="ctr"/>
            <a:endParaRPr lang="ru-RU" sz="3600" kern="10" dirty="0">
              <a:ln w="12700">
                <a:solidFill>
                  <a:srgbClr val="EAEAEA"/>
                </a:solidFill>
                <a:miter lim="800000"/>
                <a:headEnd type="none" w="sm" len="sm"/>
                <a:tailEnd type="none" w="sm" len="sm"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92166" name="WordArt 6"/>
          <p:cNvSpPr>
            <a:spLocks noChangeArrowheads="1" noChangeShapeType="1" noTextEdit="1"/>
          </p:cNvSpPr>
          <p:nvPr/>
        </p:nvSpPr>
        <p:spPr bwMode="auto">
          <a:xfrm>
            <a:off x="1600200" y="1371600"/>
            <a:ext cx="3200399" cy="690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  <a:solidFill>
                <a:srgbClr val="FF6600"/>
              </a:solidFill>
              <a:latin typeface="Arial"/>
              <a:cs typeface="Arial"/>
            </a:endParaRPr>
          </a:p>
        </p:txBody>
      </p:sp>
      <p:sp>
        <p:nvSpPr>
          <p:cNvPr id="92167" name="WordArt 7"/>
          <p:cNvSpPr>
            <a:spLocks noChangeArrowheads="1" noChangeShapeType="1" noTextEdit="1"/>
          </p:cNvSpPr>
          <p:nvPr/>
        </p:nvSpPr>
        <p:spPr bwMode="auto">
          <a:xfrm>
            <a:off x="1905000" y="1905000"/>
            <a:ext cx="5410200" cy="2819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2700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FF0000">
                        <a:gamma/>
                        <a:shade val="46275"/>
                        <a:invGamma/>
                      </a:srgbClr>
                    </a:gs>
                    <a:gs pos="50000">
                      <a:srgbClr val="FF0000">
                        <a:alpha val="50000"/>
                      </a:srgbClr>
                    </a:gs>
                    <a:gs pos="100000">
                      <a:srgbClr val="FF0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С - Ц</a:t>
            </a:r>
            <a:endParaRPr lang="ru-RU" sz="3600" kern="10" dirty="0">
              <a:ln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gradFill rotWithShape="1">
                <a:gsLst>
                  <a:gs pos="0">
                    <a:srgbClr val="FF0000">
                      <a:gamma/>
                      <a:shade val="46275"/>
                      <a:invGamma/>
                    </a:srgbClr>
                  </a:gs>
                  <a:gs pos="50000">
                    <a:srgbClr val="FF0000">
                      <a:alpha val="50000"/>
                    </a:srgbClr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92168" name="WordArt 8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3810000" y="2667000"/>
            <a:ext cx="2659062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92171" name="WordArt 11"/>
          <p:cNvSpPr>
            <a:spLocks noChangeArrowheads="1" noChangeShapeType="1" noTextEdit="1"/>
          </p:cNvSpPr>
          <p:nvPr/>
        </p:nvSpPr>
        <p:spPr bwMode="auto">
          <a:xfrm>
            <a:off x="5724524" y="1557338"/>
            <a:ext cx="296227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CC99FF"/>
                </a:solidFill>
                <a:miter lim="800000"/>
                <a:headEnd type="none" w="sm" len="sm"/>
                <a:tailEnd type="none" w="sm" len="sm"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229600" cy="1143000"/>
          </a:xfrm>
          <a:noFill/>
          <a:ln/>
        </p:spPr>
        <p:txBody>
          <a:bodyPr/>
          <a:lstStyle/>
          <a:p>
            <a:endParaRPr lang="ru-RU" dirty="0">
              <a:solidFill>
                <a:schemeClr val="hlink"/>
              </a:solidFill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116013" y="1341438"/>
            <a:ext cx="1584325" cy="1033462"/>
            <a:chOff x="703" y="845"/>
            <a:chExt cx="998" cy="651"/>
          </a:xfrm>
        </p:grpSpPr>
        <p:pic>
          <p:nvPicPr>
            <p:cNvPr id="9221" name="Picture 5" descr="album_2810161906_9656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3" y="1026"/>
              <a:ext cx="544" cy="470"/>
            </a:xfrm>
            <a:prstGeom prst="rect">
              <a:avLst/>
            </a:prstGeom>
            <a:noFill/>
          </p:spPr>
        </p:pic>
        <p:sp>
          <p:nvSpPr>
            <p:cNvPr id="9223" name="AutoShape 7"/>
            <p:cNvSpPr>
              <a:spLocks noChangeArrowheads="1"/>
            </p:cNvSpPr>
            <p:nvPr/>
          </p:nvSpPr>
          <p:spPr bwMode="auto">
            <a:xfrm>
              <a:off x="1247" y="845"/>
              <a:ext cx="454" cy="454"/>
            </a:xfrm>
            <a:prstGeom prst="wedgeEllipseCallout">
              <a:avLst>
                <a:gd name="adj1" fmla="val -53745"/>
                <a:gd name="adj2" fmla="val 5925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ru-RU" sz="3600" b="1" dirty="0" smtClean="0"/>
                <a:t>С</a:t>
              </a:r>
              <a:endParaRPr lang="ru-RU" sz="3600" b="1" dirty="0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429000" y="5553075"/>
            <a:ext cx="1600200" cy="1304925"/>
            <a:chOff x="2517" y="1752"/>
            <a:chExt cx="434" cy="923"/>
          </a:xfrm>
        </p:grpSpPr>
        <p:pic>
          <p:nvPicPr>
            <p:cNvPr id="9225" name="Picture 9" descr="306661647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17" y="1752"/>
              <a:ext cx="434" cy="923"/>
            </a:xfrm>
            <a:prstGeom prst="rect">
              <a:avLst/>
            </a:prstGeom>
            <a:noFill/>
          </p:spPr>
        </p:pic>
        <p:sp>
          <p:nvSpPr>
            <p:cNvPr id="9226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2641" y="1860"/>
              <a:ext cx="227" cy="3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i="1" kern="1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80000"/>
                      </a:srgbClr>
                    </a:outerShdw>
                  </a:effectLst>
                  <a:latin typeface="Arial"/>
                  <a:cs typeface="Arial"/>
                </a:rPr>
                <a:t>Ц</a:t>
              </a:r>
              <a:endParaRPr lang="ru-RU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2 -3.33333E-6 C -0.03507 0.02153 -0.06441 0.04375 -0.07726 0.07246 C -0.0901 0.10278 -0.0967 0.13912 -0.10295 0.1757 C -0.10937 0.21227 -0.10295 0.2426 -0.0967 0.27593 C -0.0901 0.30718 -0.08073 0.34098 -0.05746 0.36852 C -0.03871 0.39676 -0.00573 0.41898 0.02951 0.43588 C 0.06233 0.45232 0.1007 0.46343 0.13958 0.46922 C 0.17847 0.47523 0.21736 0.47523 0.2533 0.46922 C 0.29167 0.46343 0.32726 0.44954 0.3566 0.42709 C 0.38576 0.40764 0.41146 0.38218 0.42431 0.35186 C 0.4408 0.32361 0.44688 0.28473 0.44688 0.25348 C 0.45 0.22315 0.44688 0.18704 0.43073 0.15602 C 0.41476 0.12778 0.38576 0.10579 0.34705 0.09422 C 0.30764 0.08658 0.26858 0.09723 0.24288 0.1169 C 0.22049 0.13635 0.20417 0.16713 0.20087 0.20324 C 0.20087 0.23982 0.20417 0.27315 0.22049 0.30116 C 0.23663 0.32917 0.23333 0.33473 0.29826 0.3713 C 0.3566 0.41042 0.41476 0.39931 0.45 0.40186 C 0.48594 0.40186 0.51493 0.39051 0.55035 0.37963 C 0.58958 0.36598 0.62188 0.34098 0.64479 0.31829 C 0.66736 0.29584 0.67691 0.26806 0.68976 0.22315 C 0.69965 0.17894 0.69965 0.15602 0.69965 0.12223 C 0.69965 0.08889 0.69965 0.05533 0.69965 0.02153 " pathEditMode="relative" rAng="0" ptsTypes="fffffffffffffffffffffff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" y="2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500"/>
                            </p:stCondLst>
                            <p:childTnLst>
                              <p:par>
                                <p:cTn id="11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0"/>
                            </p:stCondLst>
                            <p:childTnLst>
                              <p:par>
                                <p:cTn id="2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500"/>
                            </p:stCondLst>
                            <p:childTnLst>
                              <p:par>
                                <p:cTn id="29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962400"/>
            <a:ext cx="830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     </a:t>
            </a:r>
            <a:r>
              <a:rPr lang="ru-RU" sz="4400" dirty="0" smtClean="0"/>
              <a:t>Составь словосочетания.</a:t>
            </a:r>
            <a:endParaRPr lang="ru-RU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838200"/>
            <a:ext cx="297179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ли…и…а</a:t>
            </a:r>
          </a:p>
          <a:p>
            <a:r>
              <a:rPr lang="ru-RU" sz="2800" b="1" dirty="0" err="1" smtClean="0"/>
              <a:t>гу</a:t>
            </a:r>
            <a:r>
              <a:rPr lang="ru-RU" sz="2800" b="1" dirty="0" smtClean="0"/>
              <a:t>…</a:t>
            </a:r>
            <a:r>
              <a:rPr lang="ru-RU" sz="2800" b="1" dirty="0" err="1" smtClean="0"/>
              <a:t>ени</a:t>
            </a:r>
            <a:r>
              <a:rPr lang="ru-RU" sz="2800" b="1" dirty="0" smtClean="0"/>
              <a:t>…а</a:t>
            </a:r>
          </a:p>
          <a:p>
            <a:r>
              <a:rPr lang="ru-RU" sz="2800" b="1" dirty="0" smtClean="0"/>
              <a:t>сини..а</a:t>
            </a:r>
          </a:p>
          <a:p>
            <a:r>
              <a:rPr lang="ru-RU" sz="2800" b="1" dirty="0" smtClean="0"/>
              <a:t>…</a:t>
            </a:r>
            <a:r>
              <a:rPr lang="ru-RU" sz="2800" b="1" dirty="0" err="1" smtClean="0"/>
              <a:t>ахарни</a:t>
            </a:r>
            <a:r>
              <a:rPr lang="ru-RU" sz="2800" b="1" dirty="0" smtClean="0"/>
              <a:t>…а</a:t>
            </a:r>
          </a:p>
          <a:p>
            <a:r>
              <a:rPr lang="ru-RU" sz="2800" b="1" dirty="0" err="1" smtClean="0"/>
              <a:t>лиственни</a:t>
            </a:r>
            <a:r>
              <a:rPr lang="ru-RU" sz="2800" b="1" dirty="0" smtClean="0"/>
              <a:t>…а</a:t>
            </a:r>
          </a:p>
          <a:p>
            <a:r>
              <a:rPr lang="ru-RU" sz="3200" b="1" dirty="0" err="1" smtClean="0"/>
              <a:t>л</a:t>
            </a:r>
            <a:r>
              <a:rPr lang="ru-RU" sz="2800" b="1" dirty="0" err="1" smtClean="0"/>
              <a:t>естни</a:t>
            </a:r>
            <a:r>
              <a:rPr lang="ru-RU" sz="2800" b="1" dirty="0" smtClean="0"/>
              <a:t>…а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324600" y="762000"/>
            <a:ext cx="28194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хитрая</a:t>
            </a:r>
          </a:p>
          <a:p>
            <a:r>
              <a:rPr lang="ru-RU" sz="2800" b="1" dirty="0" smtClean="0"/>
              <a:t>стеклянная</a:t>
            </a:r>
          </a:p>
          <a:p>
            <a:r>
              <a:rPr lang="ru-RU" sz="2800" b="1" dirty="0" smtClean="0"/>
              <a:t>зелёная</a:t>
            </a:r>
          </a:p>
          <a:p>
            <a:r>
              <a:rPr lang="ru-RU" sz="2800" b="1" dirty="0" smtClean="0"/>
              <a:t>высокая</a:t>
            </a:r>
          </a:p>
          <a:p>
            <a:r>
              <a:rPr lang="ru-RU" sz="2800" b="1" dirty="0" smtClean="0"/>
              <a:t>лохматая</a:t>
            </a:r>
          </a:p>
          <a:p>
            <a:r>
              <a:rPr lang="ru-RU" sz="2800" b="1" dirty="0" smtClean="0"/>
              <a:t>весёлая</a:t>
            </a:r>
          </a:p>
          <a:p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828800" y="152400"/>
            <a:ext cx="56274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Вставь буквы  в слова.</a:t>
            </a:r>
            <a:endParaRPr lang="ru-RU" sz="4000" dirty="0"/>
          </a:p>
        </p:txBody>
      </p:sp>
      <p:pic>
        <p:nvPicPr>
          <p:cNvPr id="6" name="Picture 7" descr="C:\Documents and Settings\Admin\Мои документы\Копия (2) Копия img8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V="1">
            <a:off x="228600" y="5105400"/>
            <a:ext cx="1219200" cy="1557830"/>
          </a:xfrm>
          <a:prstGeom prst="rect">
            <a:avLst/>
          </a:prstGeom>
          <a:noFill/>
        </p:spPr>
      </p:pic>
      <p:pic>
        <p:nvPicPr>
          <p:cNvPr id="7" name="Picture 6" descr="C:\Documents and Settings\Admin\Мои документы\Копия img8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5105400"/>
            <a:ext cx="1143000" cy="1544637"/>
          </a:xfrm>
          <a:prstGeom prst="rect">
            <a:avLst/>
          </a:prstGeom>
          <a:noFill/>
        </p:spPr>
      </p:pic>
      <p:pic>
        <p:nvPicPr>
          <p:cNvPr id="8" name="Picture 5" descr="C:\Documents and Settings\Admin\Мои документы\Копия (4) Копия img83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5029200"/>
            <a:ext cx="1066800" cy="1581150"/>
          </a:xfrm>
          <a:prstGeom prst="rect">
            <a:avLst/>
          </a:prstGeom>
          <a:noFill/>
        </p:spPr>
      </p:pic>
      <p:pic>
        <p:nvPicPr>
          <p:cNvPr id="9" name="Picture 4" descr="C:\Documents and Settings\Admin\Мои документы\Копия Копия img83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5105400"/>
            <a:ext cx="1143000" cy="1527175"/>
          </a:xfrm>
          <a:prstGeom prst="rect">
            <a:avLst/>
          </a:prstGeom>
          <a:noFill/>
        </p:spPr>
      </p:pic>
      <p:pic>
        <p:nvPicPr>
          <p:cNvPr id="10" name="Picture 3" descr="C:\Documents and Settings\Admin\Мои документы\img83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24600" y="5029200"/>
            <a:ext cx="1143000" cy="1633537"/>
          </a:xfrm>
          <a:prstGeom prst="rect">
            <a:avLst/>
          </a:prstGeom>
          <a:noFill/>
        </p:spPr>
      </p:pic>
      <p:pic>
        <p:nvPicPr>
          <p:cNvPr id="11" name="Picture 2" descr="C:\Documents and Settings\Admin\Мои документы\Копия (3) Копия img836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96200" y="5029200"/>
            <a:ext cx="1135837" cy="1581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90599"/>
          </a:xfrm>
        </p:spPr>
        <p:txBody>
          <a:bodyPr/>
          <a:lstStyle/>
          <a:p>
            <a:r>
              <a:rPr lang="ru-RU" sz="3600" dirty="0" smtClean="0"/>
              <a:t>Прочитай пословицы.  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1371600"/>
            <a:ext cx="5512027" cy="1089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i="1" dirty="0" smtClean="0"/>
          </a:p>
          <a:p>
            <a:pPr>
              <a:lnSpc>
                <a:spcPct val="150000"/>
              </a:lnSpc>
            </a:pPr>
            <a:r>
              <a:rPr lang="ru-RU" sz="2800" b="1" i="1" dirty="0" smtClean="0"/>
              <a:t>Дело</a:t>
            </a:r>
            <a:r>
              <a:rPr lang="ru-RU" sz="2800" dirty="0" smtClean="0"/>
              <a:t> мастера </a:t>
            </a:r>
            <a:r>
              <a:rPr lang="ru-RU" sz="2800" b="1" i="1" dirty="0" smtClean="0"/>
              <a:t>боится.</a:t>
            </a:r>
            <a:endParaRPr lang="ru-RU" sz="2800" b="1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" y="19812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 smtClean="0"/>
          </a:p>
          <a:p>
            <a:r>
              <a:rPr lang="ru-RU" sz="2800" dirty="0" smtClean="0"/>
              <a:t>Дай ему </a:t>
            </a:r>
            <a:r>
              <a:rPr lang="ru-RU" sz="2800" b="1" i="1" dirty="0" smtClean="0"/>
              <a:t>палец,</a:t>
            </a:r>
            <a:r>
              <a:rPr lang="ru-RU" sz="2800" dirty="0" smtClean="0"/>
              <a:t> а он всю </a:t>
            </a:r>
            <a:r>
              <a:rPr lang="ru-RU" sz="2800" b="1" i="1" dirty="0" smtClean="0"/>
              <a:t>руку </a:t>
            </a:r>
            <a:r>
              <a:rPr lang="ru-RU" sz="2800" dirty="0" smtClean="0"/>
              <a:t>откусит.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" y="2362200"/>
            <a:ext cx="6477000" cy="1089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 smtClean="0"/>
          </a:p>
          <a:p>
            <a:pPr>
              <a:lnSpc>
                <a:spcPct val="150000"/>
              </a:lnSpc>
            </a:pPr>
            <a:r>
              <a:rPr lang="ru-RU" sz="2800" dirty="0" smtClean="0"/>
              <a:t>Труслив, как </a:t>
            </a:r>
            <a:r>
              <a:rPr lang="ru-RU" sz="2800" b="1" i="1" dirty="0" smtClean="0"/>
              <a:t>заяц.</a:t>
            </a:r>
            <a:endParaRPr lang="ru-RU" sz="2800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3200400"/>
            <a:ext cx="86868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 smtClean="0"/>
          </a:p>
          <a:p>
            <a:r>
              <a:rPr lang="ru-RU" sz="2800" dirty="0" smtClean="0"/>
              <a:t>                     </a:t>
            </a:r>
            <a:r>
              <a:rPr lang="ru-RU" sz="3600" dirty="0" smtClean="0"/>
              <a:t>Про кого так говорят?</a:t>
            </a:r>
            <a:endParaRPr lang="ru-RU" sz="2800" dirty="0" smtClean="0"/>
          </a:p>
          <a:p>
            <a:endParaRPr lang="ru-RU" sz="2800" b="1" i="1" dirty="0" smtClean="0"/>
          </a:p>
          <a:p>
            <a:r>
              <a:rPr lang="ru-RU" sz="2800" b="1" i="1" dirty="0" smtClean="0"/>
              <a:t>Выбери  ответ:</a:t>
            </a:r>
          </a:p>
          <a:p>
            <a:endParaRPr lang="ru-RU" sz="2800" b="1" i="1" dirty="0" smtClean="0"/>
          </a:p>
          <a:p>
            <a:r>
              <a:rPr lang="ru-RU" sz="2800" b="1" i="1" dirty="0" smtClean="0"/>
              <a:t>-про жадного</a:t>
            </a:r>
          </a:p>
          <a:p>
            <a:r>
              <a:rPr lang="ru-RU" sz="2800" b="1" i="1" dirty="0" smtClean="0"/>
              <a:t>-про мастера на все руки</a:t>
            </a:r>
          </a:p>
          <a:p>
            <a:r>
              <a:rPr lang="ru-RU" sz="2800" b="1" i="1" dirty="0" smtClean="0"/>
              <a:t>-про труса</a:t>
            </a:r>
          </a:p>
          <a:p>
            <a:endParaRPr lang="ru-RU" sz="2800" b="1" i="1" dirty="0" smtClean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723900" y="194310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1714500" y="194310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3390900" y="194310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2133600" y="25146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4876800" y="2438400"/>
            <a:ext cx="228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6057900" y="240030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1485900" y="293370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2857500" y="293370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685800"/>
            <a:ext cx="62528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Дополни предложения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2209800"/>
            <a:ext cx="8915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В саду </a:t>
            </a:r>
            <a:r>
              <a:rPr lang="ru-RU" sz="3600" dirty="0" smtClean="0"/>
              <a:t>цветы, и </a:t>
            </a:r>
            <a:r>
              <a:rPr lang="ru-RU" sz="3600" b="1" i="1" dirty="0" smtClean="0"/>
              <a:t>в лесу</a:t>
            </a:r>
            <a:r>
              <a:rPr lang="ru-RU" sz="3600" dirty="0" smtClean="0"/>
              <a:t>…______. </a:t>
            </a:r>
          </a:p>
          <a:p>
            <a:r>
              <a:rPr lang="ru-RU" sz="3600" b="1" i="1" dirty="0" smtClean="0"/>
              <a:t>Я</a:t>
            </a:r>
            <a:r>
              <a:rPr lang="ru-RU" sz="3600" dirty="0" smtClean="0"/>
              <a:t> танцую  вальс, и </a:t>
            </a:r>
            <a:r>
              <a:rPr lang="ru-RU" sz="3600" b="1" i="1" dirty="0" smtClean="0"/>
              <a:t>ты</a:t>
            </a:r>
            <a:r>
              <a:rPr lang="ru-RU" sz="3600" dirty="0" smtClean="0"/>
              <a:t>…___________.</a:t>
            </a:r>
          </a:p>
          <a:p>
            <a:r>
              <a:rPr lang="ru-RU" sz="3600" b="1" i="1" dirty="0" smtClean="0"/>
              <a:t>Моя </a:t>
            </a:r>
            <a:r>
              <a:rPr lang="ru-RU" sz="3600" dirty="0" smtClean="0"/>
              <a:t>сестра принесла нарциссы, и  </a:t>
            </a:r>
            <a:r>
              <a:rPr lang="ru-RU" sz="3600" b="1" i="1" dirty="0" smtClean="0"/>
              <a:t>твоя</a:t>
            </a:r>
            <a:r>
              <a:rPr lang="ru-RU" sz="3600" dirty="0" smtClean="0"/>
              <a:t>…_________________ 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685800"/>
            <a:ext cx="45854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Назови числа</a:t>
            </a:r>
            <a:endParaRPr lang="ru-RU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3124200"/>
            <a:ext cx="861059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   215       316      417      518        719        200</a:t>
            </a:r>
          </a:p>
          <a:p>
            <a:pPr algn="ctr"/>
            <a:endParaRPr lang="ru-RU" sz="3200" b="1" i="1" dirty="0" smtClean="0">
              <a:solidFill>
                <a:srgbClr val="FF0000"/>
              </a:solidFill>
            </a:endParaRPr>
          </a:p>
          <a:p>
            <a:pPr algn="ctr"/>
            <a:endParaRPr lang="ru-RU" sz="3200" b="1" i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8327       18028            220938</a:t>
            </a:r>
          </a:p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  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учи">
  <a:themeElements>
    <a:clrScheme name="Лучи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Луч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985</TotalTime>
  <Words>219</Words>
  <Application>Microsoft Office PowerPoint</Application>
  <PresentationFormat>Экран (4:3)</PresentationFormat>
  <Paragraphs>84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Лучи</vt:lpstr>
      <vt:lpstr> Звуки с-ц Тон голоса</vt:lpstr>
      <vt:lpstr>Какие слова спрятались? </vt:lpstr>
      <vt:lpstr>Слайд 3</vt:lpstr>
      <vt:lpstr>Слайд 4</vt:lpstr>
      <vt:lpstr>Слайд 5</vt:lpstr>
      <vt:lpstr>Слайд 6</vt:lpstr>
      <vt:lpstr>Прочитай пословицы.   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Сидорова А.В.</dc:creator>
  <cp:lastModifiedBy>Витя</cp:lastModifiedBy>
  <cp:revision>65</cp:revision>
  <cp:lastPrinted>1601-01-01T00:00:00Z</cp:lastPrinted>
  <dcterms:created xsi:type="dcterms:W3CDTF">1601-01-01T00:00:00Z</dcterms:created>
  <dcterms:modified xsi:type="dcterms:W3CDTF">2014-11-27T13:15:50Z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