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87" r:id="rId22"/>
    <p:sldId id="277" r:id="rId23"/>
    <p:sldId id="275" r:id="rId24"/>
    <p:sldId id="266" r:id="rId25"/>
    <p:sldId id="276" r:id="rId26"/>
    <p:sldId id="279" r:id="rId27"/>
    <p:sldId id="278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170D-F72C-4C16-ADC4-A2A558C5565E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D96E-CA2E-49E0-9DA0-A68D14DFC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5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D96E-CA2E-49E0-9DA0-A68D14DFC7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4C087-FA87-47FC-A441-A22C492A365F}" type="slidenum">
              <a:rPr lang="ru-RU">
                <a:latin typeface="Arial" pitchFamily="34" charset="0"/>
              </a:rPr>
              <a:pPr/>
              <a:t>7</a:t>
            </a:fld>
            <a:endParaRPr lang="ru-RU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A776E-1A1E-4DFD-B09F-AEE3DB6A7A55}" type="slidenum">
              <a:rPr lang="ru-RU">
                <a:latin typeface="Arial" pitchFamily="34" charset="0"/>
              </a:rPr>
              <a:pPr/>
              <a:t>8</a:t>
            </a:fld>
            <a:endParaRPr lang="ru-RU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6EBB6-8714-46A8-8BB8-D4A4D39178B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>
                <a:latin typeface="Arial" pitchFamily="34" charset="0"/>
              </a:rPr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D96E-CA2E-49E0-9DA0-A68D14DFC7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4828-2485-4ADB-AE20-36C4C30C42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C477-8FBC-47A5-B196-8788354E1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angarsk-goradm.ru/files/images/DSC01623.preview.jpg" TargetMode="External"/><Relationship Id="rId7" Type="http://schemas.openxmlformats.org/officeDocument/2006/relationships/hyperlink" Target="http://img-2006-10.photosight.ru/07/168915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aquaion.com.ua/wp-content/uploads/2010/10/8.jp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013039" y="1446933"/>
            <a:ext cx="72009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Русский язык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1 </a:t>
            </a:r>
            <a:r>
              <a:rPr lang="ru-RU" sz="3600" b="1" kern="10" dirty="0" smtClean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"/>
                <a:cs typeface="Arial"/>
              </a:rPr>
              <a:t>класс</a:t>
            </a:r>
          </a:p>
          <a:p>
            <a:pPr algn="ctr"/>
            <a:endParaRPr lang="ru-RU" sz="36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932617"/>
            <a:ext cx="2772346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4882" y="3717032"/>
            <a:ext cx="2161770" cy="2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5" y="4869160"/>
            <a:ext cx="3454651" cy="1395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подготовила учитель начальных классов МОУ </a:t>
            </a:r>
            <a:r>
              <a:rPr lang="ru-RU" dirty="0" err="1" smtClean="0"/>
              <a:t>Баевская</a:t>
            </a:r>
            <a:r>
              <a:rPr lang="ru-RU" dirty="0" smtClean="0"/>
              <a:t> СОШ, Николаевского района, Ульяновской области-Лешина В.В.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77072"/>
            <a:ext cx="5486400" cy="2095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571481"/>
          <a:ext cx="7929616" cy="5286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404"/>
                <a:gridCol w="1982404"/>
                <a:gridCol w="1982404"/>
                <a:gridCol w="1982404"/>
              </a:tblGrid>
              <a:tr h="1762137"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2137"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2137"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4876" y="392906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6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929066"/>
            <a:ext cx="208122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35716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311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071679"/>
            <a:ext cx="185738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14311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071678"/>
            <a:ext cx="185738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929066"/>
            <a:ext cx="185738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57166"/>
            <a:ext cx="208122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5716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3929066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892943" y="821513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821769" y="4393413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93471" y="821513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822033" y="4321975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821769" y="2607463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679421" y="2607463"/>
            <a:ext cx="1571636" cy="121444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28586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28586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214422"/>
            <a:ext cx="185738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142984"/>
            <a:ext cx="18573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14356"/>
            <a:ext cx="2276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4143380"/>
            <a:ext cx="40037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</a:t>
            </a:r>
            <a:r>
              <a:rPr lang="ru-RU" sz="7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ЛЬТО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357950" y="3786190"/>
            <a:ext cx="357188" cy="3571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3929058" y="357166"/>
            <a:ext cx="4643437" cy="928687"/>
          </a:xfrm>
          <a:prstGeom prst="beve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2" y="500042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Лексическое значение</a:t>
            </a:r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>
            <a:hlinkClick r:id="rId4" action="ppaction://hlinksldjump"/>
          </p:cNvPr>
          <p:cNvSpPr/>
          <p:nvPr/>
        </p:nvSpPr>
        <p:spPr>
          <a:xfrm>
            <a:off x="4000496" y="1643050"/>
            <a:ext cx="4572000" cy="928688"/>
          </a:xfrm>
          <a:prstGeom prst="beve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1785926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ЭТИМОЛОГИЯ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4290"/>
            <a:ext cx="2276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1142984"/>
            <a:ext cx="40037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</a:t>
            </a:r>
            <a:r>
              <a:rPr lang="ru-RU" sz="7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ЛЬТО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643313"/>
            <a:ext cx="8786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Верхняя одежда, обычно ниже колен.</a:t>
            </a:r>
          </a:p>
        </p:txBody>
      </p:sp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858148" y="5929330"/>
            <a:ext cx="785812" cy="571500"/>
          </a:xfrm>
          <a:prstGeom prst="curvedLeft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22764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857232"/>
            <a:ext cx="40037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</a:t>
            </a:r>
            <a:r>
              <a:rPr lang="ru-RU" sz="7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ЛЬТО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928934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Слово заимствовано из французского языка. Во французский попало из латинского. Латинское </a:t>
            </a:r>
            <a:r>
              <a:rPr lang="ru-RU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парра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«верхнее платье».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0218"/>
            <a:ext cx="3805516" cy="57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4572008"/>
            <a:ext cx="40037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</a:t>
            </a:r>
            <a:r>
              <a:rPr lang="ru-RU" sz="7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</a:t>
            </a: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ЛЬТО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7715272" y="4214818"/>
            <a:ext cx="357188" cy="35718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lovin1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8700" y="3644900"/>
            <a:ext cx="3035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flovin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4900"/>
            <a:ext cx="301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lovin1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0"/>
            <a:ext cx="34528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lovin1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49091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882650" y="1193800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685925" y="1735138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632075" y="2152650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381500" y="3424238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3481388" y="2703513"/>
            <a:ext cx="728662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5257800" y="3862388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6254750" y="4343400"/>
            <a:ext cx="728663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7208838" y="4887913"/>
            <a:ext cx="728662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A008A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4700588" y="1327150"/>
            <a:ext cx="3681412" cy="1871663"/>
          </a:xfrm>
          <a:prstGeom prst="roundRect">
            <a:avLst>
              <a:gd name="adj" fmla="val 16667"/>
            </a:avLst>
          </a:prstGeom>
          <a:solidFill>
            <a:srgbClr val="E7B7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4C004C"/>
                </a:solidFill>
                <a:latin typeface="Times New Roman" pitchFamily="18" charset="0"/>
              </a:rPr>
              <a:t>Пиши</a:t>
            </a:r>
          </a:p>
          <a:p>
            <a:pPr algn="ctr"/>
            <a:r>
              <a:rPr lang="ru-RU" sz="4800" b="1">
                <a:solidFill>
                  <a:srgbClr val="4C004C"/>
                </a:solidFill>
                <a:latin typeface="Times New Roman" pitchFamily="18" charset="0"/>
              </a:rPr>
              <a:t>правильно !</a:t>
            </a:r>
            <a:endParaRPr lang="ru-RU" sz="4800" b="1">
              <a:solidFill>
                <a:srgbClr val="8A008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28625"/>
            <a:ext cx="4500562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3071813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latin typeface="Calibri" pitchFamily="34" charset="0"/>
              </a:rPr>
              <a:t>С. </a:t>
            </a:r>
            <a:r>
              <a:rPr lang="ru-RU" sz="8800" b="1" dirty="0" smtClean="0">
                <a:latin typeface="Calibri" pitchFamily="34" charset="0"/>
              </a:rPr>
              <a:t>28, </a:t>
            </a:r>
            <a:r>
              <a:rPr lang="ru-RU" sz="8800" b="1" dirty="0">
                <a:latin typeface="Calibri" pitchFamily="34" charset="0"/>
              </a:rPr>
              <a:t>упр.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2988" y="1773238"/>
            <a:ext cx="7058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990033"/>
                </a:solidFill>
                <a:latin typeface="Georgia" pitchFamily="18" charset="0"/>
              </a:rPr>
              <a:t>Если буква гласная </a:t>
            </a:r>
          </a:p>
          <a:p>
            <a:pPr algn="ctr"/>
            <a:r>
              <a:rPr lang="ru-RU" sz="4400" b="1">
                <a:solidFill>
                  <a:srgbClr val="990033"/>
                </a:solidFill>
                <a:latin typeface="Georgia" pitchFamily="18" charset="0"/>
              </a:rPr>
              <a:t>Вызвала сомнение,</a:t>
            </a:r>
          </a:p>
          <a:p>
            <a:pPr algn="ctr"/>
            <a:r>
              <a:rPr lang="ru-RU" sz="4400" b="1">
                <a:solidFill>
                  <a:srgbClr val="990033"/>
                </a:solidFill>
                <a:latin typeface="Georgia" pitchFamily="18" charset="0"/>
              </a:rPr>
              <a:t>Ты её немедленно ставь под ударение!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500562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3071813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latin typeface="Calibri" pitchFamily="34" charset="0"/>
              </a:rPr>
              <a:t>С. </a:t>
            </a:r>
            <a:r>
              <a:rPr lang="ru-RU" sz="8800" b="1" dirty="0" smtClean="0">
                <a:latin typeface="Calibri" pitchFamily="34" charset="0"/>
              </a:rPr>
              <a:t>28, </a:t>
            </a:r>
            <a:r>
              <a:rPr lang="ru-RU" sz="8800" b="1" dirty="0">
                <a:latin typeface="Calibri" pitchFamily="34" charset="0"/>
              </a:rPr>
              <a:t>упр. </a:t>
            </a:r>
            <a:r>
              <a:rPr lang="ru-RU" sz="8800" b="1" dirty="0" smtClean="0">
                <a:latin typeface="Calibri" pitchFamily="34" charset="0"/>
              </a:rPr>
              <a:t>2</a:t>
            </a:r>
            <a:endParaRPr lang="ru-RU" sz="8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а 1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857520" cy="2286016"/>
          </a:xfrm>
          <a:prstGeom prst="rect">
            <a:avLst/>
          </a:prstGeom>
          <a:noFill/>
        </p:spPr>
      </p:pic>
      <p:pic>
        <p:nvPicPr>
          <p:cNvPr id="12292" name="Picture 4" descr="Картинка 5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428736"/>
            <a:ext cx="3000396" cy="2246076"/>
          </a:xfrm>
          <a:prstGeom prst="rect">
            <a:avLst/>
          </a:prstGeom>
          <a:noFill/>
        </p:spPr>
      </p:pic>
      <p:pic>
        <p:nvPicPr>
          <p:cNvPr id="12290" name="Picture 2" descr="Картинка 6 из 960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85728"/>
            <a:ext cx="2786082" cy="20856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643314"/>
            <a:ext cx="142876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Река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3643314"/>
            <a:ext cx="142876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вода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64331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дворы 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364331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водица 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50057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речка 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4500570"/>
            <a:ext cx="142876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реки 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4429132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воды 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4429132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дворик 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528638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речной 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5286388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дворовый 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5357826"/>
            <a:ext cx="142876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двор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-0.00278 -0.44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17083 -0.5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724 -0.549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48039 -0.652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375 -0.235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46198 -0.223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00313 -0.359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9 0.01481 L -0.70313 -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979 0.002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3506 -0.107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0926 L -0.30469 -1.1111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500562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3071813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latin typeface="Calibri" pitchFamily="34" charset="0"/>
              </a:rPr>
              <a:t>С. </a:t>
            </a:r>
            <a:r>
              <a:rPr lang="ru-RU" sz="8800" b="1" dirty="0" smtClean="0">
                <a:latin typeface="Calibri" pitchFamily="34" charset="0"/>
              </a:rPr>
              <a:t>29, </a:t>
            </a:r>
            <a:r>
              <a:rPr lang="ru-RU" sz="8800" b="1" dirty="0">
                <a:latin typeface="Calibri" pitchFamily="34" charset="0"/>
              </a:rPr>
              <a:t>упр. </a:t>
            </a:r>
            <a:r>
              <a:rPr lang="ru-RU" sz="8800" b="1" dirty="0" smtClean="0">
                <a:latin typeface="Calibri" pitchFamily="34" charset="0"/>
              </a:rPr>
              <a:t>4</a:t>
            </a:r>
            <a:endParaRPr lang="ru-RU" sz="8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0043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Пришла весна.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 юга прилетели грачи.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5720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Они начали строить гнёзда.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http://animashky.ru/flist/objiv/311/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1643074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РАЧ"/>
          <p:cNvPicPr>
            <a:picLocks noChangeAspect="1" noChangeArrowheads="1"/>
          </p:cNvPicPr>
          <p:nvPr/>
        </p:nvPicPr>
        <p:blipFill>
          <a:blip r:embed="rId3"/>
          <a:srcRect l="10723" t="15343" r="1701" b="10131"/>
          <a:stretch>
            <a:fillRect/>
          </a:stretch>
        </p:blipFill>
        <p:spPr bwMode="auto">
          <a:xfrm>
            <a:off x="6500826" y="3143248"/>
            <a:ext cx="2162050" cy="150019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271E-6 L -0.00035 -0.4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014E-7 L -0.00034 -0.124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0.00139 L -0.03906 -0.312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928670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Утром бабочка проснулась –</a:t>
            </a:r>
          </a:p>
          <a:p>
            <a:pPr algn="ctr"/>
            <a:r>
              <a:rPr lang="ru-RU" sz="3600" b="1" dirty="0" smtClean="0"/>
              <a:t>Потянулась, улыбнулась.</a:t>
            </a:r>
          </a:p>
          <a:p>
            <a:pPr algn="ctr"/>
            <a:r>
              <a:rPr lang="ru-RU" sz="3600" b="1" dirty="0" smtClean="0"/>
              <a:t>Раз – росой она умылась,</a:t>
            </a:r>
          </a:p>
          <a:p>
            <a:pPr algn="ctr"/>
            <a:r>
              <a:rPr lang="ru-RU" sz="3600" b="1" dirty="0" smtClean="0"/>
              <a:t>Два – изящно покружилась.</a:t>
            </a:r>
          </a:p>
          <a:p>
            <a:pPr algn="ctr"/>
            <a:r>
              <a:rPr lang="ru-RU" sz="3600" b="1" dirty="0" smtClean="0"/>
              <a:t>Три – нагнулась и присела.</a:t>
            </a:r>
          </a:p>
          <a:p>
            <a:pPr algn="ctr"/>
            <a:r>
              <a:rPr lang="ru-RU" sz="3600" b="1" dirty="0" smtClean="0"/>
              <a:t>На четыре – полетела.</a:t>
            </a:r>
            <a:endParaRPr lang="ru-RU" sz="3600" b="1" dirty="0"/>
          </a:p>
        </p:txBody>
      </p:sp>
      <p:pic>
        <p:nvPicPr>
          <p:cNvPr id="5" name="Picture 13" descr="C:\Documents and Settings\Владелец\Рабочий стол\8f98a5e79d27cf9a7567a5c1cb54cd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256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Владелец\Рабочий стол\4946661caa652f38968ef150a723fad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071546"/>
            <a:ext cx="1438278" cy="13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Владелец\Рабочий стол\b445cc96a066658b4636758c3d3bfba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1928825" cy="14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14337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0" y="2214563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>
                <a:latin typeface="Calibri" pitchFamily="34" charset="0"/>
              </a:rPr>
              <a:t>С. </a:t>
            </a:r>
            <a:r>
              <a:rPr lang="ru-RU" sz="8000" b="1" dirty="0" smtClean="0">
                <a:latin typeface="Calibri" pitchFamily="34" charset="0"/>
              </a:rPr>
              <a:t>28 </a:t>
            </a:r>
            <a:r>
              <a:rPr lang="ru-RU" sz="8000" b="1" dirty="0">
                <a:latin typeface="Calibri" pitchFamily="34" charset="0"/>
              </a:rPr>
              <a:t>упр. </a:t>
            </a:r>
            <a:r>
              <a:rPr lang="ru-RU" sz="8000" b="1" dirty="0" smtClean="0">
                <a:latin typeface="Calibri" pitchFamily="34" charset="0"/>
              </a:rPr>
              <a:t>1</a:t>
            </a:r>
            <a:endParaRPr lang="ru-RU" sz="8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364" y="1071546"/>
            <a:ext cx="8354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Поля, гора, хлеба, земля,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Лиса, коза, овца, оса,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Окно, свеча, стрела, моря-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Всё было названо не зря.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214546" y="1071546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28728" y="185736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786182" y="1142984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000364" y="1857364"/>
            <a:ext cx="133352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3504" y="185736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6578" y="185736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28728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43636" y="271462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00" y="350043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350043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86446" y="350043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43834" y="350043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929322" y="1071546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001024" y="1071546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214546" y="192880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786182" y="192880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572132" y="192880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929454" y="1928802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214546" y="2786058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214810" y="2786058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500826" y="2786058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429652" y="2786058"/>
            <a:ext cx="21431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3" descr="C:\Documents and Settings\Владелец\Рабочий стол\4996e6a48274a741a9af0eb0dbbe73b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643446"/>
            <a:ext cx="1675214" cy="15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14337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0" y="2214563"/>
            <a:ext cx="4000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dirty="0">
                <a:latin typeface="Calibri" pitchFamily="34" charset="0"/>
              </a:rPr>
              <a:t>С. </a:t>
            </a:r>
            <a:r>
              <a:rPr lang="ru-RU" sz="8000" b="1" dirty="0" smtClean="0">
                <a:latin typeface="Calibri" pitchFamily="34" charset="0"/>
              </a:rPr>
              <a:t>28 </a:t>
            </a:r>
            <a:r>
              <a:rPr lang="ru-RU" sz="8000" b="1" dirty="0">
                <a:latin typeface="Calibri" pitchFamily="34" charset="0"/>
              </a:rPr>
              <a:t>упр. </a:t>
            </a:r>
            <a:r>
              <a:rPr lang="ru-RU" sz="8000" b="1" dirty="0" smtClean="0">
                <a:latin typeface="Calibri" pitchFamily="34" charset="0"/>
              </a:rPr>
              <a:t>2</a:t>
            </a:r>
            <a:endParaRPr lang="ru-RU" sz="8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30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 знаете ли вы, что такое </a:t>
            </a:r>
            <a:r>
              <a:rPr lang="ru-RU" sz="3600" b="1" i="1" dirty="0" smtClean="0">
                <a:solidFill>
                  <a:srgbClr val="FF0000"/>
                </a:solidFill>
              </a:rPr>
              <a:t>анаграмма?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3" y="2357430"/>
            <a:ext cx="9114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Анаграмма</a:t>
            </a:r>
            <a:r>
              <a:rPr lang="ru-RU" sz="4000" b="1" dirty="0" smtClean="0">
                <a:solidFill>
                  <a:srgbClr val="0070C0"/>
                </a:solidFill>
              </a:rPr>
              <a:t> – литературный приём,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  <a:r>
              <a:rPr lang="ru-RU" sz="4000" b="1" dirty="0" smtClean="0">
                <a:solidFill>
                  <a:srgbClr val="0070C0"/>
                </a:solidFill>
              </a:rPr>
              <a:t>остоящий в перестановке букв или звуков определённого слова.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28625"/>
            <a:ext cx="4500562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3071813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>
                <a:latin typeface="Calibri" pitchFamily="34" charset="0"/>
              </a:rPr>
              <a:t>С. </a:t>
            </a:r>
            <a:r>
              <a:rPr lang="ru-RU" sz="8800" b="1" dirty="0" smtClean="0">
                <a:latin typeface="Calibri" pitchFamily="34" charset="0"/>
              </a:rPr>
              <a:t>29, </a:t>
            </a:r>
            <a:r>
              <a:rPr lang="ru-RU" sz="8800" b="1" dirty="0">
                <a:latin typeface="Calibri" pitchFamily="34" charset="0"/>
              </a:rPr>
              <a:t>упр. </a:t>
            </a:r>
            <a:r>
              <a:rPr lang="ru-RU" sz="8800" b="1" dirty="0" smtClean="0">
                <a:latin typeface="Calibri" pitchFamily="34" charset="0"/>
              </a:rPr>
              <a:t>6</a:t>
            </a:r>
            <a:endParaRPr lang="ru-RU" sz="8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7752" y="2857496"/>
            <a:ext cx="2778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496"/>
            <a:ext cx="27731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429132"/>
            <a:ext cx="2902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насос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142984"/>
            <a:ext cx="34803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лапоть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142984"/>
            <a:ext cx="3409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пальто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00570"/>
            <a:ext cx="29290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сосна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37131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3143248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Стр. 28, упр. 3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Река     речка   реки   речной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Вода    водица    воды     водный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000504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Двор    дворы   дворик</a:t>
            </a:r>
          </a:p>
          <a:p>
            <a:endParaRPr lang="ru-RU" sz="4400" b="1" dirty="0"/>
          </a:p>
          <a:p>
            <a:r>
              <a:rPr lang="ru-RU" sz="4400" b="1" dirty="0" smtClean="0"/>
              <a:t>      дворовый</a:t>
            </a:r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714480" y="714356"/>
            <a:ext cx="357190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1500174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857488" y="714356"/>
            <a:ext cx="357190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43438" y="785794"/>
            <a:ext cx="357190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072330" y="785794"/>
            <a:ext cx="357190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72198" y="1500174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50199" y="2321711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00100" y="3071810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393273" y="2321711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174" y="3143248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179223" y="2393149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108049" y="2393149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464447" y="3893347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750463" y="3893347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00364" y="4643446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107785" y="3893347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678893" y="5250669"/>
            <a:ext cx="285752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00232" y="6000768"/>
            <a:ext cx="35719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835895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Всем спасибо за урок,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Он пойдёт ребятам впрок!</a:t>
            </a:r>
          </a:p>
        </p:txBody>
      </p:sp>
      <p:pic>
        <p:nvPicPr>
          <p:cNvPr id="32771" name="Рисунок 4" descr="post-70101-1236449698_thum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071813"/>
            <a:ext cx="242887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97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Как проверить, какая буква обозначает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безударный гласный звук в слове?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357290" y="857232"/>
            <a:ext cx="7215238" cy="1428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не было сомненья,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Ставьте звук под ударенье.</a:t>
            </a:r>
          </a:p>
        </p:txBody>
      </p:sp>
      <p:pic>
        <p:nvPicPr>
          <p:cNvPr id="5" name="Picture 19" descr="AG00317_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929455" y="4368280"/>
            <a:ext cx="1714512" cy="19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8964612" cy="4149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800000"/>
                </a:solidFill>
              </a:rPr>
              <a:t/>
            </a:r>
            <a:br>
              <a:rPr lang="ru-RU" sz="11500" b="1" dirty="0" smtClean="0">
                <a:solidFill>
                  <a:srgbClr val="800000"/>
                </a:solidFill>
              </a:rPr>
            </a:br>
            <a:r>
              <a:rPr lang="ru-RU" sz="11500" b="1" dirty="0" smtClean="0">
                <a:solidFill>
                  <a:srgbClr val="000066"/>
                </a:solidFill>
              </a:rPr>
              <a:t>Тема:</a:t>
            </a:r>
            <a:br>
              <a:rPr lang="ru-RU" sz="11500" b="1" dirty="0" smtClean="0">
                <a:solidFill>
                  <a:srgbClr val="000066"/>
                </a:solidFill>
              </a:rPr>
            </a:br>
            <a:r>
              <a:rPr lang="ru-RU" sz="8000" b="1" dirty="0" smtClean="0">
                <a:solidFill>
                  <a:srgbClr val="A50021"/>
                </a:solidFill>
              </a:rPr>
              <a:t>Правописание слов</a:t>
            </a:r>
            <a:br>
              <a:rPr lang="ru-RU" sz="8000" b="1" dirty="0" smtClean="0">
                <a:solidFill>
                  <a:srgbClr val="A50021"/>
                </a:solidFill>
              </a:rPr>
            </a:br>
            <a:r>
              <a:rPr lang="ru-RU" sz="8000" b="1" dirty="0" smtClean="0">
                <a:solidFill>
                  <a:srgbClr val="A50021"/>
                </a:solidFill>
              </a:rPr>
              <a:t>с безударными гласными</a:t>
            </a:r>
          </a:p>
        </p:txBody>
      </p:sp>
      <p:pic>
        <p:nvPicPr>
          <p:cNvPr id="1026" name="Picture 2" descr="D:\Мои документы\Мои рисунки\картинки учителю\книги\book1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642918"/>
            <a:ext cx="150495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71625" y="714375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Минутка чистописания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14313" y="178593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В тетрадке красиво и чисто пишу,</a:t>
            </a:r>
          </a:p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Наклон соблюдаю и не спешу!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2663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5430838" y="441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 rot="1937574">
            <a:off x="6623050" y="4630738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Rectangle 38"/>
          <p:cNvSpPr>
            <a:spLocks noChangeArrowheads="1"/>
          </p:cNvSpPr>
          <p:nvPr/>
        </p:nvSpPr>
        <p:spPr bwMode="auto">
          <a:xfrm rot="12019435" flipV="1">
            <a:off x="6623050" y="4594225"/>
            <a:ext cx="989013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>
            <a:off x="7010400" y="4495800"/>
            <a:ext cx="1066800" cy="9318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 flipH="1">
            <a:off x="5354638" y="3429000"/>
            <a:ext cx="838200" cy="21002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92" name="AutoShape 60"/>
          <p:cNvSpPr>
            <a:spLocks noChangeArrowheads="1"/>
          </p:cNvSpPr>
          <p:nvPr/>
        </p:nvSpPr>
        <p:spPr bwMode="auto">
          <a:xfrm>
            <a:off x="5715000" y="4267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93" name="AutoShape 61"/>
          <p:cNvSpPr>
            <a:spLocks noChangeArrowheads="1"/>
          </p:cNvSpPr>
          <p:nvPr/>
        </p:nvSpPr>
        <p:spPr bwMode="auto">
          <a:xfrm>
            <a:off x="6019800" y="33528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2"/>
          <p:cNvSpPr>
            <a:spLocks noChangeShapeType="1"/>
          </p:cNvSpPr>
          <p:nvPr/>
        </p:nvSpPr>
        <p:spPr bwMode="auto">
          <a:xfrm flipH="1">
            <a:off x="2514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7010400" y="3429000"/>
            <a:ext cx="228600" cy="6096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546850" y="3429000"/>
            <a:ext cx="768350" cy="1854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878638" y="3886200"/>
            <a:ext cx="292100" cy="234950"/>
            <a:chOff x="567" y="1026"/>
            <a:chExt cx="181" cy="136"/>
          </a:xfrm>
        </p:grpSpPr>
        <p:sp>
          <p:nvSpPr>
            <p:cNvPr id="18473" name="Line 5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02" name="Freeform 70"/>
          <p:cNvSpPr>
            <a:spLocks/>
          </p:cNvSpPr>
          <p:nvPr/>
        </p:nvSpPr>
        <p:spPr bwMode="auto">
          <a:xfrm>
            <a:off x="5867400" y="4038600"/>
            <a:ext cx="1143000" cy="317500"/>
          </a:xfrm>
          <a:custGeom>
            <a:avLst/>
            <a:gdLst>
              <a:gd name="T0" fmla="*/ 0 w 720"/>
              <a:gd name="T1" fmla="*/ 192 h 200"/>
              <a:gd name="T2" fmla="*/ 192 w 720"/>
              <a:gd name="T3" fmla="*/ 192 h 200"/>
              <a:gd name="T4" fmla="*/ 432 w 720"/>
              <a:gd name="T5" fmla="*/ 144 h 200"/>
              <a:gd name="T6" fmla="*/ 672 w 720"/>
              <a:gd name="T7" fmla="*/ 48 h 200"/>
              <a:gd name="T8" fmla="*/ 720 w 72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00"/>
              <a:gd name="T17" fmla="*/ 720 w 72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Text Box 75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 animBg="1"/>
      <p:bldP spid="18469" grpId="0" animBg="1"/>
      <p:bldP spid="18471" grpId="0" animBg="1"/>
      <p:bldP spid="18482" grpId="0" animBg="1"/>
      <p:bldP spid="18492" grpId="0" animBg="1"/>
      <p:bldP spid="18493" grpId="0" animBg="1"/>
      <p:bldP spid="18501" grpId="0" animBg="1"/>
      <p:bldP spid="18481" grpId="0" animBg="1"/>
      <p:bldP spid="18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2"/>
          <p:cNvSpPr>
            <a:spLocks noChangeShapeType="1"/>
          </p:cNvSpPr>
          <p:nvPr/>
        </p:nvSpPr>
        <p:spPr bwMode="auto">
          <a:xfrm flipH="1">
            <a:off x="27432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451475" y="3446463"/>
            <a:ext cx="1368425" cy="865187"/>
            <a:chOff x="3168" y="240"/>
            <a:chExt cx="862" cy="545"/>
          </a:xfrm>
        </p:grpSpPr>
        <p:sp>
          <p:nvSpPr>
            <p:cNvPr id="19497" name="Oval 53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8" name="Rectangle 54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8" name="Rectangle 56"/>
          <p:cNvSpPr>
            <a:spLocks noChangeArrowheads="1"/>
          </p:cNvSpPr>
          <p:nvPr/>
        </p:nvSpPr>
        <p:spPr bwMode="auto">
          <a:xfrm rot="12019435" flipV="1">
            <a:off x="4827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57"/>
          <p:cNvSpPr>
            <a:spLocks noChangeArrowheads="1"/>
          </p:cNvSpPr>
          <p:nvPr/>
        </p:nvSpPr>
        <p:spPr bwMode="auto">
          <a:xfrm rot="493204">
            <a:off x="54864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029200" y="4724400"/>
            <a:ext cx="1295400" cy="838200"/>
            <a:chOff x="3134" y="724"/>
            <a:chExt cx="948" cy="612"/>
          </a:xfrm>
        </p:grpSpPr>
        <p:sp>
          <p:nvSpPr>
            <p:cNvPr id="19495" name="Oval 6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6" name="Rectangle 6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20" name="Line 64"/>
          <p:cNvSpPr>
            <a:spLocks noChangeShapeType="1"/>
          </p:cNvSpPr>
          <p:nvPr/>
        </p:nvSpPr>
        <p:spPr bwMode="auto">
          <a:xfrm flipH="1">
            <a:off x="5105400" y="3662363"/>
            <a:ext cx="584200" cy="1443037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V="1">
            <a:off x="60960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876800" y="4876800"/>
            <a:ext cx="457200" cy="360363"/>
            <a:chOff x="567" y="1026"/>
            <a:chExt cx="181" cy="136"/>
          </a:xfrm>
        </p:grpSpPr>
        <p:sp>
          <p:nvSpPr>
            <p:cNvPr id="19493" name="Line 6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6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4" name="Line 8"/>
          <p:cNvSpPr>
            <a:spLocks noChangeShapeType="1"/>
          </p:cNvSpPr>
          <p:nvPr/>
        </p:nvSpPr>
        <p:spPr bwMode="auto">
          <a:xfrm flipH="1">
            <a:off x="55626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19" name="AutoShape 63"/>
          <p:cNvSpPr>
            <a:spLocks noChangeArrowheads="1"/>
          </p:cNvSpPr>
          <p:nvPr/>
        </p:nvSpPr>
        <p:spPr bwMode="auto">
          <a:xfrm>
            <a:off x="5029200" y="4953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4" name="Text Box 76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0" grpId="0" animBg="1"/>
      <p:bldP spid="19514" grpId="0" animBg="1"/>
      <p:bldP spid="195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5791200" y="4495800"/>
            <a:ext cx="457200" cy="10668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715000" y="3505200"/>
            <a:ext cx="838200" cy="2057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6096000" y="43434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6380163" y="3429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0" name="Freeform 50"/>
          <p:cNvSpPr>
            <a:spLocks/>
          </p:cNvSpPr>
          <p:nvPr/>
        </p:nvSpPr>
        <p:spPr bwMode="auto">
          <a:xfrm>
            <a:off x="6248400" y="4114800"/>
            <a:ext cx="935038" cy="317500"/>
          </a:xfrm>
          <a:custGeom>
            <a:avLst/>
            <a:gdLst>
              <a:gd name="T0" fmla="*/ 0 w 720"/>
              <a:gd name="T1" fmla="*/ 192 h 200"/>
              <a:gd name="T2" fmla="*/ 192 w 720"/>
              <a:gd name="T3" fmla="*/ 192 h 200"/>
              <a:gd name="T4" fmla="*/ 432 w 720"/>
              <a:gd name="T5" fmla="*/ 144 h 200"/>
              <a:gd name="T6" fmla="*/ 672 w 720"/>
              <a:gd name="T7" fmla="*/ 48 h 200"/>
              <a:gd name="T8" fmla="*/ 720 w 72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00"/>
              <a:gd name="T17" fmla="*/ 720 w 72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00">
                <a:moveTo>
                  <a:pt x="0" y="192"/>
                </a:moveTo>
                <a:cubicBezTo>
                  <a:pt x="60" y="196"/>
                  <a:pt x="120" y="200"/>
                  <a:pt x="192" y="192"/>
                </a:cubicBezTo>
                <a:cubicBezTo>
                  <a:pt x="264" y="184"/>
                  <a:pt x="352" y="168"/>
                  <a:pt x="432" y="144"/>
                </a:cubicBezTo>
                <a:cubicBezTo>
                  <a:pt x="512" y="120"/>
                  <a:pt x="624" y="72"/>
                  <a:pt x="672" y="48"/>
                </a:cubicBezTo>
                <a:cubicBezTo>
                  <a:pt x="720" y="24"/>
                  <a:pt x="712" y="8"/>
                  <a:pt x="720" y="0"/>
                </a:cubicBezTo>
              </a:path>
            </a:pathLst>
          </a:custGeom>
          <a:noFill/>
          <a:ln w="1047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127875" y="3446463"/>
            <a:ext cx="1368425" cy="865187"/>
            <a:chOff x="3168" y="240"/>
            <a:chExt cx="862" cy="545"/>
          </a:xfrm>
        </p:grpSpPr>
        <p:sp>
          <p:nvSpPr>
            <p:cNvPr id="35893" name="Oval 9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9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64" name="Rectangle 94"/>
          <p:cNvSpPr>
            <a:spLocks noChangeArrowheads="1"/>
          </p:cNvSpPr>
          <p:nvPr/>
        </p:nvSpPr>
        <p:spPr bwMode="auto">
          <a:xfrm rot="12019435" flipV="1">
            <a:off x="6732588" y="4611688"/>
            <a:ext cx="11525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65" name="Rectangle 95"/>
          <p:cNvSpPr>
            <a:spLocks noChangeArrowheads="1"/>
          </p:cNvSpPr>
          <p:nvPr/>
        </p:nvSpPr>
        <p:spPr bwMode="auto">
          <a:xfrm rot="493204">
            <a:off x="7162800" y="3810000"/>
            <a:ext cx="13684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6705600" y="4724400"/>
            <a:ext cx="1295400" cy="838200"/>
            <a:chOff x="3134" y="724"/>
            <a:chExt cx="948" cy="612"/>
          </a:xfrm>
        </p:grpSpPr>
        <p:sp>
          <p:nvSpPr>
            <p:cNvPr id="35891" name="Oval 97"/>
            <p:cNvSpPr>
              <a:spLocks noChangeArrowheads="1"/>
            </p:cNvSpPr>
            <p:nvPr/>
          </p:nvSpPr>
          <p:spPr bwMode="auto">
            <a:xfrm rot="925787">
              <a:off x="3178" y="794"/>
              <a:ext cx="753" cy="542"/>
            </a:xfrm>
            <a:prstGeom prst="ellips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2" name="Rectangle 98"/>
            <p:cNvSpPr>
              <a:spLocks noChangeArrowheads="1"/>
            </p:cNvSpPr>
            <p:nvPr/>
          </p:nvSpPr>
          <p:spPr bwMode="auto">
            <a:xfrm rot="525650">
              <a:off x="3134" y="724"/>
              <a:ext cx="948" cy="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9" name="Line 99"/>
          <p:cNvSpPr>
            <a:spLocks noChangeShapeType="1"/>
          </p:cNvSpPr>
          <p:nvPr/>
        </p:nvSpPr>
        <p:spPr bwMode="auto">
          <a:xfrm flipH="1">
            <a:off x="7162800" y="3657600"/>
            <a:ext cx="203200" cy="52863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40" name="Line 100"/>
          <p:cNvSpPr>
            <a:spLocks noChangeShapeType="1"/>
          </p:cNvSpPr>
          <p:nvPr/>
        </p:nvSpPr>
        <p:spPr bwMode="auto">
          <a:xfrm flipV="1">
            <a:off x="7772400" y="3810000"/>
            <a:ext cx="609600" cy="1506538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6934200" y="3962400"/>
            <a:ext cx="457200" cy="360363"/>
            <a:chOff x="567" y="1026"/>
            <a:chExt cx="181" cy="136"/>
          </a:xfrm>
        </p:grpSpPr>
        <p:sp>
          <p:nvSpPr>
            <p:cNvPr id="35889" name="Line 102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03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6781800" y="4191000"/>
            <a:ext cx="387350" cy="990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9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0" name="Text Box 122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 i="1"/>
              <a:t>Марабаева Л.А</a:t>
            </a:r>
            <a:r>
              <a:rPr lang="ru-RU" sz="8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animBg="1"/>
      <p:bldP spid="35870" grpId="0" animBg="1"/>
      <p:bldP spid="35871" grpId="0" animBg="1"/>
      <p:bldP spid="35872" grpId="0" animBg="1"/>
      <p:bldP spid="35890" grpId="0" animBg="1"/>
      <p:bldP spid="35939" grpId="0" animBg="1"/>
      <p:bldP spid="35940" grpId="0" animBg="1"/>
      <p:bldP spid="358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403</Words>
  <Application>Microsoft Office PowerPoint</Application>
  <PresentationFormat>Экран (4:3)</PresentationFormat>
  <Paragraphs>113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Презентацию подготовила учитель начальных классов МОУ Баевская СОШ, Николаевского района, Ульяновской области-Лешина В.В.</vt:lpstr>
      <vt:lpstr>Презентация PowerPoint</vt:lpstr>
      <vt:lpstr>Презентация PowerPoint</vt:lpstr>
      <vt:lpstr>Презентация PowerPoint</vt:lpstr>
      <vt:lpstr> Тема: Правописание слов с безударными гласными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207</dc:creator>
  <cp:lastModifiedBy>Влад</cp:lastModifiedBy>
  <cp:revision>34</cp:revision>
  <dcterms:created xsi:type="dcterms:W3CDTF">2011-03-24T04:09:49Z</dcterms:created>
  <dcterms:modified xsi:type="dcterms:W3CDTF">2014-12-18T15:38:30Z</dcterms:modified>
</cp:coreProperties>
</file>