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2" r:id="rId6"/>
    <p:sldId id="261" r:id="rId7"/>
    <p:sldId id="269" r:id="rId8"/>
    <p:sldId id="264" r:id="rId9"/>
    <p:sldId id="260" r:id="rId10"/>
    <p:sldId id="271" r:id="rId11"/>
    <p:sldId id="265" r:id="rId12"/>
    <p:sldId id="267" r:id="rId13"/>
    <p:sldId id="275" r:id="rId14"/>
    <p:sldId id="276" r:id="rId15"/>
    <p:sldId id="270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реподаватель\Desktop\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2"/>
            <a:ext cx="5325710" cy="345638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825600">
                <a:alpha val="0"/>
              </a:srgb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76672"/>
            <a:ext cx="8610600" cy="5943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Даже во времена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Великой Отечественной Войны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строительство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московского метрополитена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 продолжалось.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dirty="0" smtClean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В это время были сданы в эксплуатацию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«Автозаводская», «Павелецкая», «Новокузнецкая» станции, а также участки от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«Партизанской» до «Курской» и от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«Автозаводской» до «Площади Свердлова».</a:t>
            </a:r>
            <a:r>
              <a:rPr lang="ru-RU" sz="2800" b="1" dirty="0" smtClean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8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реподаватель\Desktop\i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784309" cy="2088232"/>
          </a:xfrm>
          <a:prstGeom prst="rect">
            <a:avLst/>
          </a:prstGeom>
          <a:noFill/>
        </p:spPr>
      </p:pic>
      <p:pic>
        <p:nvPicPr>
          <p:cNvPr id="7171" name="Picture 3" descr="C:\Users\Преподаватель\Desktop\i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348880"/>
            <a:ext cx="3160746" cy="2370559"/>
          </a:xfrm>
          <a:prstGeom prst="rect">
            <a:avLst/>
          </a:prstGeom>
          <a:noFill/>
        </p:spPr>
      </p:pic>
      <p:pic>
        <p:nvPicPr>
          <p:cNvPr id="6" name="Picture 2" descr="C:\Users\Преподаватель\Desktop\i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5" y="4581128"/>
            <a:ext cx="2673085" cy="2004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8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Преподаватель\Desktop\i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548680"/>
            <a:ext cx="2473235" cy="1656184"/>
          </a:xfrm>
          <a:prstGeom prst="rect">
            <a:avLst/>
          </a:prstGeom>
          <a:noFill/>
        </p:spPr>
      </p:pic>
      <p:pic>
        <p:nvPicPr>
          <p:cNvPr id="7" name="Picture 3" descr="C:\Users\Преподаватель\Desktop\i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422" y="2276872"/>
            <a:ext cx="3239400" cy="2232248"/>
          </a:xfrm>
          <a:prstGeom prst="rect">
            <a:avLst/>
          </a:prstGeom>
          <a:noFill/>
        </p:spPr>
      </p:pic>
      <p:pic>
        <p:nvPicPr>
          <p:cNvPr id="9" name="Picture 5" descr="024-0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293096"/>
            <a:ext cx="2799928" cy="22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DCEBF5">
                <a:alpha val="15000"/>
              </a:srgbClr>
            </a:gs>
            <a:gs pos="31000">
              <a:srgbClr val="83A7C3">
                <a:alpha val="45000"/>
              </a:srgbClr>
            </a:gs>
            <a:gs pos="0">
              <a:srgbClr val="768FB9"/>
            </a:gs>
            <a:gs pos="21001">
              <a:srgbClr val="83A7C3"/>
            </a:gs>
            <a:gs pos="52000">
              <a:srgbClr val="FFFFFF">
                <a:alpha val="22000"/>
              </a:srgbClr>
            </a:gs>
            <a:gs pos="56000">
              <a:srgbClr val="9C6563"/>
            </a:gs>
            <a:gs pos="58000">
              <a:srgbClr val="80302D">
                <a:alpha val="0"/>
              </a:srgbClr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v_vagone_podzem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3259088" cy="244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024-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456384" cy="245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Преподаватель\Desktop\i1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05" y="3429000"/>
            <a:ext cx="3595599" cy="2736304"/>
          </a:xfrm>
          <a:prstGeom prst="rect">
            <a:avLst/>
          </a:prstGeom>
          <a:noFill/>
        </p:spPr>
      </p:pic>
      <p:pic>
        <p:nvPicPr>
          <p:cNvPr id="5" name="Picture 4" descr="C:\Users\Преподаватель\Desktop\i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645024"/>
            <a:ext cx="369041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DCEBF5">
                <a:alpha val="15000"/>
              </a:srgbClr>
            </a:gs>
            <a:gs pos="31000">
              <a:srgbClr val="83A7C3">
                <a:alpha val="45000"/>
              </a:srgbClr>
            </a:gs>
            <a:gs pos="0">
              <a:srgbClr val="768FB9"/>
            </a:gs>
            <a:gs pos="21001">
              <a:srgbClr val="83A7C3"/>
            </a:gs>
            <a:gs pos="52000">
              <a:srgbClr val="FFFFFF">
                <a:alpha val="22000"/>
              </a:srgbClr>
            </a:gs>
            <a:gs pos="56000">
              <a:srgbClr val="9C6563"/>
            </a:gs>
            <a:gs pos="58000">
              <a:srgbClr val="80302D">
                <a:alpha val="0"/>
              </a:srgbClr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Преподаватель\Desktop\i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28053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Примерно с 1959 года по 1960 год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в метро используются жетоны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dirty="0" smtClean="0"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С 1961 года по 1992 год –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пятикопеечные монеты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dirty="0" smtClean="0">
              <a:latin typeface="Book Antiqua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С 1999 года в оборот вошли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Book Antiqua" pitchFamily="18" charset="0"/>
              </a:rPr>
              <a:t>магнитные билеты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4400" dirty="0" smtClean="0"/>
          </a:p>
        </p:txBody>
      </p:sp>
      <p:pic>
        <p:nvPicPr>
          <p:cNvPr id="29700" name="Picture 4" descr="2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4664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5k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132856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bilet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293096"/>
            <a:ext cx="2621664" cy="211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344816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  </a:t>
            </a:r>
            <a:r>
              <a:rPr lang="ru-RU" dirty="0" smtClean="0">
                <a:latin typeface="Book Antiqua" pitchFamily="18" charset="0"/>
              </a:rPr>
              <a:t>1935 год             </a:t>
            </a:r>
            <a:r>
              <a:rPr lang="ru-RU" dirty="0" smtClean="0">
                <a:latin typeface="Book Antiqua" pitchFamily="18" charset="0"/>
              </a:rPr>
              <a:t>2012 </a:t>
            </a:r>
            <a:r>
              <a:rPr lang="ru-RU" dirty="0" smtClean="0">
                <a:latin typeface="Book Antiqua" pitchFamily="18" charset="0"/>
              </a:rPr>
              <a:t>год</a:t>
            </a:r>
          </a:p>
        </p:txBody>
      </p:sp>
      <p:pic>
        <p:nvPicPr>
          <p:cNvPr id="37892" name="Picture 4" descr="met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37338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893" name="Picture 5" descr="моск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21005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014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latin typeface="Book Antiqua" pitchFamily="18" charset="0"/>
              </a:rPr>
              <a:t>Знаете ли Вы откуда взялось</a:t>
            </a:r>
            <a:r>
              <a:rPr lang="ru-RU" sz="3200" b="1" dirty="0" smtClean="0">
                <a:solidFill>
                  <a:schemeClr val="accent2"/>
                </a:solidFill>
                <a:latin typeface="Book Antiqua" pitchFamily="18" charset="0"/>
              </a:rPr>
              <a:t> слово «</a:t>
            </a:r>
            <a:r>
              <a:rPr lang="ru-RU" sz="3200" b="1" dirty="0" smtClean="0">
                <a:solidFill>
                  <a:srgbClr val="FF3300"/>
                </a:solidFill>
                <a:latin typeface="Book Antiqua" pitchFamily="18" charset="0"/>
              </a:rPr>
              <a:t>МЕТРОПОЛИТЕН</a:t>
            </a:r>
            <a:r>
              <a:rPr lang="ru-RU" sz="3200" b="1" dirty="0" smtClean="0">
                <a:solidFill>
                  <a:schemeClr val="accent2"/>
                </a:solidFill>
                <a:latin typeface="Book Antiqua" pitchFamily="18" charset="0"/>
              </a:rPr>
              <a:t>»?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Из Лондона. Первую в мире подземную городскую железную дорогу длиной 3,6 км построила там компания «Метрополитен» (от французского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metropolitain</a:t>
            </a:r>
            <a:r>
              <a:rPr lang="ru-RU" dirty="0" smtClean="0">
                <a:latin typeface="Book Antiqua" pitchFamily="18" charset="0"/>
              </a:rPr>
              <a:t>, буквально - </a:t>
            </a:r>
            <a:r>
              <a:rPr lang="ru-RU" i="1" dirty="0" smtClean="0">
                <a:latin typeface="Book Antiqua" pitchFamily="18" charset="0"/>
              </a:rPr>
              <a:t>столичный</a:t>
            </a:r>
            <a:r>
              <a:rPr lang="ru-RU" dirty="0" smtClean="0">
                <a:latin typeface="Book Antiqua" pitchFamily="18" charset="0"/>
              </a:rPr>
              <a:t>, от греческого </a:t>
            </a:r>
            <a:r>
              <a:rPr lang="ru-RU" dirty="0" err="1" smtClean="0">
                <a:solidFill>
                  <a:srgbClr val="C00000"/>
                </a:solidFill>
                <a:latin typeface="Book Antiqua" pitchFamily="18" charset="0"/>
              </a:rPr>
              <a:t>metrоpolis</a:t>
            </a:r>
            <a:r>
              <a:rPr lang="ru-RU" dirty="0" smtClean="0">
                <a:latin typeface="Book Antiqua" pitchFamily="18" charset="0"/>
              </a:rPr>
              <a:t> - </a:t>
            </a:r>
            <a:r>
              <a:rPr lang="ru-RU" i="1" dirty="0" smtClean="0">
                <a:latin typeface="Book Antiqua" pitchFamily="18" charset="0"/>
              </a:rPr>
              <a:t>главный город, столица</a:t>
            </a:r>
            <a:r>
              <a:rPr lang="ru-RU" dirty="0" smtClean="0">
                <a:latin typeface="Book Antiqua" pitchFamily="18" charset="0"/>
              </a:rPr>
              <a:t>).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F200"/>
            </a:gs>
            <a:gs pos="41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4797152"/>
            <a:ext cx="4906888" cy="1828800"/>
          </a:xfrm>
        </p:spPr>
        <p:txBody>
          <a:bodyPr/>
          <a:lstStyle/>
          <a:p>
            <a:r>
              <a:rPr lang="ru-RU" sz="2400" b="1" dirty="0" smtClean="0">
                <a:latin typeface="Book Antiqua" pitchFamily="18" charset="0"/>
              </a:rPr>
              <a:t>Только встанет над Москвою</a:t>
            </a:r>
          </a:p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    </a:t>
            </a:r>
            <a:r>
              <a:rPr lang="ru-RU" sz="2400" b="1" dirty="0" smtClean="0">
                <a:latin typeface="Book Antiqua" pitchFamily="18" charset="0"/>
              </a:rPr>
              <a:t>Утро </a:t>
            </a:r>
            <a:r>
              <a:rPr lang="ru-RU" sz="2400" b="1" dirty="0" smtClean="0">
                <a:latin typeface="Book Antiqua" pitchFamily="18" charset="0"/>
              </a:rPr>
              <a:t>ранее,</a:t>
            </a:r>
          </a:p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    Я </a:t>
            </a:r>
            <a:r>
              <a:rPr lang="ru-RU" sz="2400" b="1" dirty="0" smtClean="0">
                <a:latin typeface="Book Antiqua" pitchFamily="18" charset="0"/>
              </a:rPr>
              <a:t>с лошадкою </a:t>
            </a:r>
            <a:r>
              <a:rPr lang="ru-RU" sz="2400" b="1" dirty="0" smtClean="0">
                <a:latin typeface="Book Antiqua" pitchFamily="18" charset="0"/>
              </a:rPr>
              <a:t>своей</a:t>
            </a:r>
          </a:p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    Уж </a:t>
            </a:r>
            <a:r>
              <a:rPr lang="ru-RU" sz="2400" b="1" dirty="0" smtClean="0">
                <a:latin typeface="Book Antiqua" pitchFamily="18" charset="0"/>
              </a:rPr>
              <a:t>на посту.</a:t>
            </a:r>
          </a:p>
          <a:p>
            <a:endParaRPr lang="ru-RU" dirty="0"/>
          </a:p>
        </p:txBody>
      </p:sp>
      <p:pic>
        <p:nvPicPr>
          <p:cNvPr id="2052" name="Picture 4" descr="C:\Users\Преподаватель\Desktop\i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400600" cy="3438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реподаватель\Desktop\i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5184576" cy="3651110"/>
          </a:xfrm>
          <a:prstGeom prst="rect">
            <a:avLst/>
          </a:prstGeom>
          <a:noFill/>
        </p:spPr>
      </p:pic>
      <p:pic>
        <p:nvPicPr>
          <p:cNvPr id="3075" name="Picture 3" descr="C:\Users\Преподаватель\Desktop\i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2019" y="4149080"/>
            <a:ext cx="3355093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реподаватель\Desktop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7" y="4185085"/>
            <a:ext cx="3105132" cy="2328849"/>
          </a:xfrm>
          <a:prstGeom prst="rect">
            <a:avLst/>
          </a:prstGeom>
          <a:noFill/>
        </p:spPr>
      </p:pic>
      <p:pic>
        <p:nvPicPr>
          <p:cNvPr id="5" name="Picture 3" descr="C:\Users\Преподаватель\Desktop\i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348372" cy="2520280"/>
          </a:xfrm>
          <a:prstGeom prst="rect">
            <a:avLst/>
          </a:prstGeom>
          <a:noFill/>
        </p:spPr>
      </p:pic>
      <p:pic>
        <p:nvPicPr>
          <p:cNvPr id="6" name="Picture 4" descr="метро 1935 год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708920"/>
            <a:ext cx="348704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реподаватель\Desktop\i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672408" cy="2727036"/>
          </a:xfrm>
          <a:prstGeom prst="rect">
            <a:avLst/>
          </a:prstGeom>
          <a:noFill/>
        </p:spPr>
      </p:pic>
      <p:pic>
        <p:nvPicPr>
          <p:cNvPr id="4099" name="Picture 3" descr="C:\Users\Преподаватель\Desktop\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3600400" cy="2783814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5273824"/>
            <a:ext cx="8712968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Самый первый состав московского метрополитена включал четыре вагона. Курсировал же он от станции «Сокольники» до станции «Парк культуры». Длина этого маршрута составляла чуть больше одиннадцати километров, а минимальный интервал между поездами – пять минут. </a:t>
            </a:r>
          </a:p>
        </p:txBody>
      </p:sp>
      <p:pic>
        <p:nvPicPr>
          <p:cNvPr id="7" name="Picture 4" descr="met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212976"/>
            <a:ext cx="7571184" cy="214766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941168"/>
            <a:ext cx="8424936" cy="172819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Для оплаты проезда использовался обыкновенный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картонный билет, </a:t>
            </a:r>
            <a:r>
              <a:rPr lang="ru-RU" sz="2400" b="1" dirty="0" smtClean="0">
                <a:latin typeface="Book Antiqua" pitchFamily="18" charset="0"/>
              </a:rPr>
              <a:t>который </a:t>
            </a:r>
            <a:r>
              <a:rPr lang="ru-RU" sz="2400" b="1" dirty="0" smtClean="0">
                <a:latin typeface="Book Antiqua" pitchFamily="18" charset="0"/>
              </a:rPr>
              <a:t>стоил </a:t>
            </a:r>
            <a:r>
              <a:rPr lang="ru-RU" sz="2400" b="1" dirty="0" smtClean="0">
                <a:latin typeface="Book Antiqua" pitchFamily="18" charset="0"/>
              </a:rPr>
              <a:t>пятьдесят </a:t>
            </a:r>
            <a:r>
              <a:rPr lang="ru-RU" sz="2400" b="1" dirty="0" smtClean="0">
                <a:latin typeface="Book Antiqua" pitchFamily="18" charset="0"/>
              </a:rPr>
              <a:t>копеек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и </a:t>
            </a:r>
            <a:r>
              <a:rPr lang="ru-RU" sz="2400" b="1" dirty="0" smtClean="0">
                <a:latin typeface="Book Antiqua" pitchFamily="18" charset="0"/>
              </a:rPr>
              <a:t>был действителен </a:t>
            </a:r>
            <a:r>
              <a:rPr lang="ru-RU" sz="2400" b="1" dirty="0" smtClean="0">
                <a:latin typeface="Book Antiqua" pitchFamily="18" charset="0"/>
              </a:rPr>
              <a:t>в течение </a:t>
            </a:r>
            <a:r>
              <a:rPr lang="ru-RU" sz="2400" b="1" dirty="0" smtClean="0">
                <a:latin typeface="Book Antiqua" pitchFamily="18" charset="0"/>
              </a:rPr>
              <a:t>35 минут </a:t>
            </a:r>
            <a:r>
              <a:rPr lang="ru-RU" sz="2400" b="1" dirty="0" smtClean="0">
                <a:latin typeface="Book Antiqua" pitchFamily="18" charset="0"/>
              </a:rPr>
              <a:t>после входа в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метрополитен</a:t>
            </a:r>
            <a:r>
              <a:rPr lang="ru-RU" sz="2400" b="1" dirty="0" smtClean="0">
                <a:latin typeface="Book Antiqua" pitchFamily="18" charset="0"/>
              </a:rPr>
              <a:t>. </a:t>
            </a:r>
          </a:p>
        </p:txBody>
      </p:sp>
      <p:pic>
        <p:nvPicPr>
          <p:cNvPr id="25604" name="Picture 4" descr="biletik-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0289">
            <a:off x="1547664" y="764704"/>
            <a:ext cx="2501900" cy="38100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5605" name="Picture 5" descr="1936-02-27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7948">
            <a:off x="5076056" y="908720"/>
            <a:ext cx="2209800" cy="3657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реподаватель\Desktop\i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393" y="260648"/>
            <a:ext cx="3005463" cy="2436862"/>
          </a:xfrm>
          <a:prstGeom prst="rect">
            <a:avLst/>
          </a:prstGeom>
          <a:noFill/>
        </p:spPr>
      </p:pic>
      <p:pic>
        <p:nvPicPr>
          <p:cNvPr id="5123" name="Picture 3" descr="C:\Users\Преподаватель\Desktop\i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268760"/>
            <a:ext cx="3600400" cy="2700300"/>
          </a:xfrm>
          <a:prstGeom prst="rect">
            <a:avLst/>
          </a:prstGeom>
          <a:noFill/>
        </p:spPr>
      </p:pic>
      <p:pic>
        <p:nvPicPr>
          <p:cNvPr id="5124" name="Picture 4" descr="C:\Users\Преподаватель\Desktop\i2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149080"/>
            <a:ext cx="3295252" cy="248486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1560" y="2708920"/>
            <a:ext cx="26642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Станция Белорусская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4005064"/>
            <a:ext cx="25202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Станция  Маяковская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5661248"/>
            <a:ext cx="288032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Book Antiqua" pitchFamily="18" charset="0"/>
              </a:rPr>
              <a:t>Станция  Киевская</a:t>
            </a:r>
            <a:endParaRPr lang="ru-RU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реподаватель\Desktop\i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33056"/>
            <a:ext cx="3336371" cy="2502278"/>
          </a:xfrm>
          <a:prstGeom prst="rect">
            <a:avLst/>
          </a:prstGeom>
          <a:noFill/>
        </p:spPr>
      </p:pic>
      <p:pic>
        <p:nvPicPr>
          <p:cNvPr id="6147" name="Picture 3" descr="C:\Users\Преподаватель\Desktop\i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56792"/>
            <a:ext cx="2400267" cy="180020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512" y="1700808"/>
            <a:ext cx="460851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22 июля 1941 года в Москве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впервые прозвучала воздушная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тревога. Имея опыт учебных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тревог, работники метро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успешно справились с задачей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укрытия населения: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на платформах станций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разместились женщины и дети,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инвалиды и престарелые, для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них были расставлен лежаки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и кровати-раскладушки. На путях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уложили деревянные щиты.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Позаботились о питьевой воде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и канализации.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В  вагонах, расставленных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на станциях, были оборудованы медицинские пункты. </a:t>
            </a:r>
          </a:p>
        </p:txBody>
      </p:sp>
      <p:pic>
        <p:nvPicPr>
          <p:cNvPr id="7" name="Picture 7" descr="mayak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60648"/>
            <a:ext cx="1898104" cy="307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221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Знаете ли Вы откуда взялось слово «МЕТРОПОЛИТЕН»?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1935 год             2012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11</cp:revision>
  <dcterms:created xsi:type="dcterms:W3CDTF">2013-05-30T18:00:39Z</dcterms:created>
  <dcterms:modified xsi:type="dcterms:W3CDTF">2013-05-30T19:24:03Z</dcterms:modified>
</cp:coreProperties>
</file>