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2" r:id="rId6"/>
    <p:sldId id="263" r:id="rId7"/>
    <p:sldId id="260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>
        <p:scale>
          <a:sx n="69" d="100"/>
          <a:sy n="69" d="100"/>
        </p:scale>
        <p:origin x="-133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F872D2B2-0749-433B-94FD-7B532E27CE3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206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Л.П.Приходько, МОУ "КСОШ № 27", Каслинского муниципального района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58EE-789A-454A-ABE0-4E2409A40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Л.П.Приходько, МОУ "КСОШ № 27", Каслинского муниципального района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70C9-3F09-4791-A493-5EEC468CD0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Л.П.Приходько, МОУ "КСОШ № 27", Каслинского муниципального района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E54B-EDA0-4C40-A8C9-FFB2AFEE2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Л.П.Приходько, МОУ "КСОШ № 27", Каслинского муниципального района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5D7A-67BF-41D0-B18F-7CEBF4188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Л.П.Приходько, МОУ "КСОШ № 27", Каслинского муниципального района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C3FF-7627-4E73-836E-4731247FD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Л.П.Приходько, МОУ "КСОШ № 27", Каслинского муниципального района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E772-7EC4-49FF-BA34-14941B115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Л.П.Приходько, МОУ "КСОШ № 27", Каслинского муниципального района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390D-F92E-4948-A0C9-A64C8F557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Л.П.Приходько, МОУ "КСОШ № 27", Каслинского муниципального района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D8171-1D43-4077-A390-7D1751B7A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Л.П.Приходько, МОУ "КСОШ № 27", Каслинского муниципального района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FE65-E90D-4127-AACB-7E9F12FCC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Л.П.Приходько, МОУ "КСОШ № 27", Каслинского муниципального района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2FF2-AD41-442D-B7FF-23CC375C6F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Л.П.Приходько, МОУ "КСОШ № 27", Каслинского муниципального района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15C7FB-4EE2-43DA-958D-2AF6346FBC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ru-RU" smtClean="0"/>
              <a:t>Л.П.Приходько, МОУ "КСОШ № 27", Каслинского муниципального района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BDE47E-6D7C-4B51-96D3-09741B0989A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5908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>
                <a:solidFill>
                  <a:schemeClr val="hlink"/>
                </a:solidFill>
              </a:rPr>
              <a:t>УЗЕЛКИ НА ПАМЯТЬ</a:t>
            </a:r>
            <a:endParaRPr lang="ru-RU" sz="8800" dirty="0">
              <a:solidFill>
                <a:schemeClr val="hlink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914400"/>
            <a:ext cx="7772400" cy="4572000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dirty="0" smtClean="0">
                <a:latin typeface="+mj-lt"/>
              </a:rPr>
              <a:t>ТАК ЖЕ КАК РУЧЕЙ ЖУРЧИТ,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dirty="0" smtClean="0">
                <a:latin typeface="+mj-lt"/>
              </a:rPr>
              <a:t>НАША РЕЧЬ ВСЕГДА ЗВУЧИТ!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dirty="0" smtClean="0">
                <a:latin typeface="+mj-lt"/>
              </a:rPr>
              <a:t>ТАК ПРЕКРАСНА! ТАК ЖИВА!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dirty="0" smtClean="0">
                <a:latin typeface="+mj-lt"/>
              </a:rPr>
              <a:t>СЛЫШИМ МЫ ЕЁ СЛОВА: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dirty="0" smtClean="0">
                <a:latin typeface="+mj-lt"/>
              </a:rPr>
              <a:t>НЕБО, ДОМ, ЗЕМЛЯ, ОТЕЦ,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dirty="0" smtClean="0">
                <a:latin typeface="+mj-lt"/>
              </a:rPr>
              <a:t>МАМА, СОЛНЫШКО СКВОРЕЦ…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dirty="0" smtClean="0">
                <a:latin typeface="+mj-lt"/>
              </a:rPr>
              <a:t>БУДЕМ МЫ РОДНУЮ РЕЧЬ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dirty="0" smtClean="0">
                <a:latin typeface="+mj-lt"/>
              </a:rPr>
              <a:t>ИЗУЧАТЬ, ЛЮБИТЬ, БЕРЕЧЬ!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36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362200" y="838200"/>
            <a:ext cx="3886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600" b="1" dirty="0">
                <a:solidFill>
                  <a:srgbClr val="0066FF"/>
                </a:solidFill>
                <a:latin typeface="+mj-lt"/>
              </a:rPr>
              <a:t>Речь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2133600" y="1828800"/>
            <a:ext cx="144780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5029200" y="1828800"/>
            <a:ext cx="144780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4344" name="Picture 8" descr="мальчи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276601"/>
            <a:ext cx="2704158" cy="3048000"/>
          </a:xfrm>
          <a:prstGeom prst="rect">
            <a:avLst/>
          </a:prstGeom>
          <a:noFill/>
        </p:spPr>
      </p:pic>
      <p:pic>
        <p:nvPicPr>
          <p:cNvPr id="14346" name="Picture 10" descr="рисунок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581400"/>
            <a:ext cx="2119313" cy="261726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572000" y="25146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+mj-lt"/>
              </a:rPr>
              <a:t>ПИСЬМЕННАЯ</a:t>
            </a:r>
            <a:endParaRPr lang="ru-RU" sz="48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251460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+mj-lt"/>
              </a:rPr>
              <a:t>УСТНАЯ</a:t>
            </a:r>
            <a:endParaRPr lang="ru-RU" sz="4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1143000"/>
            <a:ext cx="441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chemeClr val="accent1"/>
                </a:solidFill>
                <a:latin typeface="+mj-lt"/>
              </a:rPr>
              <a:t>Звуки</a:t>
            </a:r>
            <a:endParaRPr lang="ru-RU" sz="66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365760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+mj-lt"/>
              </a:rPr>
              <a:t>ГЛАСНЫЕ </a:t>
            </a:r>
            <a:endParaRPr lang="ru-RU" sz="48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373380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+mj-lt"/>
              </a:rPr>
              <a:t>СОГЛАСНЫЕ</a:t>
            </a:r>
            <a:endParaRPr lang="ru-RU" sz="4800" dirty="0">
              <a:latin typeface="+mj-lt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>
            <a:off x="1600200" y="2133600"/>
            <a:ext cx="2286000" cy="1524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0" y="2133600"/>
            <a:ext cx="2362200" cy="1600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381000"/>
            <a:ext cx="1905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М</a:t>
            </a:r>
            <a:endParaRPr lang="ru-RU" sz="18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7200" y="609600"/>
            <a:ext cx="1600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</a:t>
            </a:r>
            <a:endParaRPr lang="ru-RU" sz="18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3276600"/>
            <a:ext cx="1219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52800" y="3657600"/>
            <a:ext cx="2438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1800" y="381000"/>
            <a:ext cx="1447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Н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81800" y="3581400"/>
            <a:ext cx="1600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К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133356"/>
            <a:ext cx="7620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+mj-lt"/>
              </a:rPr>
              <a:t>1)НАЧАЛО</a:t>
            </a:r>
          </a:p>
          <a:p>
            <a:r>
              <a:rPr lang="ru-RU" sz="6000" dirty="0" smtClean="0">
                <a:latin typeface="+mj-lt"/>
              </a:rPr>
              <a:t>2)ЗНАКИ : .   !   ?</a:t>
            </a:r>
          </a:p>
          <a:p>
            <a:r>
              <a:rPr lang="ru-RU" sz="6000" dirty="0" smtClean="0">
                <a:latin typeface="+mj-lt"/>
              </a:rPr>
              <a:t>3)СЛОГИ</a:t>
            </a:r>
          </a:p>
          <a:p>
            <a:r>
              <a:rPr lang="ru-RU" sz="6000" dirty="0" smtClean="0">
                <a:latin typeface="+mj-lt"/>
              </a:rPr>
              <a:t>4)УДАРЕНИЕ</a:t>
            </a:r>
          </a:p>
          <a:p>
            <a:pPr algn="ctr"/>
            <a:endParaRPr lang="ru-RU" sz="6000" dirty="0" smtClean="0">
              <a:latin typeface="+mj-lt"/>
            </a:endParaRPr>
          </a:p>
          <a:p>
            <a:pPr algn="ctr"/>
            <a:endParaRPr lang="ru-RU" sz="6600" dirty="0">
              <a:latin typeface="+mj-lt"/>
            </a:endParaRPr>
          </a:p>
        </p:txBody>
      </p:sp>
      <p:sp>
        <p:nvSpPr>
          <p:cNvPr id="5" name="Арка 4"/>
          <p:cNvSpPr/>
          <p:nvPr/>
        </p:nvSpPr>
        <p:spPr>
          <a:xfrm rot="10800000">
            <a:off x="6400800" y="3276600"/>
            <a:ext cx="914400" cy="6858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Арка 5"/>
          <p:cNvSpPr/>
          <p:nvPr/>
        </p:nvSpPr>
        <p:spPr>
          <a:xfrm rot="10800000">
            <a:off x="4114800" y="3276600"/>
            <a:ext cx="914400" cy="6858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Арка 6"/>
          <p:cNvSpPr/>
          <p:nvPr/>
        </p:nvSpPr>
        <p:spPr>
          <a:xfrm rot="10800000">
            <a:off x="5257800" y="3276600"/>
            <a:ext cx="914400" cy="6858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1524000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200" dirty="0">
                <a:latin typeface="+mj-lt"/>
              </a:rPr>
              <a:t>Речь должна быть понятной и вежливой!</a:t>
            </a:r>
          </a:p>
        </p:txBody>
      </p:sp>
      <p:pic>
        <p:nvPicPr>
          <p:cNvPr id="16389" name="Picture 5" descr="со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228600"/>
            <a:ext cx="1562100" cy="1628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135</TotalTime>
  <Words>75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УЗЕЛКИ НА ПАМЯТЬ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Дом</dc:creator>
  <cp:lastModifiedBy>Анжелика</cp:lastModifiedBy>
  <cp:revision>13</cp:revision>
  <dcterms:created xsi:type="dcterms:W3CDTF">2007-05-08T18:52:33Z</dcterms:created>
  <dcterms:modified xsi:type="dcterms:W3CDTF">2013-11-17T17:36:48Z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