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66" r:id="rId15"/>
    <p:sldId id="269" r:id="rId16"/>
    <p:sldId id="268" r:id="rId17"/>
    <p:sldId id="271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29496729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155320" y="-146160"/>
            <a:ext cx="4833000" cy="1696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000" cy="530316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920" cy="68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Table 1"/>
          <p:cNvGraphicFramePr/>
          <p:nvPr/>
        </p:nvGraphicFramePr>
        <p:xfrm>
          <a:off x="216000" y="929160"/>
          <a:ext cx="2926080" cy="5027760"/>
        </p:xfrm>
        <a:graphic>
          <a:graphicData uri="http://schemas.openxmlformats.org/drawingml/2006/table">
            <a:tbl>
              <a:tblPr/>
              <a:tblGrid>
                <a:gridCol w="2926080"/>
              </a:tblGrid>
              <a:tr h="1716480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  <a:p>
                      <a:pPr algn="ctr"/>
                      <a:r>
                        <a:rPr lang="ru-RU" sz="4000" dirty="0" smtClean="0"/>
                        <a:t>снег</a:t>
                      </a:r>
                      <a:endParaRPr sz="4000" dirty="0"/>
                    </a:p>
                  </a:txBody>
                  <a:tcPr/>
                </a:tc>
              </a:tr>
              <a:tr h="1656720"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снеговик</a:t>
                      </a:r>
                      <a:endParaRPr sz="4000" dirty="0"/>
                    </a:p>
                  </a:txBody>
                  <a:tcPr/>
                </a:tc>
              </a:tr>
              <a:tr h="1654560"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Снегурочка</a:t>
                      </a:r>
                      <a:endParaRPr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Дуга 2"/>
          <p:cNvSpPr/>
          <p:nvPr/>
        </p:nvSpPr>
        <p:spPr>
          <a:xfrm rot="19165054">
            <a:off x="918203" y="1447513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19165054">
            <a:off x="306645" y="3173948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9165054">
            <a:off x="54108" y="4758124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Table 1"/>
          <p:cNvGraphicFramePr/>
          <p:nvPr/>
        </p:nvGraphicFramePr>
        <p:xfrm>
          <a:off x="216000" y="929160"/>
          <a:ext cx="5852160" cy="5027760"/>
        </p:xfrm>
        <a:graphic>
          <a:graphicData uri="http://schemas.openxmlformats.org/drawingml/2006/table">
            <a:tbl>
              <a:tblPr/>
              <a:tblGrid>
                <a:gridCol w="2926080"/>
                <a:gridCol w="2926080"/>
              </a:tblGrid>
              <a:tr h="1716480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  <a:p>
                      <a:pPr algn="ctr"/>
                      <a:r>
                        <a:rPr lang="ru-RU" sz="4000" dirty="0" smtClean="0"/>
                        <a:t>снег</a:t>
                      </a:r>
                      <a:endParaRPr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ветерок</a:t>
                      </a:r>
                      <a:endParaRPr sz="4000" dirty="0"/>
                    </a:p>
                  </a:txBody>
                  <a:tcPr/>
                </a:tc>
              </a:tr>
              <a:tr h="1656720"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снеговик</a:t>
                      </a:r>
                      <a:endParaRPr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ветреный</a:t>
                      </a:r>
                      <a:endParaRPr sz="4000" dirty="0"/>
                    </a:p>
                  </a:txBody>
                  <a:tcPr/>
                </a:tc>
              </a:tr>
              <a:tr h="1654560"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Снегурочка</a:t>
                      </a:r>
                      <a:endParaRPr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ветер</a:t>
                      </a:r>
                      <a:endParaRPr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Дуга 2"/>
          <p:cNvSpPr/>
          <p:nvPr/>
        </p:nvSpPr>
        <p:spPr>
          <a:xfrm rot="19165054">
            <a:off x="918203" y="1447513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19165054">
            <a:off x="306645" y="3173948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9165054">
            <a:off x="54108" y="4758124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9165054">
            <a:off x="3227577" y="1505685"/>
            <a:ext cx="1968767" cy="168639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9165054">
            <a:off x="3227577" y="1490305"/>
            <a:ext cx="1968767" cy="168639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9165054">
            <a:off x="3726517" y="4758125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165054">
            <a:off x="3150453" y="3101941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Table 1"/>
          <p:cNvGraphicFramePr/>
          <p:nvPr/>
        </p:nvGraphicFramePr>
        <p:xfrm>
          <a:off x="216000" y="929160"/>
          <a:ext cx="8783280" cy="5027760"/>
        </p:xfrm>
        <a:graphic>
          <a:graphicData uri="http://schemas.openxmlformats.org/drawingml/2006/table">
            <a:tbl>
              <a:tblPr/>
              <a:tblGrid>
                <a:gridCol w="2926080"/>
                <a:gridCol w="2926080"/>
                <a:gridCol w="2931120"/>
              </a:tblGrid>
              <a:tr h="1716480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  <a:p>
                      <a:pPr algn="ctr"/>
                      <a:r>
                        <a:rPr lang="ru-RU" sz="4000" dirty="0" smtClean="0"/>
                        <a:t>снег</a:t>
                      </a:r>
                      <a:endParaRPr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ветерок</a:t>
                      </a:r>
                      <a:endParaRPr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зима</a:t>
                      </a:r>
                      <a:endParaRPr sz="4000" dirty="0"/>
                    </a:p>
                  </a:txBody>
                  <a:tcPr/>
                </a:tc>
              </a:tr>
              <a:tr h="1656720"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снеговик</a:t>
                      </a:r>
                      <a:endParaRPr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ветреный</a:t>
                      </a:r>
                      <a:endParaRPr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зимний</a:t>
                      </a:r>
                      <a:endParaRPr sz="4000" dirty="0"/>
                    </a:p>
                  </a:txBody>
                  <a:tcPr/>
                </a:tc>
              </a:tr>
              <a:tr h="1654560"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Снегурочка</a:t>
                      </a:r>
                      <a:endParaRPr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ветер</a:t>
                      </a:r>
                      <a:endParaRPr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4000" dirty="0"/>
                    </a:p>
                    <a:p>
                      <a:pPr algn="ctr"/>
                      <a:r>
                        <a:rPr lang="ru-RU" sz="4000" dirty="0"/>
                        <a:t>зимушка</a:t>
                      </a:r>
                      <a:endParaRPr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Дуга 2"/>
          <p:cNvSpPr/>
          <p:nvPr/>
        </p:nvSpPr>
        <p:spPr>
          <a:xfrm rot="19165054">
            <a:off x="918203" y="1447513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19165054">
            <a:off x="306645" y="3173948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9165054">
            <a:off x="54108" y="4758124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9165054">
            <a:off x="3227577" y="1505685"/>
            <a:ext cx="1968767" cy="168639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9165054">
            <a:off x="3227577" y="1490305"/>
            <a:ext cx="1968767" cy="168639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9165054">
            <a:off x="3726517" y="4758125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165054">
            <a:off x="3150453" y="3101941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9165054">
            <a:off x="918205" y="1445756"/>
            <a:ext cx="1546951" cy="15147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9165054">
            <a:off x="6652048" y="1642734"/>
            <a:ext cx="1312511" cy="112426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9165054">
            <a:off x="6364015" y="3288664"/>
            <a:ext cx="1312511" cy="112426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9165054">
            <a:off x="6220000" y="4944849"/>
            <a:ext cx="1312511" cy="112426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920" cy="6876000"/>
          </a:xfrm>
          <a:prstGeom prst="rect">
            <a:avLst/>
          </a:prstGeom>
        </p:spPr>
      </p:pic>
      <p:pic>
        <p:nvPicPr>
          <p:cNvPr id="87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304920"/>
            <a:ext cx="1199880" cy="837000"/>
          </a:xfrm>
          <a:prstGeom prst="rect">
            <a:avLst/>
          </a:prstGeom>
        </p:spPr>
      </p:pic>
      <p:pic>
        <p:nvPicPr>
          <p:cNvPr id="88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5720" y="457200"/>
            <a:ext cx="2185920" cy="1599120"/>
          </a:xfrm>
          <a:prstGeom prst="rect">
            <a:avLst/>
          </a:prstGeom>
        </p:spPr>
      </p:pic>
      <p:pic>
        <p:nvPicPr>
          <p:cNvPr id="89" name="Picture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1400" y="3505320"/>
            <a:ext cx="1454760" cy="121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33520" y="1066680"/>
            <a:ext cx="8304840" cy="3747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solidFill>
                  <a:srgbClr val="FBFCFD"/>
                </a:solidFill>
                <a:latin typeface="Constantia"/>
              </a:rPr>
              <a:t>Какие слова можно назвать родственными?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pic>
        <p:nvPicPr>
          <p:cNvPr id="94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1480" y="1981080"/>
            <a:ext cx="3146760" cy="465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/>
          <p:cNvPicPr/>
          <p:nvPr/>
        </p:nvPicPr>
        <p:blipFill>
          <a:blip r:embed="rId2" cstate="print"/>
          <a:srcRect r="51248"/>
          <a:stretch>
            <a:fillRect/>
          </a:stretch>
        </p:blipFill>
        <p:spPr>
          <a:xfrm>
            <a:off x="609480" y="2819520"/>
            <a:ext cx="1226216" cy="1113536"/>
          </a:xfrm>
          <a:prstGeom prst="rect">
            <a:avLst/>
          </a:prstGeom>
        </p:spPr>
      </p:pic>
      <p:pic>
        <p:nvPicPr>
          <p:cNvPr id="99" name="Picture 6"/>
          <p:cNvPicPr/>
          <p:nvPr/>
        </p:nvPicPr>
        <p:blipFill>
          <a:blip r:embed="rId3" cstate="print"/>
          <a:srcRect r="51352"/>
          <a:stretch>
            <a:fillRect/>
          </a:stretch>
        </p:blipFill>
        <p:spPr>
          <a:xfrm>
            <a:off x="603360" y="4114800"/>
            <a:ext cx="1232336" cy="1114400"/>
          </a:xfrm>
          <a:prstGeom prst="rect">
            <a:avLst/>
          </a:prstGeom>
        </p:spPr>
      </p:pic>
      <p:sp>
        <p:nvSpPr>
          <p:cNvPr id="100" name="CustomShape 1"/>
          <p:cNvSpPr/>
          <p:nvPr/>
        </p:nvSpPr>
        <p:spPr>
          <a:xfrm>
            <a:off x="1752480" y="1752480"/>
            <a:ext cx="708552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FFFFFF"/>
                </a:solidFill>
                <a:latin typeface="Constantia"/>
              </a:rPr>
              <a:t>   -   Я  ПОНЯЛ, ЧТО  ВСЁ  МОГУ… 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1905120" y="3124080"/>
            <a:ext cx="67806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FFFFFF"/>
                </a:solidFill>
                <a:latin typeface="Constantia"/>
              </a:rPr>
              <a:t> - У МЕНЯ ВСЕ ПОЛУЧИЛОСЬ……..</a:t>
            </a:r>
            <a:endParaRPr/>
          </a:p>
        </p:txBody>
      </p:sp>
      <p:sp>
        <p:nvSpPr>
          <p:cNvPr id="102" name="CustomShape 3"/>
          <p:cNvSpPr/>
          <p:nvPr/>
        </p:nvSpPr>
        <p:spPr>
          <a:xfrm>
            <a:off x="2239560" y="4267080"/>
            <a:ext cx="5497560" cy="638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>
                <a:solidFill>
                  <a:srgbClr val="FFFFFF"/>
                </a:solidFill>
                <a:latin typeface="Constantia"/>
              </a:rPr>
              <a:t>- Я БУДУ СТАРАТЬСЯ……..</a:t>
            </a:r>
            <a:endParaRPr/>
          </a:p>
        </p:txBody>
      </p:sp>
      <p:pic>
        <p:nvPicPr>
          <p:cNvPr id="103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200" y="1447920"/>
            <a:ext cx="1145520" cy="120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152280" y="838080"/>
            <a:ext cx="8762040" cy="5333040"/>
          </a:xfrm>
          <a:prstGeom prst="rect">
            <a:avLst/>
          </a:prstGeom>
        </p:spPr>
        <p:txBody>
          <a:bodyPr lIns="0" tIns="45000" rIns="0" bIns="0" anchor="b"/>
          <a:lstStyle/>
          <a:p>
            <a:r>
              <a:rPr lang="ru-RU" sz="5400" b="1">
                <a:solidFill>
                  <a:srgbClr val="DBF5F9"/>
                </a:solidFill>
                <a:latin typeface="Calibri"/>
              </a:rPr>
              <a:t>Пусть этот урок </a:t>
            </a:r>
            <a:endParaRPr/>
          </a:p>
          <a:p>
            <a:r>
              <a:rPr lang="ru-RU" sz="5400" b="1">
                <a:solidFill>
                  <a:srgbClr val="DBF5F9"/>
                </a:solidFill>
                <a:latin typeface="Calibri"/>
              </a:rPr>
              <a:t>несет нам радость общения, </a:t>
            </a:r>
            <a:endParaRPr/>
          </a:p>
          <a:p>
            <a:r>
              <a:rPr lang="ru-RU" sz="5400" b="1">
                <a:solidFill>
                  <a:srgbClr val="DBF5F9"/>
                </a:solidFill>
                <a:latin typeface="Calibri"/>
              </a:rPr>
              <a:t>Наполнит сердца </a:t>
            </a:r>
            <a:endParaRPr/>
          </a:p>
          <a:p>
            <a:r>
              <a:rPr lang="ru-RU" sz="5400" b="1">
                <a:solidFill>
                  <a:srgbClr val="DBF5F9"/>
                </a:solidFill>
                <a:latin typeface="Calibri"/>
              </a:rPr>
              <a:t>наши </a:t>
            </a:r>
            <a:endParaRPr/>
          </a:p>
          <a:p>
            <a:pPr>
              <a:lnSpc>
                <a:spcPct val="100000"/>
              </a:lnSpc>
            </a:pPr>
            <a:r>
              <a:rPr lang="ru-RU" sz="5400" b="1">
                <a:solidFill>
                  <a:srgbClr val="DBF5F9"/>
                </a:solidFill>
                <a:latin typeface="Calibri"/>
              </a:rPr>
              <a:t>теплыми чувствами.</a:t>
            </a:r>
            <a:endParaRPr/>
          </a:p>
        </p:txBody>
      </p:sp>
      <p:pic>
        <p:nvPicPr>
          <p:cNvPr id="7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840" y="304920"/>
            <a:ext cx="3142080" cy="281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eteoprog.ua/pictures/news_v_2/663ce7ebccf77dc9fabcccbd45cb97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643578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</a:t>
            </a:r>
            <a:r>
              <a:rPr lang="ru-RU" sz="4400" dirty="0" smtClean="0"/>
              <a:t>Русская зимушка -зима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704160"/>
            <a:ext cx="8228520" cy="3714480"/>
          </a:xfrm>
          <a:prstGeom prst="rect">
            <a:avLst/>
          </a:prstGeom>
        </p:spPr>
        <p:txBody>
          <a:bodyPr lIns="0" tIns="45000" rIns="0" bIns="0" anchor="b"/>
          <a:lstStyle/>
          <a:p>
            <a:r>
              <a:rPr lang="ru-RU" sz="5000" b="1" i="1">
                <a:solidFill>
                  <a:srgbClr val="FFFF00"/>
                </a:solidFill>
                <a:latin typeface="Calibri"/>
              </a:rPr>
              <a:t>Восемнадцатое декабря.</a:t>
            </a:r>
            <a:endParaRPr/>
          </a:p>
          <a:p>
            <a:endParaRPr/>
          </a:p>
          <a:p>
            <a:r>
              <a:rPr lang="ru-RU" sz="5000" b="1" i="1">
                <a:solidFill>
                  <a:srgbClr val="FFFF00"/>
                </a:solidFill>
                <a:latin typeface="Calibri"/>
              </a:rPr>
              <a:t>Классная работа.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228600" y="685800"/>
            <a:ext cx="9171000" cy="2284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7200" b="1">
                <a:solidFill>
                  <a:srgbClr val="FFFF00"/>
                </a:solidFill>
                <a:latin typeface="Constantia"/>
              </a:rPr>
              <a:t>Родственные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7200" b="1">
                <a:solidFill>
                  <a:srgbClr val="FFFF00"/>
                </a:solidFill>
                <a:latin typeface="Constantia"/>
              </a:rPr>
              <a:t> слова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20" y="228600"/>
            <a:ext cx="8685720" cy="6399720"/>
          </a:xfrm>
          <a:prstGeom prst="rect">
            <a:avLst/>
          </a:prstGeom>
        </p:spPr>
      </p:pic>
      <p:sp>
        <p:nvSpPr>
          <p:cNvPr id="79" name="CustomShape 1"/>
          <p:cNvSpPr/>
          <p:nvPr/>
        </p:nvSpPr>
        <p:spPr>
          <a:xfrm>
            <a:off x="380880" y="5943600"/>
            <a:ext cx="8609400" cy="1063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</a:rPr>
              <a:t>Мм                            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</a:rPr>
              <a:t>мм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</a:rPr>
              <a:t>  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</a:rPr>
              <a:t>ме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</a:rPr>
              <a:t>   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</a:rPr>
              <a:t>ма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</a:rPr>
              <a:t>    мл     ми   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</a:rPr>
              <a:t>му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</a:rPr>
              <a:t>  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920" cy="6819480"/>
          </a:xfrm>
          <a:prstGeom prst="rect">
            <a:avLst/>
          </a:prstGeom>
        </p:spPr>
      </p:pic>
      <p:sp>
        <p:nvSpPr>
          <p:cNvPr id="81" name="CustomShape 1"/>
          <p:cNvSpPr/>
          <p:nvPr/>
        </p:nvSpPr>
        <p:spPr>
          <a:xfrm>
            <a:off x="0" y="0"/>
            <a:ext cx="9142920" cy="2192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800">
                <a:solidFill>
                  <a:srgbClr val="FFFF00"/>
                </a:solidFill>
                <a:latin typeface="Constantia"/>
              </a:rPr>
              <a:t>м</a:t>
            </a:r>
            <a:r>
              <a:rPr lang="ru-RU" sz="13800">
                <a:solidFill>
                  <a:srgbClr val="FF0000"/>
                </a:solidFill>
                <a:latin typeface="Constantia"/>
              </a:rPr>
              <a:t>о</a:t>
            </a:r>
            <a:r>
              <a:rPr lang="ru-RU" sz="13800">
                <a:solidFill>
                  <a:srgbClr val="FFFF00"/>
                </a:solidFill>
                <a:latin typeface="Constantia"/>
              </a:rPr>
              <a:t>роз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 fill="freez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 fill="freeze"/>
                                        <p:tgtEl>
                                          <p:spTgt spid="81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able 1"/>
          <p:cNvGraphicFramePr/>
          <p:nvPr/>
        </p:nvGraphicFramePr>
        <p:xfrm>
          <a:off x="1229760" y="634680"/>
          <a:ext cx="6499440" cy="4956840"/>
        </p:xfrm>
        <a:graphic>
          <a:graphicData uri="http://schemas.openxmlformats.org/drawingml/2006/table">
            <a:tbl>
              <a:tblPr/>
              <a:tblGrid>
                <a:gridCol w="6499440"/>
              </a:tblGrid>
              <a:tr h="1036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Constantia"/>
                        </a:rPr>
                        <a:t>мороз</a:t>
                      </a:r>
                      <a:endParaRPr dirty="0"/>
                    </a:p>
                  </a:txBody>
                  <a:tcPr/>
                </a:tc>
              </a:tr>
              <a:tr h="1325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Constantia"/>
                        </a:rPr>
                        <a:t>       морозный</a:t>
                      </a:r>
                      <a:endParaRPr dirty="0"/>
                    </a:p>
                  </a:txBody>
                  <a:tcPr/>
                </a:tc>
              </a:tr>
              <a:tr h="135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Constantia"/>
                        </a:rPr>
                        <a:t>    морозит</a:t>
                      </a:r>
                      <a:endParaRPr dirty="0"/>
                    </a:p>
                  </a:txBody>
                  <a:tcPr/>
                </a:tc>
              </a:tr>
              <a:tr h="1244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4000" dirty="0"/>
                        <a:t>      </a:t>
                      </a:r>
                      <a:r>
                        <a:rPr lang="ru-RU" sz="4000" dirty="0" smtClean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заморозит</a:t>
                      </a:r>
                      <a:endParaRPr lang="ru-RU" sz="4000" dirty="0">
                        <a:solidFill>
                          <a:srgbClr val="000000"/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920" cy="6877440"/>
          </a:xfrm>
          <a:prstGeom prst="rect">
            <a:avLst/>
          </a:prstGeom>
        </p:spPr>
      </p:pic>
      <p:pic>
        <p:nvPicPr>
          <p:cNvPr id="84" name="Рисунок 8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8000" y="-50400"/>
            <a:ext cx="4889160" cy="691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88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DejaVu Sans</vt:lpstr>
      <vt:lpstr>StarSymbol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15</cp:revision>
  <dcterms:modified xsi:type="dcterms:W3CDTF">2014-12-17T12:25:09Z</dcterms:modified>
</cp:coreProperties>
</file>