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3F1E45-33B0-44FD-8F2C-4289AE2AA4C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0DE3DC-3434-4D9B-AFD9-C35438D29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642918"/>
            <a:ext cx="7429520" cy="435771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3"/>
                </a:solidFill>
              </a:rPr>
              <a:t>Не было бы добрых людей,</a:t>
            </a:r>
            <a:br>
              <a:rPr lang="ru-RU" sz="6000" dirty="0" smtClean="0">
                <a:solidFill>
                  <a:schemeClr val="accent3"/>
                </a:solidFill>
              </a:rPr>
            </a:br>
            <a:r>
              <a:rPr lang="ru-RU" sz="6000" dirty="0" smtClean="0">
                <a:solidFill>
                  <a:schemeClr val="accent3"/>
                </a:solidFill>
              </a:rPr>
              <a:t>жизнь бы давно остановилась…</a:t>
            </a:r>
            <a:endParaRPr lang="ru-RU" sz="6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/>
            <a:r>
              <a:rPr lang="ru-RU" b="1" u="sng" dirty="0" smtClean="0">
                <a:solidFill>
                  <a:srgbClr val="C12303"/>
                </a:solidFill>
              </a:rPr>
              <a:t>в испанском языке</a:t>
            </a:r>
            <a:r>
              <a:rPr lang="ru-RU" b="1" dirty="0" smtClean="0">
                <a:solidFill>
                  <a:srgbClr val="C12303"/>
                </a:solidFill>
              </a:rPr>
              <a:t> </a:t>
            </a:r>
            <a:r>
              <a:rPr lang="ru-RU" b="1" dirty="0" smtClean="0"/>
              <a:t>оно означает способность признавать отличные от своих собственных идеи или мнения; </a:t>
            </a:r>
          </a:p>
          <a:p>
            <a:pPr lvl="0"/>
            <a:r>
              <a:rPr lang="ru-RU" b="1" u="sng" dirty="0" smtClean="0">
                <a:solidFill>
                  <a:srgbClr val="C00000"/>
                </a:solidFill>
              </a:rPr>
              <a:t>во французском</a:t>
            </a:r>
            <a:r>
              <a:rPr lang="ru-RU" b="1" dirty="0" smtClean="0"/>
              <a:t> – отношение, при котором допускается, что другие могут думать или действовать иначе, нежели ты сам; </a:t>
            </a:r>
          </a:p>
          <a:p>
            <a:pPr lvl="0"/>
            <a:r>
              <a:rPr lang="ru-RU" b="1" u="sng" dirty="0" smtClean="0">
                <a:solidFill>
                  <a:srgbClr val="C00000"/>
                </a:solidFill>
              </a:rPr>
              <a:t>в английском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– готовность быть терпимым, снисходительным;</a:t>
            </a:r>
          </a:p>
          <a:p>
            <a:pPr lvl="0"/>
            <a:r>
              <a:rPr lang="ru-RU" b="1" u="sng" dirty="0" smtClean="0">
                <a:solidFill>
                  <a:srgbClr val="C00000"/>
                </a:solidFill>
              </a:rPr>
              <a:t>в китайском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– позволять, принимать, быть по отношению к другим великодушным;</a:t>
            </a:r>
          </a:p>
          <a:p>
            <a:pPr lvl="0"/>
            <a:r>
              <a:rPr lang="ru-RU" b="1" u="sng" dirty="0" smtClean="0">
                <a:solidFill>
                  <a:srgbClr val="C00000"/>
                </a:solidFill>
              </a:rPr>
              <a:t>в арабском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– прощение, снисходительность, мягкость, милосердие, сострадание, благосклонность, терпение, расположенность к другим;</a:t>
            </a:r>
          </a:p>
          <a:p>
            <a:pPr lvl="0"/>
            <a:r>
              <a:rPr lang="ru-RU" b="1" u="sng" dirty="0" smtClean="0">
                <a:solidFill>
                  <a:srgbClr val="C00000"/>
                </a:solidFill>
              </a:rPr>
              <a:t>в русском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– способность терпеть что-то или кого-то (быть выдержанным, выносливым, стойким, уметь мириться с существованием чего-либо, кого-либо).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572560" cy="657227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5" name="Солнце 4"/>
          <p:cNvSpPr/>
          <p:nvPr/>
        </p:nvSpPr>
        <p:spPr>
          <a:xfrm>
            <a:off x="0" y="214290"/>
            <a:ext cx="8858280" cy="6858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42852"/>
            <a:ext cx="221457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Терпимость к чужим мнениям, верованиям.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714356"/>
            <a:ext cx="192882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Уважение других прав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43314"/>
            <a:ext cx="235742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err="1" smtClean="0"/>
              <a:t>Сотрудничест</a:t>
            </a:r>
            <a:r>
              <a:rPr lang="ru-RU" sz="2000" b="1" dirty="0" smtClean="0"/>
              <a:t>-</a:t>
            </a:r>
          </a:p>
          <a:p>
            <a:r>
              <a:rPr lang="ru-RU" sz="2000" b="1" dirty="0" smtClean="0"/>
              <a:t>во двух партнерств.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00892" y="4000504"/>
            <a:ext cx="214310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Сострадание. Милосердие.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3071810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ТОЛЕРАНТНОСТЬ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214290"/>
            <a:ext cx="221457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Прощение.</a:t>
            </a:r>
          </a:p>
          <a:p>
            <a:r>
              <a:rPr lang="ru-RU" sz="2000" b="1" dirty="0" smtClean="0"/>
              <a:t>Уважение человеческого достоинства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14876" y="5715016"/>
            <a:ext cx="242889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Принятие другого таким, какой он есть</a:t>
            </a:r>
            <a:endParaRPr lang="ru-RU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60453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Перед вами две дороги.</a:t>
            </a:r>
          </a:p>
          <a:p>
            <a:pPr>
              <a:buNone/>
            </a:pPr>
            <a:endParaRPr lang="ru-RU" sz="8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8000" b="1" dirty="0" smtClean="0">
                <a:solidFill>
                  <a:schemeClr val="accent3"/>
                </a:solidFill>
              </a:rPr>
              <a:t>Выбирайте...</a:t>
            </a:r>
            <a:endParaRPr lang="ru-RU" sz="8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У каждого человека есть свобода выбора. Выбор существует ежедневно, ежеминутно. Разный по своей серьёзности. Неодинаковый по своим последствиям.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Шагнуть или не шагнуть?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Промолчать или ответить?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Стерпеть или дать отпор?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Да или нет?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Вот правила, которые ведут к взаимопониманию.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Ставь интересы других людей выше собственных.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Будь предан своей семье, не предавай ее.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Будь верен и надежен.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Уважая других людей, уважай себя.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Терпимо относись к другим точкам зрения.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Воспринимай людей как равных себе.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Учись сопереживать другим, ставя себя на их место.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Умей прощать и не будь обидчив.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Живи в согласии с самим собой и с другими людьми.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Проявляй чуткость.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Будь уверен в себе.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Будь достоин своего дома.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Будь свободен от лжи и обмана.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Умей контролировать свои желания и поступки.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Упорно иди к цели. Невзирая на препятствия.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Стремись делать все как можно лучше.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472518" cy="664371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Интолерантный</a:t>
            </a:r>
            <a:r>
              <a:rPr lang="ru-RU" b="1" dirty="0" smtClean="0">
                <a:solidFill>
                  <a:srgbClr val="002060"/>
                </a:solidFill>
              </a:rPr>
              <a:t> путь -  </a:t>
            </a:r>
            <a:r>
              <a:rPr lang="ru-RU" b="1" dirty="0" smtClean="0"/>
              <a:t>характеризуется представлением человека о собственной исключительности, низким уровнем воспитанности, чувством </a:t>
            </a:r>
            <a:r>
              <a:rPr lang="ru-RU" b="1" dirty="0" err="1" smtClean="0"/>
              <a:t>дискомфортности</a:t>
            </a:r>
            <a:r>
              <a:rPr lang="ru-RU" b="1" dirty="0" smtClean="0"/>
              <a:t> существования в окружающей его действительности, желанием власти, неприятием противоположных взглядов, традиций и обычаев.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Толерантный путь </a:t>
            </a:r>
            <a:r>
              <a:rPr lang="ru-RU" b="1" dirty="0" smtClean="0"/>
              <a:t>– это путь человека, хорошо знающего себя, комфортно чувствующего себя в окружающей среде, понимающего других людей и готового всегда прийти на помощь, человека с доброжелательным отношением к иным культурам, взглядам, традициям. Толерантный человек видит мир во всём его многообразии.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58204" cy="6188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</a:t>
            </a:r>
            <a:r>
              <a:rPr lang="ru-RU" sz="3600" i="1" dirty="0" smtClean="0"/>
              <a:t>Терпение, чувство юмора, непонимание, уважение мнения других, игнорирование, эгоизм , доброжелательность, умение владеть собой, нетерпимость, выражение пренебрежения  , раздражительность, умение слушать собеседника, равнодушие, цинизм, понимание и принятие, чуткость, любознательность, гуманизм, немотивированная агрессивность. 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728665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Заповеди даны человеку,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Чтоб выполнять их от века, до века.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Правы, не правы – Бог вас рассудит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И по делам вам вашим и будет.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Быть человеком – что это значит?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Многим задуматься, не иначе...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79730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ЧТО ТАКОЕ ТОЛЕРАНТНОСТЬ</a:t>
            </a:r>
            <a:r>
              <a:rPr lang="ru-RU" sz="6000" dirty="0" smtClean="0">
                <a:solidFill>
                  <a:srgbClr val="C00000"/>
                </a:solidFill>
              </a:rPr>
              <a:t>?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115328" cy="521497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Что такое человек? Можно ли считать его уникальным созданием на Земле? От чего зависят смысл и ценность жизни?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043890" cy="568815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“В мире нет ничего более замечательного, чем человек”</a:t>
            </a:r>
          </a:p>
          <a:p>
            <a:endParaRPr lang="ru-RU" sz="5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5400" dirty="0" smtClean="0"/>
              <a:t> </a:t>
            </a:r>
            <a:r>
              <a:rPr lang="ru-RU" sz="4400" dirty="0" smtClean="0"/>
              <a:t>Абдулла Сарацин,</a:t>
            </a:r>
          </a:p>
          <a:p>
            <a:pPr algn="r">
              <a:buNone/>
            </a:pPr>
            <a:r>
              <a:rPr lang="ru-RU" sz="4400" dirty="0" smtClean="0"/>
              <a:t> арабский философ.</a:t>
            </a:r>
          </a:p>
          <a:p>
            <a:endParaRPr lang="ru-RU" sz="5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494031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нетерпимость, </a:t>
            </a:r>
            <a:b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насилие,</a:t>
            </a:r>
            <a:b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терроризм, </a:t>
            </a:r>
            <a:b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национализм. </a:t>
            </a:r>
            <a:endParaRPr lang="ru-RU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01222" cy="650083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3"/>
                </a:solidFill>
              </a:rPr>
              <a:t>цель воспитания подрастающего поколения - </a:t>
            </a:r>
            <a:r>
              <a:rPr lang="ru-RU" sz="4400" b="1" dirty="0" smtClean="0">
                <a:solidFill>
                  <a:srgbClr val="002060"/>
                </a:solidFill>
              </a:rPr>
              <a:t>формирование и активное внедрение в жизнь социальных норм толерантности как основы гражданского согласия в демократическом государстве.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27971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Федеральной целевой программой “Формирование установок толерантного сознания и профилактика экстремизма в российском обществе”. 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786058"/>
            <a:ext cx="8072494" cy="3616456"/>
          </a:xfrm>
        </p:spPr>
        <p:txBody>
          <a:bodyPr>
            <a:normAutofit fontScale="85000" lnSpcReduction="20000"/>
          </a:bodyPr>
          <a:lstStyle/>
          <a:p>
            <a:r>
              <a:rPr lang="ru-RU" sz="3900" b="1" dirty="0" smtClean="0">
                <a:solidFill>
                  <a:schemeClr val="accent3"/>
                </a:solidFill>
              </a:rPr>
              <a:t>Принципы толерантности, установлены  Декларацией ЮНЕСКО в 1995 г.</a:t>
            </a:r>
          </a:p>
          <a:p>
            <a:endParaRPr lang="ru-RU" sz="3200" b="1" dirty="0" smtClean="0">
              <a:solidFill>
                <a:schemeClr val="accent3"/>
              </a:solidFill>
            </a:endParaRPr>
          </a:p>
          <a:p>
            <a:r>
              <a:rPr lang="ru-RU" sz="3900" dirty="0" smtClean="0"/>
              <a:t> </a:t>
            </a:r>
            <a:r>
              <a:rPr lang="ru-RU" sz="3900" b="1" dirty="0" smtClean="0">
                <a:solidFill>
                  <a:schemeClr val="accent3">
                    <a:lumMod val="75000"/>
                  </a:schemeClr>
                </a:solidFill>
              </a:rPr>
              <a:t>Согласно этой Декларации день 16 ноября провозглашен Международным днем толерантности.</a:t>
            </a:r>
            <a:endParaRPr lang="ru-RU" sz="39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321468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12303"/>
                </a:solidFill>
                <a:latin typeface="Comic Sans MS" pitchFamily="66" charset="0"/>
              </a:rPr>
              <a:t>Современный культурный человек – это не только образованный человек, но человек, обладающий чувством самоуважения и уважаемый окружающими. </a:t>
            </a:r>
            <a:endParaRPr lang="ru-RU" sz="3600" b="1" dirty="0">
              <a:solidFill>
                <a:srgbClr val="C12303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04389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Толерантность </a:t>
            </a:r>
            <a:r>
              <a:rPr lang="ru-RU" sz="3600" b="1" dirty="0" smtClean="0">
                <a:solidFill>
                  <a:srgbClr val="002060"/>
                </a:solidFill>
              </a:rPr>
              <a:t>считается признаком высокого духовного и интеллектуального развития индивидуума, группы, общества в целом. </a:t>
            </a:r>
          </a:p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58204" cy="6188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Адаптация человека к новым условиям, как в жизни, так и в профессиональной деятельности возможна лишь при наличии сформировавшихся профессиональных и социальных умений качеств личности.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Одним из таких качеств является толерантность. 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622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Эркер</vt:lpstr>
      <vt:lpstr>Аспект</vt:lpstr>
      <vt:lpstr>Не было бы добрых людей, жизнь бы давно остановилась…</vt:lpstr>
      <vt:lpstr>ЧТО ТАКОЕ ТОЛЕРАНТНОСТЬ?</vt:lpstr>
      <vt:lpstr>Что такое человек? Можно ли считать его уникальным созданием на Земле? От чего зависят смысл и ценность жизни? </vt:lpstr>
      <vt:lpstr>Слайд 4</vt:lpstr>
      <vt:lpstr>нетерпимость,  насилие,  терроризм,  национализм. </vt:lpstr>
      <vt:lpstr>цель воспитания подрастающего поколения - формирование и активное внедрение в жизнь социальных норм толерантности как основы гражданского согласия в демократическом государстве.</vt:lpstr>
      <vt:lpstr>Федеральной целевой программой “Формирование установок толерантного сознания и профилактика экстремизма в российском обществе”.  </vt:lpstr>
      <vt:lpstr>Современный культурный человек – это не только образованный человек, но человек, обладающий чувством самоуважения и уважаемый окружающими.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Заповеди даны человеку, Чтоб выполнять их от века, до века. Правы, не правы – Бог вас рассудит И по делам вам вашим и будет. Быть человеком – что это значит? Многим задуматься, не иначе...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было бы добрых людей, жизнь бы давно остановилась…</dc:title>
  <dc:creator>Учитель</dc:creator>
  <cp:lastModifiedBy>Учитель</cp:lastModifiedBy>
  <cp:revision>2</cp:revision>
  <dcterms:created xsi:type="dcterms:W3CDTF">2009-12-20T11:05:47Z</dcterms:created>
  <dcterms:modified xsi:type="dcterms:W3CDTF">2009-12-20T12:38:59Z</dcterms:modified>
</cp:coreProperties>
</file>