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11" r:id="rId2"/>
    <p:sldId id="312" r:id="rId3"/>
    <p:sldId id="256" r:id="rId4"/>
    <p:sldId id="318" r:id="rId5"/>
    <p:sldId id="316" r:id="rId6"/>
    <p:sldId id="303" r:id="rId7"/>
    <p:sldId id="285" r:id="rId8"/>
    <p:sldId id="286" r:id="rId9"/>
    <p:sldId id="301" r:id="rId10"/>
    <p:sldId id="304" r:id="rId11"/>
    <p:sldId id="321" r:id="rId12"/>
    <p:sldId id="257" r:id="rId13"/>
    <p:sldId id="322" r:id="rId14"/>
    <p:sldId id="262" r:id="rId15"/>
    <p:sldId id="327" r:id="rId16"/>
    <p:sldId id="323" r:id="rId17"/>
    <p:sldId id="302" r:id="rId18"/>
    <p:sldId id="290" r:id="rId19"/>
    <p:sldId id="320" r:id="rId20"/>
    <p:sldId id="291" r:id="rId21"/>
    <p:sldId id="292" r:id="rId22"/>
    <p:sldId id="293" r:id="rId23"/>
    <p:sldId id="305" r:id="rId24"/>
    <p:sldId id="294" r:id="rId25"/>
    <p:sldId id="328" r:id="rId26"/>
    <p:sldId id="329" r:id="rId27"/>
    <p:sldId id="330" r:id="rId28"/>
    <p:sldId id="295" r:id="rId29"/>
    <p:sldId id="306" r:id="rId30"/>
    <p:sldId id="332" r:id="rId31"/>
    <p:sldId id="289" r:id="rId32"/>
    <p:sldId id="313" r:id="rId33"/>
    <p:sldId id="310" r:id="rId34"/>
    <p:sldId id="317" r:id="rId35"/>
    <p:sldId id="308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CCFF"/>
    <a:srgbClr val="FFFF66"/>
    <a:srgbClr val="00FFFF"/>
    <a:srgbClr val="9F5FCF"/>
    <a:srgbClr val="FF00FF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4660"/>
  </p:normalViewPr>
  <p:slideViewPr>
    <p:cSldViewPr>
      <p:cViewPr>
        <p:scale>
          <a:sx n="70" d="100"/>
          <a:sy n="70" d="100"/>
        </p:scale>
        <p:origin x="-131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A7CF8-DCE9-4C42-86C5-2D836CC89AC8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8460C-12BC-4952-8811-99EAD88D85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69F5B-5E59-41B3-891F-F262D25B2424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B01ED-B574-4C4C-8218-28A91B998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7E509-5D14-4AA8-B1B8-C83B4AE145FF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D8F3C-EE9C-4F71-8884-649227F5EB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CD217-2EB6-4E5F-9054-B8EE50BBCE19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C1EFA-C3CF-48E6-A5D3-F517FC77E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2BC07-EF04-4322-BDB7-34D778358830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DD94B-EB12-4F64-B2A3-94609F27B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BF61F-68BF-466D-A4C1-C8BF17EAE317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8131A-B9C3-4C00-A35E-C841C02B7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B9D71-B459-4B50-8B5C-A6E4774C06FA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FFF91-9DD9-4AAD-B075-6341DDC4E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5CC7C-48F5-4F50-A9C1-3DE206C7CDBC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C23B6-818A-4805-8046-41602B217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5DF85-B49D-41F5-8B75-84724049B400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A4E36-0FBB-4748-91C8-C45E59102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0DE0E-6497-4EAF-B1CA-18C76C6675E2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1D71E-AB6C-44F1-A143-97427DD81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739C-8319-45F5-B136-57AD43F84732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879F-733E-4D19-8227-AEDCB82CD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BA722A-137E-4C87-9DD1-D5C668C48116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9ABA38-ACCC-4B7A-8863-8FC773292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10.xml"/><Relationship Id="rId7" Type="http://schemas.openxmlformats.org/officeDocument/2006/relationships/slide" Target="slide23.xml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5" Type="http://schemas.openxmlformats.org/officeDocument/2006/relationships/slide" Target="slide24.xml"/><Relationship Id="rId4" Type="http://schemas.openxmlformats.org/officeDocument/2006/relationships/slide" Target="slide15.xml"/><Relationship Id="rId9" Type="http://schemas.openxmlformats.org/officeDocument/2006/relationships/slide" Target="slide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slide" Target="slide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7030A0"/>
                </a:solidFill>
                <a:latin typeface="Arial Black" pitchFamily="34" charset="0"/>
              </a:rPr>
              <a:t>Кабинет начальных классов сельских ОУ 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250" y="333375"/>
            <a:ext cx="6143625" cy="785813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МБОУ Лакшинская средняя общеобразовательная школа</a:t>
            </a:r>
          </a:p>
          <a:p>
            <a:pPr eaLnBrk="1" hangingPunct="1"/>
            <a:endParaRPr lang="ru-RU" sz="24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ru-RU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Районный конкурс </a:t>
            </a:r>
          </a:p>
          <a:p>
            <a:pPr eaLnBrk="1" hangingPunct="1"/>
            <a:r>
              <a:rPr lang="ru-RU" sz="2400" smtClean="0">
                <a:solidFill>
                  <a:schemeClr val="tx1"/>
                </a:solidFill>
                <a:latin typeface="Arial" charset="0"/>
                <a:cs typeface="Arial" charset="0"/>
              </a:rPr>
              <a:t>на лучший 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5500688" y="3857625"/>
            <a:ext cx="3000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Учитель начальных классов:</a:t>
            </a:r>
          </a:p>
          <a:p>
            <a:r>
              <a:rPr lang="ru-RU"/>
              <a:t>Бакурова Е.А.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4143375" y="6072188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2013 год</a:t>
            </a: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500063" y="3857625"/>
            <a:ext cx="3357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607628</a:t>
            </a:r>
          </a:p>
          <a:p>
            <a:r>
              <a:rPr lang="ru-RU"/>
              <a:t>Богородский район</a:t>
            </a:r>
          </a:p>
          <a:p>
            <a:r>
              <a:rPr lang="ru-RU"/>
              <a:t>с. Лакша</a:t>
            </a:r>
          </a:p>
          <a:p>
            <a:r>
              <a:rPr lang="ru-RU"/>
              <a:t>ул. Заречная, 38 (корп.1, 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500188" y="2500313"/>
            <a:ext cx="7072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7030A0"/>
                </a:solidFill>
                <a:latin typeface="Arial Black" pitchFamily="34" charset="0"/>
              </a:rPr>
              <a:t>Информационные стенды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>
            <a:off x="1428750" y="1643063"/>
            <a:ext cx="1143000" cy="857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142875" y="1000125"/>
            <a:ext cx="2786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Классный уголок</a:t>
            </a:r>
          </a:p>
          <a:p>
            <a:pPr algn="ctr"/>
            <a:r>
              <a:rPr lang="ru-RU" sz="2000"/>
              <a:t>«Светлячки»</a:t>
            </a: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1476375" y="404813"/>
            <a:ext cx="3289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«Календарь погоды»</a:t>
            </a:r>
          </a:p>
        </p:txBody>
      </p:sp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5572125" y="1357313"/>
            <a:ext cx="3419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«Школа вежливых наук»</a:t>
            </a:r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1042988" y="4005263"/>
            <a:ext cx="3000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«Внеурочная деятельность»</a:t>
            </a:r>
          </a:p>
        </p:txBody>
      </p:sp>
      <p:sp>
        <p:nvSpPr>
          <p:cNvPr id="12296" name="TextBox 9"/>
          <p:cNvSpPr txBox="1">
            <a:spLocks noChangeArrowheads="1"/>
          </p:cNvSpPr>
          <p:nvPr/>
        </p:nvSpPr>
        <p:spPr bwMode="auto">
          <a:xfrm>
            <a:off x="3071813" y="4929188"/>
            <a:ext cx="2786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«История села»</a:t>
            </a:r>
          </a:p>
        </p:txBody>
      </p:sp>
      <p:sp>
        <p:nvSpPr>
          <p:cNvPr id="12297" name="TextBox 10"/>
          <p:cNvSpPr txBox="1">
            <a:spLocks noChangeArrowheads="1"/>
          </p:cNvSpPr>
          <p:nvPr/>
        </p:nvSpPr>
        <p:spPr bwMode="auto">
          <a:xfrm>
            <a:off x="5795963" y="4221163"/>
            <a:ext cx="2357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«Вот так мы рисуем»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V="1">
            <a:off x="3098007" y="1447006"/>
            <a:ext cx="1357312" cy="7143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 flipH="1" flipV="1">
            <a:off x="4429125" y="1500188"/>
            <a:ext cx="1357313" cy="642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6000750" y="1785938"/>
            <a:ext cx="1285875" cy="642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 flipV="1">
            <a:off x="2143125" y="3214688"/>
            <a:ext cx="1357313" cy="6429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3786981" y="4214019"/>
            <a:ext cx="12858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500688" y="3214688"/>
            <a:ext cx="1214437" cy="857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4" name="TextBox 17"/>
          <p:cNvSpPr txBox="1">
            <a:spLocks noChangeArrowheads="1"/>
          </p:cNvSpPr>
          <p:nvPr/>
        </p:nvSpPr>
        <p:spPr bwMode="auto">
          <a:xfrm>
            <a:off x="4500563" y="404813"/>
            <a:ext cx="3240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«При опасности звони»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2411413" y="3357563"/>
            <a:ext cx="1800225" cy="18716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6" name="TextBox 19"/>
          <p:cNvSpPr txBox="1">
            <a:spLocks noChangeArrowheads="1"/>
          </p:cNvSpPr>
          <p:nvPr/>
        </p:nvSpPr>
        <p:spPr bwMode="auto">
          <a:xfrm>
            <a:off x="900113" y="5445125"/>
            <a:ext cx="29511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«Информация для родителей»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:\Users\1\Desktop\2013-04-16-49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32656"/>
            <a:ext cx="3536024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299" name="Picture 3" descr="C:\Users\1\Desktop\2013-04-16-5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332656"/>
            <a:ext cx="4254710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5300" name="Picture 4" descr="C:\Users\1\Desktop\2013-04-16-5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4293096"/>
            <a:ext cx="4723136" cy="2149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7030A0"/>
                </a:solidFill>
                <a:latin typeface="Arial Black" pitchFamily="34" charset="0"/>
              </a:rPr>
              <a:t>Классный уголок</a:t>
            </a:r>
          </a:p>
        </p:txBody>
      </p:sp>
      <p:pic>
        <p:nvPicPr>
          <p:cNvPr id="14339" name="Picture 4" descr="C:\Users\1\Desktop\2013-04-16-5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1052736"/>
            <a:ext cx="5111750" cy="523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C:\Users\1\Desktop\2013-04-16-5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32656"/>
            <a:ext cx="5004816" cy="4437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6323" name="Picture 3" descr="C:\Users\1\Desktop\2013-04-16-5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73160" y="3068960"/>
            <a:ext cx="3929271" cy="3418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1\Desktop\2013-04-22-5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1142984"/>
            <a:ext cx="3067364" cy="47337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5" name="Picture 5" descr="C:\Users\1\Desktop\2013-04-16-5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1428736"/>
            <a:ext cx="4559955" cy="4208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8459788" y="6165850"/>
            <a:ext cx="500062" cy="50006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>
                <a:solidFill>
                  <a:srgbClr val="7030A0"/>
                </a:solidFill>
                <a:latin typeface="Arial Black" pitchFamily="34" charset="0"/>
              </a:rPr>
              <a:t>СанПиНы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1214422"/>
            <a:ext cx="4008438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3" name="Picture 5" descr="C:\Users\1\Desktop\2013-04-24-6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3789040"/>
            <a:ext cx="3817531" cy="2507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4" name="Picture 6" descr="C:\Users\1\Desktop\2013-04-24-66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016" y="3861048"/>
            <a:ext cx="3918359" cy="2434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425575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7030A0"/>
                </a:solidFill>
                <a:latin typeface="Arial Black" pitchFamily="34" charset="0"/>
              </a:rPr>
              <a:t>Детское творчество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124075" y="2276475"/>
            <a:ext cx="1079500" cy="1008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500563" y="2276475"/>
            <a:ext cx="0" cy="1152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867400" y="2205038"/>
            <a:ext cx="1225550" cy="936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684213" y="3500438"/>
            <a:ext cx="2592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«Тюльпан»</a:t>
            </a:r>
          </a:p>
        </p:txBody>
      </p:sp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3492500" y="3500438"/>
            <a:ext cx="215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«Аквариум»</a:t>
            </a:r>
          </a:p>
        </p:txBody>
      </p:sp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6156325" y="3429000"/>
            <a:ext cx="2160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«Чудо дерево»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2250281" y="3107532"/>
            <a:ext cx="2500313" cy="857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2" name="TextBox 11"/>
          <p:cNvSpPr txBox="1">
            <a:spLocks noChangeArrowheads="1"/>
          </p:cNvSpPr>
          <p:nvPr/>
        </p:nvSpPr>
        <p:spPr bwMode="auto">
          <a:xfrm>
            <a:off x="2143125" y="4929188"/>
            <a:ext cx="1785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«Птица»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>
          <a:xfrm>
            <a:off x="571500" y="2571750"/>
            <a:ext cx="7772400" cy="1470025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7030A0"/>
                </a:solidFill>
              </a:rPr>
              <a:t>Библиотека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285750" y="1071563"/>
            <a:ext cx="2071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Учебная литература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1571625" y="214313"/>
            <a:ext cx="2643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Методическая литература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4429125" y="285750"/>
            <a:ext cx="2357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Справочная литература</a:t>
            </a:r>
          </a:p>
        </p:txBody>
      </p:sp>
      <p:sp>
        <p:nvSpPr>
          <p:cNvPr id="20486" name="TextBox 6"/>
          <p:cNvSpPr txBox="1">
            <a:spLocks noChangeArrowheads="1"/>
          </p:cNvSpPr>
          <p:nvPr/>
        </p:nvSpPr>
        <p:spPr bwMode="auto">
          <a:xfrm>
            <a:off x="755650" y="4724400"/>
            <a:ext cx="328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Экранно-звуковые пособия</a:t>
            </a:r>
          </a:p>
        </p:txBody>
      </p:sp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4356100" y="4652963"/>
            <a:ext cx="3286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Электронные образовательные ресурсы</a:t>
            </a:r>
          </a:p>
        </p:txBody>
      </p:sp>
      <p:sp>
        <p:nvSpPr>
          <p:cNvPr id="20488" name="TextBox 8"/>
          <p:cNvSpPr txBox="1">
            <a:spLocks noChangeArrowheads="1"/>
          </p:cNvSpPr>
          <p:nvPr/>
        </p:nvSpPr>
        <p:spPr bwMode="auto">
          <a:xfrm>
            <a:off x="6429375" y="928688"/>
            <a:ext cx="2714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Художественная литература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1403350" y="1916113"/>
            <a:ext cx="860425" cy="8588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V="1">
            <a:off x="2571751" y="1500187"/>
            <a:ext cx="1428750" cy="428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4857750" y="1052513"/>
            <a:ext cx="434975" cy="1376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6443663" y="1844675"/>
            <a:ext cx="865187" cy="8588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2428875" y="3643313"/>
            <a:ext cx="928688" cy="785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5179220" y="3679031"/>
            <a:ext cx="785812" cy="7143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7030A0"/>
                </a:solidFill>
              </a:rPr>
              <a:t>УМК «Гармония»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908720"/>
            <a:ext cx="6336704" cy="2830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4" name="Picture 6" descr="C:\Users\1\Desktop\2013-04-22-5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3789040"/>
            <a:ext cx="5256584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 descr="C:\Users\1\Desktop\2013-04-22-5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933056"/>
            <a:ext cx="3744416" cy="2359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4276" name="Picture 4" descr="C:\Users\1\Desktop\2013-04-22-5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04664"/>
            <a:ext cx="3744416" cy="3328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1\Desktop\2013-04-22-5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99992" y="548680"/>
            <a:ext cx="4068369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4277" name="Picture 5" descr="C:\Users\1\Desktop\2013-04-22-55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713760">
            <a:off x="4942680" y="4239646"/>
            <a:ext cx="1402967" cy="2171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4278" name="Picture 6" descr="C:\Users\1\Desktop\2013-04-22-55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656706">
            <a:off x="6628422" y="4363828"/>
            <a:ext cx="1366655" cy="2116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7030A0"/>
                </a:solidFill>
                <a:latin typeface="Arial Black" pitchFamily="34" charset="0"/>
              </a:rPr>
              <a:t>Содержание</a:t>
            </a:r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785813" y="1357313"/>
            <a:ext cx="714375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ru-RU" sz="2400" b="1"/>
              <a:t>Вступление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 sz="2400" b="1">
                <a:hlinkClick r:id="rId2" action="ppaction://hlinksldjump"/>
              </a:rPr>
              <a:t>Организация рабочих мест обучающихся и преподавателя</a:t>
            </a:r>
            <a:endParaRPr lang="ru-RU" sz="2400" b="1"/>
          </a:p>
          <a:p>
            <a:pPr marL="342900" indent="-342900">
              <a:buFont typeface="Arial" charset="0"/>
              <a:buAutoNum type="arabicPeriod"/>
            </a:pPr>
            <a:r>
              <a:rPr lang="ru-RU" sz="2400" b="1">
                <a:hlinkClick r:id="rId2" action="ppaction://hlinksldjump"/>
              </a:rPr>
              <a:t>ТСО</a:t>
            </a:r>
            <a:endParaRPr lang="ru-RU" sz="2400" b="1"/>
          </a:p>
          <a:p>
            <a:pPr marL="342900" indent="-342900">
              <a:buFont typeface="Arial" charset="0"/>
              <a:buAutoNum type="arabicPeriod"/>
            </a:pPr>
            <a:r>
              <a:rPr lang="ru-RU" sz="2400" b="1">
                <a:hlinkClick r:id="rId3" action="ppaction://hlinksldjump"/>
              </a:rPr>
              <a:t>Информационные стенды</a:t>
            </a:r>
            <a:endParaRPr lang="ru-RU" sz="2400" b="1"/>
          </a:p>
          <a:p>
            <a:pPr marL="342900" indent="-342900">
              <a:buFont typeface="Arial" charset="0"/>
              <a:buAutoNum type="arabicPeriod"/>
            </a:pPr>
            <a:r>
              <a:rPr lang="ru-RU" sz="2400" b="1">
                <a:hlinkClick r:id="rId4" action="ppaction://hlinksldjump"/>
              </a:rPr>
              <a:t>СанПиНы</a:t>
            </a:r>
            <a:endParaRPr lang="ru-RU" sz="2400" b="1"/>
          </a:p>
          <a:p>
            <a:pPr marL="342900" indent="-342900">
              <a:buFont typeface="Arial" charset="0"/>
              <a:buAutoNum type="arabicPeriod"/>
            </a:pPr>
            <a:r>
              <a:rPr lang="ru-RU" sz="2400" b="1">
                <a:hlinkClick r:id="rId5" action="ppaction://hlinksldjump"/>
              </a:rPr>
              <a:t>Творим, выдумываем, делаем</a:t>
            </a:r>
            <a:endParaRPr lang="ru-RU" sz="2400" b="1"/>
          </a:p>
          <a:p>
            <a:pPr marL="342900" indent="-342900">
              <a:buFont typeface="Arial" charset="0"/>
              <a:buAutoNum type="arabicPeriod"/>
            </a:pPr>
            <a:r>
              <a:rPr lang="ru-RU" sz="2400" b="1">
                <a:hlinkClick r:id="rId6" action="ppaction://hlinksldjump"/>
              </a:rPr>
              <a:t>Библиотека</a:t>
            </a:r>
            <a:endParaRPr lang="ru-RU" sz="2400" b="1"/>
          </a:p>
          <a:p>
            <a:pPr marL="342900" indent="-342900">
              <a:buFont typeface="Arial" charset="0"/>
              <a:buAutoNum type="arabicPeriod"/>
            </a:pPr>
            <a:r>
              <a:rPr lang="ru-RU" sz="2400" b="1">
                <a:hlinkClick r:id="rId7" action="ppaction://hlinksldjump"/>
              </a:rPr>
              <a:t>Учебно-наглядные пособия</a:t>
            </a:r>
            <a:endParaRPr lang="ru-RU" sz="2400" b="1"/>
          </a:p>
          <a:p>
            <a:pPr marL="342900" indent="-342900">
              <a:buFont typeface="Arial" charset="0"/>
              <a:buAutoNum type="arabicPeriod"/>
            </a:pPr>
            <a:r>
              <a:rPr lang="ru-RU" sz="2400" b="1">
                <a:hlinkClick r:id="rId8" action="ppaction://hlinksldjump"/>
              </a:rPr>
              <a:t>«Наш второй дом»</a:t>
            </a:r>
            <a:endParaRPr lang="ru-RU" sz="2400" b="1"/>
          </a:p>
          <a:p>
            <a:pPr marL="342900" indent="-342900">
              <a:buFont typeface="Arial" charset="0"/>
              <a:buAutoNum type="arabicPeriod"/>
            </a:pPr>
            <a:r>
              <a:rPr lang="ru-RU" sz="2400" b="1">
                <a:hlinkClick r:id="rId9" action="ppaction://hlinksldjump"/>
              </a:rPr>
              <a:t>Мониторинг</a:t>
            </a:r>
            <a:endParaRPr lang="ru-RU" sz="2400" b="1"/>
          </a:p>
          <a:p>
            <a:pPr marL="342900" indent="-342900">
              <a:buFont typeface="Arial" charset="0"/>
              <a:buAutoNum type="arabicPeriod"/>
            </a:pPr>
            <a:r>
              <a:rPr lang="ru-RU" sz="2400" b="1"/>
              <a:t>Заключение</a:t>
            </a:r>
          </a:p>
          <a:p>
            <a:pPr marL="342900" indent="-342900"/>
            <a:endParaRPr lang="ru-RU"/>
          </a:p>
          <a:p>
            <a:pPr marL="342900" indent="-342900">
              <a:buFont typeface="Arial" charset="0"/>
              <a:buAutoNum type="arabicPeriod"/>
            </a:pPr>
            <a:endParaRPr lang="ru-RU"/>
          </a:p>
          <a:p>
            <a:pPr marL="342900" indent="-342900">
              <a:buFont typeface="Arial" charset="0"/>
              <a:buAutoNum type="arabicPeriod"/>
            </a:pPr>
            <a:endParaRPr lang="ru-RU"/>
          </a:p>
          <a:p>
            <a:pPr marL="342900" indent="-342900">
              <a:buFont typeface="Arial" charset="0"/>
              <a:buAutoNum type="arabicPeriod"/>
            </a:pPr>
            <a:endParaRPr lang="ru-RU"/>
          </a:p>
          <a:p>
            <a:pPr marL="342900" indent="-342900">
              <a:buFont typeface="Arial" charset="0"/>
              <a:buAutoNum type="arabicPeriod"/>
            </a:pPr>
            <a:endParaRPr lang="ru-RU"/>
          </a:p>
          <a:p>
            <a:pPr marL="342900" indent="-342900">
              <a:buFont typeface="Arial" charset="0"/>
              <a:buAutoNum type="arabicPeriod"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7030A0"/>
                </a:solidFill>
              </a:rPr>
              <a:t>Словари и энциклопедии</a:t>
            </a:r>
          </a:p>
        </p:txBody>
      </p:sp>
      <p:pic>
        <p:nvPicPr>
          <p:cNvPr id="3074" name="Picture 2" descr="D:\Documents and Settings\Admin\Рабочий стол\фото школа\Изображение 9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500174"/>
            <a:ext cx="4762533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D:\Documents and Settings\Admin\Рабочий стол\фото школа\Изображение 9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071810"/>
            <a:ext cx="4282443" cy="3211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 and Settings\Admin\Рабочий стол\фото школа\Изображение 9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642918"/>
            <a:ext cx="3804074" cy="507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D:\Documents and Settings\Admin\Рабочий стол\фото школа\Изображение 9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000108"/>
            <a:ext cx="4286280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Documents and Settings\Admin\Рабочий стол\фото школа\Изображение 93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1643050"/>
            <a:ext cx="4286280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3643313" y="5786438"/>
            <a:ext cx="328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7030A0"/>
                </a:solidFill>
              </a:rPr>
              <a:t>Медиотека</a:t>
            </a: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8143875" y="6000750"/>
            <a:ext cx="500063" cy="50006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6" name="Picture 6" descr="C:\Users\1\Desktop\2013-04-22-58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500042"/>
            <a:ext cx="3816424" cy="3149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4" name="Picture 6" descr="C:\Documents and Settings\Admin\Рабочий стол\Новая папка\2013-04-23-62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3929066"/>
            <a:ext cx="2111377" cy="24877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1000125" y="2500313"/>
            <a:ext cx="7572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7030A0"/>
                </a:solidFill>
              </a:rPr>
              <a:t>Учебно-наглядные пособия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692275" y="908050"/>
            <a:ext cx="1857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Таблицы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4500563" y="549275"/>
            <a:ext cx="3143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Демонстрационный материал</a:t>
            </a: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1214438" y="4143375"/>
            <a:ext cx="3143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Раздаточный </a:t>
            </a:r>
          </a:p>
          <a:p>
            <a:pPr algn="ctr"/>
            <a:r>
              <a:rPr lang="ru-RU" sz="2000"/>
              <a:t>материал</a:t>
            </a:r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3779838" y="4221163"/>
            <a:ext cx="4321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Дидактический</a:t>
            </a:r>
          </a:p>
          <a:p>
            <a:pPr algn="ctr"/>
            <a:r>
              <a:rPr lang="ru-RU" sz="2000"/>
              <a:t>материал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>
            <a:off x="2786063" y="1428750"/>
            <a:ext cx="1001712" cy="1000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4857750" y="1428750"/>
            <a:ext cx="1000125" cy="1000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2786063" y="3214688"/>
            <a:ext cx="1000125" cy="857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786313" y="3214688"/>
            <a:ext cx="1071562" cy="9286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1\Desktop\2013-04-16-5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404664"/>
            <a:ext cx="5024633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C:\Users\1\Desktop\2013-04-16-5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3717032"/>
            <a:ext cx="4333734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3" name="Picture 5" descr="C:\Users\1\Desktop\2013-04-16-5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3717032"/>
            <a:ext cx="3763933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C:\Documents and Settings\Admin\Рабочий стол\Новая папка\2013-04-23-6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714620"/>
            <a:ext cx="4687887" cy="3806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7347" name="Picture 3" descr="C:\Documents and Settings\Admin\Рабочий стол\Новая папка\2013-04-23-6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145241">
            <a:off x="248938" y="473825"/>
            <a:ext cx="2692297" cy="1790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7348" name="Picture 4" descr="C:\Documents and Settings\Admin\Рабочий стол\Новая папка\2013-04-23-6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089583">
            <a:off x="3422344" y="281459"/>
            <a:ext cx="1859089" cy="2399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7349" name="Picture 5" descr="C:\Documents and Settings\Admin\Рабочий стол\Новая папка\2013-04-23-6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178384">
            <a:off x="5838166" y="482566"/>
            <a:ext cx="2802813" cy="1911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7350" name="Picture 6" descr="C:\Documents and Settings\Admin\Рабочий стол\Новая папка\2013-04-23-60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247955">
            <a:off x="5566804" y="3229665"/>
            <a:ext cx="3150725" cy="2111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Documents and Settings\Admin\Рабочий стол\Новая папка\2013-04-23-60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000240"/>
            <a:ext cx="3995822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8371" name="Picture 3" descr="C:\Documents and Settings\Admin\Рабочий стол\Новая папка\2013-04-23-6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428604"/>
            <a:ext cx="3806825" cy="5937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Рабочий стол\Новая папка\2013-04-23-6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428604"/>
            <a:ext cx="4214842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9394" name="Picture 2" descr="C:\Documents and Settings\Admin\Рабочий стол\Новая папка\2013-04-23-6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3357562"/>
            <a:ext cx="6357982" cy="3026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9395" name="Picture 3" descr="C:\Documents and Settings\Admin\Рабочий стол\Новая папка\2013-04-23-6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29322" y="428603"/>
            <a:ext cx="2484444" cy="2872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C:\Users\1\Desktop\2013-04-22-5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332656"/>
            <a:ext cx="6048672" cy="4033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5" name="Picture 5" descr="C:\Users\1\Desktop\2013-04-16-5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645330">
            <a:off x="224834" y="4107552"/>
            <a:ext cx="4320480" cy="2092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6" name="Picture 6" descr="C:\Users\1\Desktop\2013-04-16-5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601226">
            <a:off x="4721764" y="3956925"/>
            <a:ext cx="4163972" cy="2162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Управляющая кнопка: возврат 6">
            <a:hlinkClick r:id="rId5" action="ppaction://hlinksldjump" highlightClick="1"/>
          </p:cNvPr>
          <p:cNvSpPr/>
          <p:nvPr/>
        </p:nvSpPr>
        <p:spPr>
          <a:xfrm>
            <a:off x="6804025" y="6357938"/>
            <a:ext cx="500063" cy="50006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2000250" y="4929188"/>
            <a:ext cx="5000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7030A0"/>
                </a:solidFill>
              </a:rPr>
              <a:t>Наш второй дом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5940425" y="1916113"/>
            <a:ext cx="2714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Игровая зона</a:t>
            </a:r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684213" y="1916113"/>
            <a:ext cx="26431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Комнатные растения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2051050" y="2781300"/>
            <a:ext cx="1643063" cy="2003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219700" y="2492375"/>
            <a:ext cx="1944688" cy="22955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6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rgbClr val="7030A0"/>
                </a:solidFill>
                <a:latin typeface="Arial Black" pitchFamily="34" charset="0"/>
              </a:rPr>
              <a:t>Немного о себе</a:t>
            </a:r>
          </a:p>
        </p:txBody>
      </p:sp>
      <p:pic>
        <p:nvPicPr>
          <p:cNvPr id="4099" name="Picture 2" descr="D:\Documents and Settings\Admin\Рабочий стол\фото школа\Изображение 47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0" y="4500563"/>
            <a:ext cx="29260800" cy="2194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692275" y="4941888"/>
            <a:ext cx="5500688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Бакурова Екатерина Андреевна</a:t>
            </a:r>
          </a:p>
          <a:p>
            <a:pPr algn="ctr"/>
            <a:r>
              <a:rPr lang="ru-RU" sz="2000"/>
              <a:t>МБОУ Лакшинская СОШ</a:t>
            </a:r>
          </a:p>
          <a:p>
            <a:pPr algn="ctr"/>
            <a:r>
              <a:rPr lang="ru-RU" sz="2000"/>
              <a:t>Стаж работы в начальной школе - 8 месяцев</a:t>
            </a:r>
          </a:p>
          <a:p>
            <a:pPr algn="ctr"/>
            <a:r>
              <a:rPr lang="ru-RU" sz="2000"/>
              <a:t>Стаж работы в кабинете - 8 месяцев</a:t>
            </a:r>
          </a:p>
        </p:txBody>
      </p:sp>
      <p:pic>
        <p:nvPicPr>
          <p:cNvPr id="4102" name="Picture 6" descr="C:\Documents and Settings\Admin\Рабочий стол\2013-04-23-6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928670"/>
            <a:ext cx="4643470" cy="3957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Documents and Settings\Admin\Рабочий стол\Новая папка\2013-04-23-6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500174"/>
            <a:ext cx="7335837" cy="440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7030A0"/>
                </a:solidFill>
              </a:rPr>
              <a:t>Любим играть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1785938" y="214313"/>
            <a:ext cx="5214937" cy="71437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7030A0"/>
                </a:solidFill>
                <a:latin typeface="Arial Black" pitchFamily="34" charset="0"/>
              </a:rPr>
              <a:t>Мониторинг</a:t>
            </a: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6072188" y="1071563"/>
            <a:ext cx="1643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КИМы</a:t>
            </a:r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4929188" y="3214688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тесты</a:t>
            </a:r>
            <a:endParaRPr lang="ru-RU"/>
          </a:p>
        </p:txBody>
      </p:sp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285750" y="1500188"/>
            <a:ext cx="30718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Индивидуальная, парная, </a:t>
            </a:r>
          </a:p>
          <a:p>
            <a:pPr algn="ctr"/>
            <a:r>
              <a:rPr lang="ru-RU" sz="2000"/>
              <a:t>групповая деятельность</a:t>
            </a:r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6372225" y="3933825"/>
            <a:ext cx="2500313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Итоговые комплексные работы</a:t>
            </a:r>
          </a:p>
        </p:txBody>
      </p:sp>
      <p:sp>
        <p:nvSpPr>
          <p:cNvPr id="38919" name="TextBox 6"/>
          <p:cNvSpPr txBox="1">
            <a:spLocks noChangeArrowheads="1"/>
          </p:cNvSpPr>
          <p:nvPr/>
        </p:nvSpPr>
        <p:spPr bwMode="auto">
          <a:xfrm>
            <a:off x="2700338" y="5300663"/>
            <a:ext cx="3214687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ru-RU" sz="3600">
                <a:solidFill>
                  <a:srgbClr val="7030A0"/>
                </a:solidFill>
                <a:latin typeface="Arial Black" pitchFamily="34" charset="0"/>
              </a:rPr>
              <a:t>Портфолио</a:t>
            </a:r>
            <a:endParaRPr lang="ru-RU" sz="4000">
              <a:solidFill>
                <a:srgbClr val="7030A0"/>
              </a:solidFill>
              <a:latin typeface="Arial Black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5572125" y="1714500"/>
            <a:ext cx="500063" cy="2143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572375" y="1714500"/>
            <a:ext cx="744538" cy="850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763713" y="2708275"/>
            <a:ext cx="1379537" cy="32210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V="1">
            <a:off x="2286000" y="1000125"/>
            <a:ext cx="1143000" cy="4286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143500" y="1000125"/>
            <a:ext cx="714375" cy="357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2928937" y="2357438"/>
            <a:ext cx="271462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26" name="TextBox 40"/>
          <p:cNvSpPr txBox="1">
            <a:spLocks noChangeArrowheads="1"/>
          </p:cNvSpPr>
          <p:nvPr/>
        </p:nvSpPr>
        <p:spPr bwMode="auto">
          <a:xfrm>
            <a:off x="7164388" y="2565400"/>
            <a:ext cx="1979612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Диагностика</a:t>
            </a:r>
          </a:p>
          <a:p>
            <a:pPr algn="ctr"/>
            <a:r>
              <a:rPr lang="ru-RU" sz="2000"/>
              <a:t>срезы</a:t>
            </a:r>
          </a:p>
          <a:p>
            <a:pPr algn="ctr"/>
            <a:r>
              <a:rPr lang="ru-RU" sz="2000"/>
              <a:t>тренажеры</a:t>
            </a:r>
          </a:p>
        </p:txBody>
      </p:sp>
      <p:sp>
        <p:nvSpPr>
          <p:cNvPr id="38927" name="TextBox 44"/>
          <p:cNvSpPr txBox="1">
            <a:spLocks noChangeArrowheads="1"/>
          </p:cNvSpPr>
          <p:nvPr/>
        </p:nvSpPr>
        <p:spPr bwMode="auto">
          <a:xfrm>
            <a:off x="3276600" y="3716338"/>
            <a:ext cx="2143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Внеурочная деятельность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 flipH="1">
            <a:off x="5867400" y="1785938"/>
            <a:ext cx="633413" cy="13557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rot="16200000" flipH="1">
            <a:off x="6215062" y="2571751"/>
            <a:ext cx="2143125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30" name="TextBox 58"/>
          <p:cNvSpPr txBox="1">
            <a:spLocks noChangeArrowheads="1"/>
          </p:cNvSpPr>
          <p:nvPr/>
        </p:nvSpPr>
        <p:spPr bwMode="auto">
          <a:xfrm>
            <a:off x="4211638" y="1916113"/>
            <a:ext cx="17986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Проверочные и контрольные работы</a:t>
            </a:r>
          </a:p>
        </p:txBody>
      </p:sp>
      <p:cxnSp>
        <p:nvCxnSpPr>
          <p:cNvPr id="74" name="Прямая со стрелкой 73"/>
          <p:cNvCxnSpPr/>
          <p:nvPr/>
        </p:nvCxnSpPr>
        <p:spPr>
          <a:xfrm rot="5400000">
            <a:off x="3644106" y="5357019"/>
            <a:ext cx="1285875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rot="5400000">
            <a:off x="4000500" y="3214688"/>
            <a:ext cx="4143375" cy="1285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Users\1\Desktop\2013-04-22-54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66"/>
            <a:ext cx="4179711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 descr="C:\Users\1\Desktop\2013-04-22-54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9264" y="2786058"/>
            <a:ext cx="4028059" cy="3723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C:\Users\1\Desktop\2013-04-22-5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2780928"/>
            <a:ext cx="7414399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919" name="Picture 7" descr="C:\Users\1\Desktop\2013-04-22-56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1" y="476672"/>
            <a:ext cx="3347205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1988" name="TextBox 4"/>
          <p:cNvSpPr txBox="1">
            <a:spLocks noChangeArrowheads="1"/>
          </p:cNvSpPr>
          <p:nvPr/>
        </p:nvSpPr>
        <p:spPr bwMode="auto">
          <a:xfrm>
            <a:off x="4140200" y="981075"/>
            <a:ext cx="43576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7030A0"/>
                </a:solidFill>
              </a:rPr>
              <a:t>        </a:t>
            </a:r>
            <a:r>
              <a:rPr lang="ru-RU" sz="3200" b="1">
                <a:solidFill>
                  <a:srgbClr val="7030A0"/>
                </a:solidFill>
              </a:rPr>
              <a:t>Портфолио</a:t>
            </a:r>
          </a:p>
          <a:p>
            <a:r>
              <a:rPr lang="ru-RU" sz="3200" b="1">
                <a:solidFill>
                  <a:srgbClr val="7030A0"/>
                </a:solidFill>
              </a:rPr>
              <a:t>Наши  первые шаги</a:t>
            </a:r>
          </a:p>
        </p:txBody>
      </p:sp>
      <p:sp>
        <p:nvSpPr>
          <p:cNvPr id="9" name="Управляющая кнопка: возврат 8">
            <a:hlinkClick r:id="rId4" action="ppaction://hlinksldjump" highlightClick="1"/>
          </p:cNvPr>
          <p:cNvSpPr/>
          <p:nvPr/>
        </p:nvSpPr>
        <p:spPr>
          <a:xfrm>
            <a:off x="8388350" y="6165850"/>
            <a:ext cx="500063" cy="50006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285750" y="142875"/>
            <a:ext cx="8143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7030A0"/>
                </a:solidFill>
              </a:rPr>
              <a:t>Перспективные</a:t>
            </a:r>
            <a:r>
              <a:rPr lang="ru-RU" sz="3600" b="1"/>
              <a:t> </a:t>
            </a:r>
            <a:r>
              <a:rPr lang="ru-RU" sz="3600" b="1">
                <a:solidFill>
                  <a:srgbClr val="7030A0"/>
                </a:solidFill>
              </a:rPr>
              <a:t>направления</a:t>
            </a:r>
            <a:r>
              <a:rPr lang="ru-RU" sz="3600" b="1"/>
              <a:t> </a:t>
            </a:r>
            <a:r>
              <a:rPr lang="ru-RU" sz="3600" b="1">
                <a:solidFill>
                  <a:srgbClr val="7030A0"/>
                </a:solidFill>
              </a:rPr>
              <a:t>деятельности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000250" y="1341438"/>
            <a:ext cx="700088" cy="73025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572000" y="1700213"/>
            <a:ext cx="0" cy="259238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011863" y="1341438"/>
            <a:ext cx="862012" cy="85407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4" name="TextBox 10"/>
          <p:cNvSpPr txBox="1">
            <a:spLocks noChangeArrowheads="1"/>
          </p:cNvSpPr>
          <p:nvPr/>
        </p:nvSpPr>
        <p:spPr bwMode="auto">
          <a:xfrm>
            <a:off x="611188" y="2205038"/>
            <a:ext cx="2714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ТСО:</a:t>
            </a:r>
          </a:p>
          <a:p>
            <a:pPr algn="ctr"/>
            <a:r>
              <a:rPr lang="ru-RU" sz="2000"/>
              <a:t>оснащение интерактивной доской</a:t>
            </a:r>
          </a:p>
        </p:txBody>
      </p:sp>
      <p:sp>
        <p:nvSpPr>
          <p:cNvPr id="43015" name="TextBox 11"/>
          <p:cNvSpPr txBox="1">
            <a:spLocks noChangeArrowheads="1"/>
          </p:cNvSpPr>
          <p:nvPr/>
        </p:nvSpPr>
        <p:spPr bwMode="auto">
          <a:xfrm>
            <a:off x="3563938" y="4508500"/>
            <a:ext cx="20716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Материально-техническое оснащение</a:t>
            </a:r>
          </a:p>
        </p:txBody>
      </p:sp>
      <p:sp>
        <p:nvSpPr>
          <p:cNvPr id="43016" name="TextBox 12"/>
          <p:cNvSpPr txBox="1">
            <a:spLocks noChangeArrowheads="1"/>
          </p:cNvSpPr>
          <p:nvPr/>
        </p:nvSpPr>
        <p:spPr bwMode="auto">
          <a:xfrm>
            <a:off x="5292725" y="2276475"/>
            <a:ext cx="33575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Создание  многосторонней</a:t>
            </a:r>
          </a:p>
          <a:p>
            <a:pPr algn="ctr"/>
            <a:r>
              <a:rPr lang="ru-RU" sz="2000"/>
              <a:t>разноуровневой базы ЭОР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250825" y="1125538"/>
            <a:ext cx="8501063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7030A0"/>
                </a:solidFill>
                <a:latin typeface="Arial Black" pitchFamily="34" charset="0"/>
              </a:rPr>
              <a:t>Кабинет:</a:t>
            </a:r>
          </a:p>
          <a:p>
            <a:r>
              <a:rPr lang="ru-RU" sz="3600">
                <a:solidFill>
                  <a:srgbClr val="7030A0"/>
                </a:solidFill>
                <a:latin typeface="Arial Black" pitchFamily="34" charset="0"/>
              </a:rPr>
              <a:t>	-Просторный, 	многофункциональный, </a:t>
            </a:r>
          </a:p>
          <a:p>
            <a:r>
              <a:rPr lang="ru-RU" sz="3600">
                <a:solidFill>
                  <a:srgbClr val="7030A0"/>
                </a:solidFill>
                <a:latin typeface="Arial Black" pitchFamily="34" charset="0"/>
              </a:rPr>
              <a:t>	-Воспитывает, побуждает, 	помогает</a:t>
            </a:r>
          </a:p>
          <a:p>
            <a:r>
              <a:rPr lang="ru-RU" sz="3600">
                <a:solidFill>
                  <a:srgbClr val="7030A0"/>
                </a:solidFill>
                <a:latin typeface="Arial Black" pitchFamily="34" charset="0"/>
              </a:rPr>
              <a:t>	-Место для реализации 	всех видов деятельности.</a:t>
            </a:r>
          </a:p>
          <a:p>
            <a:r>
              <a:rPr lang="ru-RU" sz="3600">
                <a:solidFill>
                  <a:srgbClr val="7030A0"/>
                </a:solidFill>
                <a:latin typeface="Arial Black" pitchFamily="34" charset="0"/>
              </a:rPr>
              <a:t>	-Комната.</a:t>
            </a:r>
            <a:endParaRPr lang="ru-RU" sz="400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68313" y="908050"/>
            <a:ext cx="8229600" cy="367347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7030A0"/>
                </a:solidFill>
                <a:latin typeface="Arial Black" pitchFamily="34" charset="0"/>
              </a:rPr>
              <a:t>Назначение кабинета:</a:t>
            </a:r>
            <a:r>
              <a:rPr lang="ru-RU" sz="3200" b="1" smtClean="0">
                <a:solidFill>
                  <a:srgbClr val="7030A0"/>
                </a:solidFill>
                <a:latin typeface="Arial Black" pitchFamily="34" charset="0"/>
              </a:rPr>
              <a:t/>
            </a:r>
            <a:br>
              <a:rPr lang="ru-RU" sz="3200" b="1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b="1" smtClean="0">
                <a:solidFill>
                  <a:srgbClr val="7030A0"/>
                </a:solidFill>
              </a:rPr>
              <a:t/>
            </a:r>
            <a:br>
              <a:rPr lang="ru-RU" b="1" smtClean="0">
                <a:solidFill>
                  <a:srgbClr val="7030A0"/>
                </a:solidFill>
              </a:rPr>
            </a:br>
            <a:r>
              <a:rPr lang="ru-RU" sz="2800" smtClean="0">
                <a:latin typeface="Arial" charset="0"/>
                <a:cs typeface="Arial" charset="0"/>
              </a:rPr>
              <a:t>создание условий для повышения эффективности        учебно-воспитательной работы на уроках и во внеурочное время </a:t>
            </a:r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7030A0"/>
                </a:solidFill>
                <a:latin typeface="Arial Black" pitchFamily="34" charset="0"/>
              </a:rPr>
              <a:t>Основные направления деятельности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1428750" y="1714501"/>
            <a:ext cx="1000125" cy="85725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1178719" y="2750344"/>
            <a:ext cx="2857500" cy="642938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3464719" y="2107407"/>
            <a:ext cx="928687" cy="0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4357688" y="2928938"/>
            <a:ext cx="3571875" cy="1000125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3321844" y="3321844"/>
            <a:ext cx="3286125" cy="7143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6155" idx="0"/>
          </p:cNvCxnSpPr>
          <p:nvPr/>
        </p:nvCxnSpPr>
        <p:spPr>
          <a:xfrm>
            <a:off x="6500813" y="1500188"/>
            <a:ext cx="965200" cy="1366837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3" name="TextBox 17"/>
          <p:cNvSpPr txBox="1">
            <a:spLocks noChangeArrowheads="1"/>
          </p:cNvSpPr>
          <p:nvPr/>
        </p:nvSpPr>
        <p:spPr bwMode="auto">
          <a:xfrm>
            <a:off x="428625" y="2714625"/>
            <a:ext cx="18573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оснащение ТСО: компьютер,</a:t>
            </a:r>
          </a:p>
          <a:p>
            <a:pPr algn="ctr"/>
            <a:r>
              <a:rPr lang="ru-RU" sz="2000"/>
              <a:t>м/м проектор,</a:t>
            </a:r>
          </a:p>
          <a:p>
            <a:pPr algn="ctr"/>
            <a:r>
              <a:rPr lang="ru-RU" sz="2000"/>
              <a:t>другие виды</a:t>
            </a:r>
          </a:p>
        </p:txBody>
      </p:sp>
      <p:sp>
        <p:nvSpPr>
          <p:cNvPr id="6154" name="TextBox 18"/>
          <p:cNvSpPr txBox="1">
            <a:spLocks noChangeArrowheads="1"/>
          </p:cNvSpPr>
          <p:nvPr/>
        </p:nvSpPr>
        <p:spPr bwMode="auto">
          <a:xfrm>
            <a:off x="2700338" y="2708275"/>
            <a:ext cx="2286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создание,</a:t>
            </a:r>
          </a:p>
          <a:p>
            <a:pPr algn="ctr"/>
            <a:r>
              <a:rPr lang="ru-RU" sz="2000"/>
              <a:t>накопление,</a:t>
            </a:r>
          </a:p>
          <a:p>
            <a:pPr algn="ctr"/>
            <a:r>
              <a:rPr lang="ru-RU" sz="2000"/>
              <a:t>систематизация</a:t>
            </a:r>
          </a:p>
          <a:p>
            <a:pPr algn="ctr"/>
            <a:r>
              <a:rPr lang="ru-RU" sz="2000"/>
              <a:t>средств обучения</a:t>
            </a:r>
          </a:p>
        </p:txBody>
      </p:sp>
      <p:sp>
        <p:nvSpPr>
          <p:cNvPr id="6155" name="TextBox 19"/>
          <p:cNvSpPr txBox="1">
            <a:spLocks noChangeArrowheads="1"/>
          </p:cNvSpPr>
          <p:nvPr/>
        </p:nvSpPr>
        <p:spPr bwMode="auto">
          <a:xfrm rot="10800000" flipV="1">
            <a:off x="6357938" y="2867025"/>
            <a:ext cx="22145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создание многосторонней</a:t>
            </a:r>
          </a:p>
          <a:p>
            <a:pPr algn="ctr"/>
            <a:r>
              <a:rPr lang="ru-RU" sz="2000"/>
              <a:t>разноуровневой базы ЭОР</a:t>
            </a:r>
          </a:p>
        </p:txBody>
      </p:sp>
      <p:sp>
        <p:nvSpPr>
          <p:cNvPr id="6156" name="TextBox 20"/>
          <p:cNvSpPr txBox="1">
            <a:spLocks noChangeArrowheads="1"/>
          </p:cNvSpPr>
          <p:nvPr/>
        </p:nvSpPr>
        <p:spPr bwMode="auto">
          <a:xfrm rot="10800000" flipV="1">
            <a:off x="928688" y="4832350"/>
            <a:ext cx="25638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 развитие творческих, интеллектуальных способностей</a:t>
            </a:r>
          </a:p>
        </p:txBody>
      </p:sp>
      <p:sp>
        <p:nvSpPr>
          <p:cNvPr id="6157" name="TextBox 22"/>
          <p:cNvSpPr txBox="1">
            <a:spLocks noChangeArrowheads="1"/>
          </p:cNvSpPr>
          <p:nvPr/>
        </p:nvSpPr>
        <p:spPr bwMode="auto">
          <a:xfrm>
            <a:off x="3851275" y="5084763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сохранение здоровья</a:t>
            </a:r>
          </a:p>
        </p:txBody>
      </p:sp>
      <p:sp>
        <p:nvSpPr>
          <p:cNvPr id="6158" name="TextBox 24"/>
          <p:cNvSpPr txBox="1">
            <a:spLocks noChangeArrowheads="1"/>
          </p:cNvSpPr>
          <p:nvPr/>
        </p:nvSpPr>
        <p:spPr bwMode="auto">
          <a:xfrm rot="10800000" flipV="1">
            <a:off x="6143625" y="5510213"/>
            <a:ext cx="21431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социализация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2987675" y="0"/>
            <a:ext cx="2857500" cy="1412875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7030A0"/>
                </a:solidFill>
                <a:latin typeface="Arial Black" pitchFamily="34" charset="0"/>
              </a:rPr>
              <a:t>ТСО</a:t>
            </a:r>
          </a:p>
        </p:txBody>
      </p:sp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827088" y="1773238"/>
            <a:ext cx="278606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Arial Black" pitchFamily="34" charset="0"/>
              </a:rPr>
              <a:t>основные</a:t>
            </a: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5219700" y="1773238"/>
            <a:ext cx="36734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Arial Black" pitchFamily="34" charset="0"/>
              </a:rPr>
              <a:t>дополнительные</a:t>
            </a:r>
            <a:endParaRPr lang="ru-RU" sz="3200">
              <a:latin typeface="Arial Black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0800000" flipV="1">
            <a:off x="2987675" y="1052513"/>
            <a:ext cx="1071563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H="1">
            <a:off x="7235826" y="2420937"/>
            <a:ext cx="785812" cy="7858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9" name="TextBox 21"/>
          <p:cNvSpPr txBox="1">
            <a:spLocks noChangeArrowheads="1"/>
          </p:cNvSpPr>
          <p:nvPr/>
        </p:nvSpPr>
        <p:spPr bwMode="auto">
          <a:xfrm>
            <a:off x="5364163" y="4149725"/>
            <a:ext cx="2928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Принтер</a:t>
            </a:r>
          </a:p>
        </p:txBody>
      </p:sp>
      <p:sp>
        <p:nvSpPr>
          <p:cNvPr id="8200" name="TextBox 25"/>
          <p:cNvSpPr txBox="1">
            <a:spLocks noChangeArrowheads="1"/>
          </p:cNvSpPr>
          <p:nvPr/>
        </p:nvSpPr>
        <p:spPr bwMode="auto">
          <a:xfrm>
            <a:off x="7358063" y="3357563"/>
            <a:ext cx="1785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Магнитофон</a:t>
            </a:r>
          </a:p>
        </p:txBody>
      </p:sp>
      <p:sp>
        <p:nvSpPr>
          <p:cNvPr id="8201" name="TextBox 26"/>
          <p:cNvSpPr txBox="1">
            <a:spLocks noChangeArrowheads="1"/>
          </p:cNvSpPr>
          <p:nvPr/>
        </p:nvSpPr>
        <p:spPr bwMode="auto">
          <a:xfrm>
            <a:off x="285750" y="3000375"/>
            <a:ext cx="1928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Компьютер</a:t>
            </a:r>
          </a:p>
        </p:txBody>
      </p:sp>
      <p:sp>
        <p:nvSpPr>
          <p:cNvPr id="8202" name="TextBox 27"/>
          <p:cNvSpPr txBox="1">
            <a:spLocks noChangeArrowheads="1"/>
          </p:cNvSpPr>
          <p:nvPr/>
        </p:nvSpPr>
        <p:spPr bwMode="auto">
          <a:xfrm>
            <a:off x="684213" y="4437063"/>
            <a:ext cx="27860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Мультимедийный проектор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 rot="10800000" flipV="1">
            <a:off x="857250" y="2571750"/>
            <a:ext cx="500063" cy="357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4" name="TextBox 18"/>
          <p:cNvSpPr txBox="1">
            <a:spLocks noChangeArrowheads="1"/>
          </p:cNvSpPr>
          <p:nvPr/>
        </p:nvSpPr>
        <p:spPr bwMode="auto">
          <a:xfrm>
            <a:off x="2268538" y="3068638"/>
            <a:ext cx="2374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Мультимедийный экран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1979613" y="2492375"/>
            <a:ext cx="0" cy="17287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700338" y="2492375"/>
            <a:ext cx="431800" cy="43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732588" y="2420938"/>
            <a:ext cx="0" cy="16557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4787900" y="1052513"/>
            <a:ext cx="1296988" cy="647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5219700" y="2420938"/>
            <a:ext cx="865188" cy="1368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0" name="TextBox 18"/>
          <p:cNvSpPr txBox="1">
            <a:spLocks noChangeArrowheads="1"/>
          </p:cNvSpPr>
          <p:nvPr/>
        </p:nvSpPr>
        <p:spPr bwMode="auto">
          <a:xfrm>
            <a:off x="4643438" y="3933825"/>
            <a:ext cx="15843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Модем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>
            <a:off x="4643438" y="3429000"/>
            <a:ext cx="2714625" cy="7143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2" name="TextBox 26"/>
          <p:cNvSpPr txBox="1">
            <a:spLocks noChangeArrowheads="1"/>
          </p:cNvSpPr>
          <p:nvPr/>
        </p:nvSpPr>
        <p:spPr bwMode="auto">
          <a:xfrm>
            <a:off x="4786313" y="5286375"/>
            <a:ext cx="2143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Слайд </a:t>
            </a:r>
            <a:r>
              <a:rPr lang="ru-RU" sz="2000"/>
              <a:t>проектор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-1116013" y="5876925"/>
            <a:ext cx="7215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7030A0"/>
                </a:solidFill>
              </a:rPr>
              <a:t>Основные ТСО</a:t>
            </a:r>
          </a:p>
        </p:txBody>
      </p:sp>
      <p:pic>
        <p:nvPicPr>
          <p:cNvPr id="9222" name="Picture 6" descr="C:\Users\1\Desktop\2013-04-16-4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4149080"/>
            <a:ext cx="375942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5" descr="C:\Users\1\Desktop\2013-04-22-5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548680"/>
            <a:ext cx="3112863" cy="3368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6" descr="C:\Users\1\Desktop\2013-04-22-54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1" y="404664"/>
            <a:ext cx="3962419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642938" y="5572125"/>
            <a:ext cx="7858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7030A0"/>
                </a:solidFill>
              </a:rPr>
              <a:t>Дополнительные ТСО</a:t>
            </a:r>
          </a:p>
        </p:txBody>
      </p:sp>
      <p:pic>
        <p:nvPicPr>
          <p:cNvPr id="3075" name="Picture 3" descr="D:\Documents and Settings\Admin\Рабочий стол\фото школа\Изображение 9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29322" y="571480"/>
            <a:ext cx="1705962" cy="2680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6" name="Picture 6" descr="C:\Users\1\Desktop\2013-04-16-4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548680"/>
            <a:ext cx="3528391" cy="2756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45" name="Picture 5" descr="C:\Users\1\Desktop\2013-04-16-49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6200000">
            <a:off x="1962867" y="2365727"/>
            <a:ext cx="1977909" cy="4248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Управляющая кнопка: возврат 5">
            <a:hlinkClick r:id="rId5" action="ppaction://hlinksldjump" highlightClick="1"/>
          </p:cNvPr>
          <p:cNvSpPr/>
          <p:nvPr/>
        </p:nvSpPr>
        <p:spPr>
          <a:xfrm>
            <a:off x="8101013" y="5949950"/>
            <a:ext cx="500062" cy="50006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7" name="Picture 7" descr="C:\Documents and Settings\Admin\Рабочий стол\Новая папка\2013-04-23-65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86380" y="3714752"/>
            <a:ext cx="3154802" cy="1628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5"/>
          <p:cNvSpPr txBox="1">
            <a:spLocks noChangeArrowheads="1"/>
          </p:cNvSpPr>
          <p:nvPr/>
        </p:nvSpPr>
        <p:spPr bwMode="auto">
          <a:xfrm>
            <a:off x="2428875" y="714375"/>
            <a:ext cx="4860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7030A0"/>
                </a:solidFill>
              </a:rPr>
              <a:t>Млекопитающие</a:t>
            </a:r>
          </a:p>
        </p:txBody>
      </p:sp>
      <p:pic>
        <p:nvPicPr>
          <p:cNvPr id="11267" name="Picture 5" descr="C:\Users\1\Desktop\2013-04-22-57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38" y="1571625"/>
            <a:ext cx="593725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1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</TotalTime>
  <Words>288</Words>
  <Application>Microsoft Office PowerPoint</Application>
  <PresentationFormat>Экран (4:3)</PresentationFormat>
  <Paragraphs>123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Шаблон презентации1</vt:lpstr>
      <vt:lpstr>Кабинет начальных классов сельских ОУ </vt:lpstr>
      <vt:lpstr>Содержание</vt:lpstr>
      <vt:lpstr>Немного о себе</vt:lpstr>
      <vt:lpstr>Назначение кабинета:  создание условий для повышения эффективности        учебно-воспитательной работы на уроках и во внеурочное время </vt:lpstr>
      <vt:lpstr>Основные направления деятельности</vt:lpstr>
      <vt:lpstr>ТСО</vt:lpstr>
      <vt:lpstr>Слайд 7</vt:lpstr>
      <vt:lpstr>Слайд 8</vt:lpstr>
      <vt:lpstr>Слайд 9</vt:lpstr>
      <vt:lpstr>Слайд 10</vt:lpstr>
      <vt:lpstr>Слайд 11</vt:lpstr>
      <vt:lpstr>Классный уголок</vt:lpstr>
      <vt:lpstr>Слайд 13</vt:lpstr>
      <vt:lpstr>Слайд 14</vt:lpstr>
      <vt:lpstr>СанПиНы</vt:lpstr>
      <vt:lpstr>Детское творчество</vt:lpstr>
      <vt:lpstr>Библиотека</vt:lpstr>
      <vt:lpstr>УМК «Гармония»</vt:lpstr>
      <vt:lpstr>Слайд 19</vt:lpstr>
      <vt:lpstr>Словари и энциклопедии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Любим играть</vt:lpstr>
      <vt:lpstr>Мониторинг</vt:lpstr>
      <vt:lpstr>Слайд 32</vt:lpstr>
      <vt:lpstr>Слайд 33</vt:lpstr>
      <vt:lpstr>Слайд 34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ПК-3</dc:creator>
  <cp:lastModifiedBy>123</cp:lastModifiedBy>
  <cp:revision>131</cp:revision>
  <dcterms:modified xsi:type="dcterms:W3CDTF">2014-12-21T17:33:46Z</dcterms:modified>
</cp:coreProperties>
</file>