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8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98FFDA2-4ADB-4050-87E4-3F0EE7F08FE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</p14:sldIdLst>
        </p14:section>
        <p14:section name="Раздел без заголовка" id="{CCE2CEE7-7BCA-4995-AC19-A752A87E76A2}">
          <p14:sldIdLst/>
        </p14:section>
        <p14:section name="Раздел без заголовка" id="{E17EC1F6-00B3-4643-8E0B-7347E37AEE2A}">
          <p14:sldIdLst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8"/>
            <p14:sldId id="289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7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E0F90-E29F-4852-B866-410C2456886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885AD5-6FEF-482C-817F-F1C6F56DFC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67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1. Бог Хор (Гор), 2. Исида, 3. Осирис</a:t>
            </a:r>
          </a:p>
          <a:p>
            <a:pPr eaLnBrk="1" hangingPunct="1"/>
            <a:r>
              <a:rPr lang="ru-RU" altLang="ru-RU" dirty="0" smtClean="0"/>
              <a:t>4. Великолепный рельеф с изображением </a:t>
            </a:r>
            <a:r>
              <a:rPr lang="ru-RU" altLang="ru-RU" dirty="0" err="1" smtClean="0"/>
              <a:t>Маат</a:t>
            </a:r>
            <a:r>
              <a:rPr lang="ru-RU" altLang="ru-RU" dirty="0" smtClean="0"/>
              <a:t> — богини истины, справедливости, вселенской гармонии, божественного установления и этических норм (Флоренция, Национальный Археологический музей).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5AD5-6FEF-482C-817F-F1C6F56DFCD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73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1. Священные кошки</a:t>
            </a:r>
          </a:p>
          <a:p>
            <a:pPr eaLnBrk="1" hangingPunct="1"/>
            <a:r>
              <a:rPr lang="ru-RU" altLang="ru-RU" dirty="0" smtClean="0"/>
              <a:t>2. Шакал (бог Анубис из гробницы Тутанхамона)</a:t>
            </a:r>
          </a:p>
          <a:p>
            <a:pPr eaLnBrk="1" hangingPunct="1"/>
            <a:r>
              <a:rPr lang="ru-RU" altLang="ru-RU" b="1" dirty="0" smtClean="0"/>
              <a:t>3. Поклонение священной цапле. Оригинал: роспись из усыпальницы в </a:t>
            </a:r>
            <a:r>
              <a:rPr lang="ru-RU" altLang="ru-RU" b="1" dirty="0" err="1" smtClean="0"/>
              <a:t>Дейр</a:t>
            </a:r>
            <a:r>
              <a:rPr lang="ru-RU" altLang="ru-RU" b="1" dirty="0" smtClean="0"/>
              <a:t>-эль-Медине (Фифы).</a:t>
            </a:r>
          </a:p>
          <a:p>
            <a:pPr eaLnBrk="1" hangingPunct="1"/>
            <a:r>
              <a:rPr lang="ru-RU" altLang="ru-RU" dirty="0" smtClean="0"/>
              <a:t>4. Баран – как правило, священное животное бога Ра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5AD5-6FEF-482C-817F-F1C6F56DFCD8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220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Священные кошки.  Париж, Лувр.</a:t>
            </a:r>
          </a:p>
          <a:p>
            <a:pPr eaLnBrk="1" hangingPunct="1"/>
            <a:r>
              <a:rPr lang="ru-RU" altLang="ru-RU" dirty="0" smtClean="0"/>
              <a:t>XXVI династия. 6 в. до н. э </a:t>
            </a:r>
          </a:p>
          <a:p>
            <a:pPr eaLnBrk="1" hangingPunct="1"/>
            <a:r>
              <a:rPr lang="ru-RU" altLang="ru-RU" dirty="0" smtClean="0"/>
              <a:t>Египтяне любили это животное, охотно содержали кошку дома — свидетельством этого стали многочисленные росписи, происходящие из гробниц, на которых под креслом хозяина или на руках хозяйки обязательно сидит кошка, порой схватившая с праздничного стола жареную утку или какое-то другое лакомство.</a:t>
            </a:r>
          </a:p>
          <a:p>
            <a:pPr eaLnBrk="1" hangingPunct="1"/>
            <a:r>
              <a:rPr lang="ru-RU" altLang="ru-RU" dirty="0" smtClean="0"/>
              <a:t>Образ кошки ассоциировался с различными божествами; как огненно-рыжий кот иногда в египетской мифологии выступает сам бог Солнца Ра, в облике камышового кота изображался </a:t>
            </a:r>
            <a:r>
              <a:rPr lang="ru-RU" altLang="ru-RU" dirty="0" err="1" smtClean="0"/>
              <a:t>Махес</a:t>
            </a:r>
            <a:r>
              <a:rPr lang="ru-RU" altLang="ru-RU" dirty="0" smtClean="0"/>
              <a:t> — бог бурь и непогоды, почитавшийся в восточной части дельты Нила. Впрочем, наиболее тесно кошка, конечно же, связана с богиней </a:t>
            </a:r>
            <a:r>
              <a:rPr lang="ru-RU" altLang="ru-RU" dirty="0" err="1" smtClean="0"/>
              <a:t>Бастет</a:t>
            </a:r>
            <a:r>
              <a:rPr lang="ru-RU" altLang="ru-RU" dirty="0" smtClean="0"/>
              <a:t>, воплощением одной из «душ» которой считалась.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85AD5-6FEF-482C-817F-F1C6F56DFCD8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71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8003232" cy="835958"/>
          </a:xfrm>
        </p:spPr>
        <p:txBody>
          <a:bodyPr>
            <a:normAutofit/>
          </a:bodyPr>
          <a:lstStyle/>
          <a:p>
            <a:r>
              <a:rPr lang="ru-RU" sz="7200" i="1" dirty="0" smtClean="0">
                <a:latin typeface="Cambria" panose="02040503050406030204" pitchFamily="18" charset="0"/>
              </a:rPr>
              <a:t>Древний Египет</a:t>
            </a:r>
            <a:endParaRPr lang="ru-RU" sz="7200" i="1" dirty="0">
              <a:latin typeface="Cambria" panose="020405030504060302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7859216" cy="115212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Презентация </a:t>
            </a:r>
            <a:r>
              <a:rPr lang="ru-RU" sz="2800" b="1" i="1" dirty="0" smtClean="0"/>
              <a:t>Воспитателя</a:t>
            </a:r>
          </a:p>
          <a:p>
            <a:r>
              <a:rPr lang="ru-RU" sz="2800" b="1" i="1" dirty="0" smtClean="0"/>
              <a:t> </a:t>
            </a:r>
            <a:r>
              <a:rPr lang="ru-RU" sz="2800" b="1" i="1" dirty="0" err="1" smtClean="0"/>
              <a:t>Кульченко</a:t>
            </a:r>
            <a:r>
              <a:rPr lang="ru-RU" sz="2800" b="1" i="1" dirty="0" smtClean="0"/>
              <a:t> Екатерины Анатольевны</a:t>
            </a:r>
          </a:p>
          <a:p>
            <a:r>
              <a:rPr lang="ru-RU" sz="2800" b="1" i="1" dirty="0" smtClean="0"/>
              <a:t> Воспитателя  ГБОУ «</a:t>
            </a:r>
            <a:r>
              <a:rPr lang="ru-RU" sz="2800" b="1" i="1" dirty="0" err="1" smtClean="0"/>
              <a:t>Центр»Динамика</a:t>
            </a:r>
            <a:r>
              <a:rPr lang="ru-RU" sz="2800" b="1" i="1" dirty="0" smtClean="0"/>
              <a:t>»</a:t>
            </a:r>
            <a:endParaRPr lang="ru-RU" sz="2800" b="1" i="1" dirty="0" smtClean="0"/>
          </a:p>
          <a:p>
            <a:endParaRPr lang="ru-RU" sz="28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048672" cy="4032448"/>
          </a:xfrm>
        </p:spPr>
      </p:pic>
    </p:spTree>
    <p:extLst>
      <p:ext uri="{BB962C8B-B14F-4D97-AF65-F5344CB8AC3E}">
        <p14:creationId xmlns:p14="http://schemas.microsoft.com/office/powerpoint/2010/main" val="4227273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Тутанхамон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Тутанхамон (последний фараон XVIII династии) начал править Египтом в возрасте 8 - 9 лет</a:t>
            </a:r>
            <a:r>
              <a:rPr lang="en-US" altLang="ru-RU" b="1" i="1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ru-RU" altLang="ru-RU" b="1" i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7" descr="t20_mo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0978" y="1268760"/>
            <a:ext cx="4047125" cy="48245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986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Аменхотеп </a:t>
            </a:r>
            <a:r>
              <a:rPr lang="en-US" dirty="0" smtClean="0"/>
              <a:t>|||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Аменхотеп </a:t>
            </a:r>
            <a:r>
              <a:rPr lang="en-US" altLang="ru-RU" b="1" i="1" dirty="0">
                <a:solidFill>
                  <a:schemeClr val="accent5">
                    <a:lumMod val="75000"/>
                  </a:schemeClr>
                </a:solidFill>
              </a:rPr>
              <a:t>III, 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рельеф из храма в Луксоре</a:t>
            </a:r>
          </a:p>
          <a:p>
            <a:endParaRPr lang="ru-RU" dirty="0"/>
          </a:p>
        </p:txBody>
      </p:sp>
      <p:pic>
        <p:nvPicPr>
          <p:cNvPr id="4" name="Picture 12" descr="24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60848"/>
            <a:ext cx="3816424" cy="459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382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99444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Египтяне строили огромные каменные пирамиды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1524000"/>
            <a:ext cx="4073656" cy="5073352"/>
          </a:xfrm>
        </p:spPr>
        <p:txBody>
          <a:bodyPr>
            <a:noAutofit/>
          </a:bodyPr>
          <a:lstStyle/>
          <a:p>
            <a:r>
              <a:rPr lang="ru-RU" altLang="ru-RU" sz="1800" b="1" i="1" dirty="0">
                <a:solidFill>
                  <a:schemeClr val="accent5">
                    <a:lumMod val="75000"/>
                  </a:schemeClr>
                </a:solidFill>
              </a:rPr>
              <a:t>ГИЗА – Пирамиды Хеопса и </a:t>
            </a:r>
            <a:r>
              <a:rPr lang="ru-RU" altLang="ru-RU" sz="1800" b="1" i="1" dirty="0" err="1">
                <a:solidFill>
                  <a:schemeClr val="accent5">
                    <a:lumMod val="75000"/>
                  </a:schemeClr>
                </a:solidFill>
              </a:rPr>
              <a:t>Хефрена</a:t>
            </a:r>
            <a:endParaRPr lang="ru-RU" altLang="ru-RU" sz="1800" b="1" i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altLang="ru-RU" sz="1800" b="1" i="1" dirty="0">
                <a:solidFill>
                  <a:schemeClr val="accent5">
                    <a:lumMod val="75000"/>
                  </a:schemeClr>
                </a:solidFill>
              </a:rPr>
              <a:t>Ученые до сих пор точно не знают как строились пирамиды, но полагают, что в их строительстве принимало участие очень много людей. (Они передвигали огромные камни и используя различные приспособления поднимали их все выше и выше. Мастерство строителей было столь высоко, что между некоторыми камнями и сегодня не возможно просунуть даже тонкий нож.) </a:t>
            </a:r>
            <a:br>
              <a:rPr lang="ru-RU" altLang="ru-RU" sz="1800" b="1" i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1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5" descr="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772816"/>
            <a:ext cx="4425685" cy="36793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10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Пирамида </a:t>
            </a:r>
            <a:r>
              <a:rPr lang="ru-RU" dirty="0" err="1" smtClean="0"/>
              <a:t>Ждоссера</a:t>
            </a:r>
            <a:r>
              <a:rPr lang="ru-RU" dirty="0" smtClean="0"/>
              <a:t> –Первая пирамида в древнем </a:t>
            </a:r>
            <a:r>
              <a:rPr lang="ru-RU" dirty="0" err="1" smtClean="0"/>
              <a:t>египте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5">
                    <a:lumMod val="75000"/>
                  </a:schemeClr>
                </a:solidFill>
              </a:rPr>
              <a:t>Пирамиды были усыпальницами фараонов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8" descr="d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672" y="2852936"/>
            <a:ext cx="4968552" cy="3600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282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Пирамида Хеопса-Самая высокая пирамида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4720568" cy="466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0192" y="1524000"/>
            <a:ext cx="2633496" cy="4663440"/>
          </a:xfrm>
        </p:spPr>
        <p:txBody>
          <a:bodyPr/>
          <a:lstStyle/>
          <a:p>
            <a:r>
              <a:rPr lang="ru-RU" altLang="ru-RU" i="1" dirty="0">
                <a:solidFill>
                  <a:schemeClr val="accent5">
                    <a:lumMod val="75000"/>
                  </a:schemeClr>
                </a:solidFill>
              </a:rPr>
              <a:t>230 м ширина основания, 146,59 </a:t>
            </a:r>
            <a:r>
              <a:rPr lang="ru-RU" altLang="ru-RU" i="1" dirty="0" smtClean="0">
                <a:solidFill>
                  <a:schemeClr val="accent5">
                    <a:lumMod val="75000"/>
                  </a:schemeClr>
                </a:solidFill>
              </a:rPr>
              <a:t> м высота</a:t>
            </a:r>
            <a:endParaRPr lang="ru-RU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3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1412776"/>
            <a:ext cx="5472608" cy="471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Египтяне поклонялись сотням богов и богинь</a:t>
            </a:r>
            <a:endParaRPr lang="ru-RU" dirty="0"/>
          </a:p>
        </p:txBody>
      </p:sp>
      <p:pic>
        <p:nvPicPr>
          <p:cNvPr id="4" name="Picture 5" descr="ancientegypt-1134978975_i_355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29012" y="4077072"/>
            <a:ext cx="1691640" cy="2476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2" descr="atum_go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2157412" cy="331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isi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6" y="1628800"/>
            <a:ext cx="1722437" cy="439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 descr="20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96952"/>
            <a:ext cx="2012702" cy="31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 </a:t>
            </a:r>
            <a:r>
              <a:rPr lang="ru-RU" dirty="0" err="1" smtClean="0"/>
              <a:t>Атум</a:t>
            </a:r>
            <a:r>
              <a:rPr lang="ru-RU" dirty="0" smtClean="0"/>
              <a:t> –Хранитель истоков </a:t>
            </a:r>
            <a:r>
              <a:rPr lang="ru-RU" dirty="0"/>
              <a:t>Н</a:t>
            </a:r>
            <a:r>
              <a:rPr lang="ru-RU" dirty="0" smtClean="0"/>
              <a:t>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3064384" cy="4800600"/>
          </a:xfrm>
        </p:spPr>
        <p:txBody>
          <a:bodyPr>
            <a:normAutofit/>
          </a:bodyPr>
          <a:lstStyle/>
          <a:p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Бог </a:t>
            </a: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Атум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 – важнейшее божество египетской мифологии. </a:t>
            </a: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Атум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 – солнечный бог-творец. </a:t>
            </a: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Атум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 — предвечный бог, возникший еще до создания мира, поднявшийся из вод предвечного океана </a:t>
            </a:r>
            <a:r>
              <a:rPr lang="ru-RU" altLang="ru-RU" sz="2000" b="1" i="1" dirty="0" err="1">
                <a:solidFill>
                  <a:schemeClr val="accent5">
                    <a:lumMod val="75000"/>
                  </a:schemeClr>
                </a:solidFill>
              </a:rPr>
              <a:t>Нуна</a:t>
            </a:r>
            <a:r>
              <a:rPr lang="ru-RU" altLang="ru-RU" sz="2000" b="1" i="1" dirty="0">
                <a:solidFill>
                  <a:schemeClr val="accent5">
                    <a:lumMod val="75000"/>
                  </a:schemeClr>
                </a:solidFill>
              </a:rPr>
              <a:t> и создавший изначальный холм суши. </a:t>
            </a:r>
          </a:p>
          <a:p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11" descr="2005_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024336" cy="540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07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498080" cy="1143000"/>
          </a:xfrm>
        </p:spPr>
        <p:txBody>
          <a:bodyPr/>
          <a:lstStyle/>
          <a:p>
            <a:r>
              <a:rPr lang="ru-RU" b="1" i="1" dirty="0" smtClean="0"/>
              <a:t>Божество Ра-Хор</a:t>
            </a:r>
            <a:endParaRPr lang="ru-RU" b="1" i="1" dirty="0"/>
          </a:p>
        </p:txBody>
      </p:sp>
      <p:pic>
        <p:nvPicPr>
          <p:cNvPr id="4" name="Picture 8" descr="ps34642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56792"/>
            <a:ext cx="4800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96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Богов возводились храмы</a:t>
            </a:r>
            <a:endParaRPr lang="ru-RU" dirty="0"/>
          </a:p>
        </p:txBody>
      </p:sp>
      <p:pic>
        <p:nvPicPr>
          <p:cNvPr id="3" name="Picture 11" descr="07__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4680520" cy="412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7" descr="atta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557338"/>
            <a:ext cx="1744663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attac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77072"/>
            <a:ext cx="174466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40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Амона в </a:t>
            </a:r>
            <a:r>
              <a:rPr lang="ru-RU" dirty="0" err="1" smtClean="0"/>
              <a:t>Карнаке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r>
              <a:rPr lang="ru-RU" altLang="ru-RU" sz="2400" i="1" dirty="0"/>
              <a:t>На снимке – залы, посвященные СОКАРУ (богу мертвых)</a:t>
            </a:r>
          </a:p>
          <a:p>
            <a:endParaRPr lang="ru-RU" altLang="ru-RU" dirty="0"/>
          </a:p>
        </p:txBody>
      </p:sp>
      <p:pic>
        <p:nvPicPr>
          <p:cNvPr id="4" name="Picture 5" descr="atta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060848"/>
            <a:ext cx="367240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22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476672"/>
            <a:ext cx="2880320" cy="5832648"/>
          </a:xfrm>
        </p:spPr>
        <p:txBody>
          <a:bodyPr>
            <a:norm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  <a:t>Древний Египет</a:t>
            </a:r>
            <a:b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</a:br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  <a:t/>
            </a:r>
            <a:b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</a:b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  <a:t/>
            </a:r>
            <a:b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haroni" pitchFamily="2" charset="-79"/>
                <a:ea typeface="+mn-ea"/>
                <a:cs typeface="Arial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Страна </a:t>
            </a:r>
            <a: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располагается на </a:t>
            </a:r>
            <a:r>
              <a:rPr lang="ru-RU" altLang="ru-RU" sz="2000" b="1" dirty="0">
                <a:solidFill>
                  <a:srgbClr val="663300"/>
                </a:solidFill>
                <a:effectLst/>
                <a:latin typeface="Arial" charset="0"/>
                <a:ea typeface="+mn-ea"/>
                <a:cs typeface="Arial" charset="0"/>
              </a:rPr>
              <a:t>Северо-востоке Африки</a:t>
            </a:r>
            <a: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. Большую часть ее занимает пустыня и суровые скалы. Через всю страну протекает река </a:t>
            </a:r>
            <a:r>
              <a:rPr lang="ru-RU" altLang="ru-RU" sz="2000" b="1" dirty="0">
                <a:solidFill>
                  <a:srgbClr val="663300"/>
                </a:solidFill>
                <a:effectLst/>
                <a:latin typeface="Arial" charset="0"/>
                <a:ea typeface="+mn-ea"/>
                <a:cs typeface="Arial" charset="0"/>
              </a:rPr>
              <a:t>Нил</a:t>
            </a:r>
            <a: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, длина которого – </a:t>
            </a:r>
            <a:r>
              <a:rPr lang="ru-RU" altLang="ru-RU" sz="2000" b="1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6400км</a:t>
            </a:r>
            <a:br>
              <a:rPr lang="ru-RU" altLang="ru-RU" sz="2000" b="1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/>
            </a:r>
            <a:br>
              <a:rPr lang="ru-RU" altLang="ru-RU" sz="2000" b="1" dirty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</a:br>
            <a:r>
              <a:rPr lang="ru-RU" altLang="ru-RU" sz="2000" b="1" dirty="0" smtClean="0">
                <a:solidFill>
                  <a:srgbClr val="000000"/>
                </a:solidFill>
                <a:effectLst/>
                <a:latin typeface="Arial" charset="0"/>
                <a:ea typeface="+mn-ea"/>
                <a:cs typeface="Arial" charset="0"/>
              </a:rPr>
              <a:t>дельта Оазис</a:t>
            </a:r>
            <a:endParaRPr lang="ru-RU" dirty="0"/>
          </a:p>
        </p:txBody>
      </p:sp>
      <p:pic>
        <p:nvPicPr>
          <p:cNvPr id="5" name="Picture 4" descr="карт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2769313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пустыня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48680"/>
            <a:ext cx="2376264" cy="16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egy_74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492896"/>
            <a:ext cx="2664296" cy="17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пирамид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37112"/>
            <a:ext cx="259228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50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Богиня </a:t>
            </a:r>
            <a:r>
              <a:rPr lang="ru-RU" dirty="0" err="1" smtClean="0"/>
              <a:t>хатхор</a:t>
            </a:r>
            <a:r>
              <a:rPr lang="ru-RU" dirty="0" smtClean="0"/>
              <a:t> (Храм царицы </a:t>
            </a:r>
            <a:r>
              <a:rPr lang="ru-RU" dirty="0" err="1" smtClean="0"/>
              <a:t>хатшепсут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Заупокойный храм царицы </a:t>
            </a:r>
            <a:r>
              <a:rPr lang="ru-RU" altLang="ru-RU" b="1" i="1" dirty="0" err="1">
                <a:solidFill>
                  <a:schemeClr val="accent5">
                    <a:lumMod val="75000"/>
                  </a:schemeClr>
                </a:solidFill>
              </a:rPr>
              <a:t>Хатшепсут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 (XVIII династия, Новое царство) в </a:t>
            </a:r>
            <a:r>
              <a:rPr lang="ru-RU" altLang="ru-RU" b="1" i="1" dirty="0" err="1">
                <a:solidFill>
                  <a:schemeClr val="accent5">
                    <a:lumMod val="75000"/>
                  </a:schemeClr>
                </a:solidFill>
              </a:rPr>
              <a:t>Дейр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-эль-</a:t>
            </a:r>
            <a:r>
              <a:rPr lang="ru-RU" altLang="ru-RU" b="1" i="1" dirty="0" err="1">
                <a:solidFill>
                  <a:schemeClr val="accent5">
                    <a:lumMod val="75000"/>
                  </a:schemeClr>
                </a:solidFill>
              </a:rPr>
              <a:t>Бахри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 в Фивах, построенный архитектором </a:t>
            </a:r>
            <a:r>
              <a:rPr lang="ru-RU" altLang="ru-RU" b="1" i="1" dirty="0" err="1">
                <a:solidFill>
                  <a:schemeClr val="accent5">
                    <a:lumMod val="75000"/>
                  </a:schemeClr>
                </a:solidFill>
              </a:rPr>
              <a:t>Сененмутом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, был посвящен богине </a:t>
            </a:r>
            <a:r>
              <a:rPr lang="ru-RU" altLang="ru-RU" b="1" i="1" dirty="0" err="1">
                <a:solidFill>
                  <a:schemeClr val="accent5">
                    <a:lumMod val="75000"/>
                  </a:schemeClr>
                </a:solidFill>
              </a:rPr>
              <a:t>Хатхор</a:t>
            </a:r>
            <a:r>
              <a:rPr lang="ru-RU" altLang="ru-RU" b="1" i="1" dirty="0">
                <a:solidFill>
                  <a:schemeClr val="accent5">
                    <a:lumMod val="75000"/>
                  </a:schemeClr>
                </a:solidFill>
              </a:rPr>
              <a:t> — богине любви, музыки и танца, дочери бога Ра. </a:t>
            </a:r>
          </a:p>
        </p:txBody>
      </p:sp>
      <p:pic>
        <p:nvPicPr>
          <p:cNvPr id="6" name="Picture 5" descr="attach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624" y="1700808"/>
            <a:ext cx="3643709" cy="47173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899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8928991" cy="1359024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Животные тоже считались священными – им поклонялись как богам</a:t>
            </a:r>
            <a:endParaRPr lang="ru-RU" sz="3600" b="1" i="1" dirty="0"/>
          </a:p>
        </p:txBody>
      </p:sp>
      <p:pic>
        <p:nvPicPr>
          <p:cNvPr id="3" name="Picture 11" descr="2004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3633788" cy="218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12" descr="2004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513" y="1439929"/>
            <a:ext cx="3184525" cy="2478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6" descr="Pokloneniye_Sviachennoy_Tcap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95" y="3633151"/>
            <a:ext cx="27495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4" descr="bar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0213"/>
            <a:ext cx="3413125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99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Бог Анубис в образе шакала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dirty="0"/>
              <a:t>Бог Анубис (покровитель умерших)</a:t>
            </a:r>
          </a:p>
          <a:p>
            <a:endParaRPr lang="ru-RU" dirty="0"/>
          </a:p>
        </p:txBody>
      </p:sp>
      <p:pic>
        <p:nvPicPr>
          <p:cNvPr id="4" name="Picture 3" descr="45U1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348880"/>
            <a:ext cx="3962251" cy="398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2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Жук-Скарабей –Символ удачи и богатства</a:t>
            </a:r>
            <a:endParaRPr lang="ru-RU" dirty="0"/>
          </a:p>
        </p:txBody>
      </p:sp>
      <p:pic>
        <p:nvPicPr>
          <p:cNvPr id="4" name="Picture 8" descr="1024x768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852936"/>
            <a:ext cx="3627120" cy="36271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0" descr="scarab_beetl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540000" cy="146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64088" y="3567498"/>
            <a:ext cx="3779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>
                <a:solidFill>
                  <a:schemeClr val="accent5">
                    <a:lumMod val="75000"/>
                  </a:schemeClr>
                </a:solidFill>
              </a:rPr>
              <a:t>Жук скарабей – символ богатства в Древнем Египте.</a:t>
            </a:r>
          </a:p>
        </p:txBody>
      </p:sp>
    </p:spTree>
    <p:extLst>
      <p:ext uri="{BB962C8B-B14F-4D97-AF65-F5344CB8AC3E}">
        <p14:creationId xmlns:p14="http://schemas.microsoft.com/office/powerpoint/2010/main" val="18723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Особым почётом в Египте пользовались кошки</a:t>
            </a:r>
            <a:endParaRPr lang="ru-RU" dirty="0"/>
          </a:p>
        </p:txBody>
      </p:sp>
      <p:pic>
        <p:nvPicPr>
          <p:cNvPr id="4" name="Picture 2" descr="2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7776864" cy="442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901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863600" y="522287"/>
            <a:ext cx="77771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 жили земледельцы и ремесленники</a:t>
            </a:r>
          </a:p>
        </p:txBody>
      </p:sp>
      <p:pic>
        <p:nvPicPr>
          <p:cNvPr id="3" name="Picture 5" descr="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98549"/>
            <a:ext cx="603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08063" y="2322512"/>
            <a:ext cx="15843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фараон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76263" y="2682874"/>
            <a:ext cx="302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ru-RU"/>
          </a:p>
        </p:txBody>
      </p:sp>
      <p:pic>
        <p:nvPicPr>
          <p:cNvPr id="6" name="Picture 8" descr="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825749"/>
            <a:ext cx="603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2754312"/>
            <a:ext cx="3460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2825749"/>
            <a:ext cx="27781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3238" y="3690937"/>
            <a:ext cx="27003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Вельможи и писцы</a:t>
            </a:r>
          </a:p>
        </p:txBody>
      </p:sp>
      <p:pic>
        <p:nvPicPr>
          <p:cNvPr id="10" name="Picture 13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4122737"/>
            <a:ext cx="15128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935038" y="4986337"/>
            <a:ext cx="2089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/>
              <a:t>войско</a:t>
            </a:r>
          </a:p>
        </p:txBody>
      </p:sp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5634037"/>
            <a:ext cx="12954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 descr="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3" y="5634037"/>
            <a:ext cx="7016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5184775" y="1530349"/>
            <a:ext cx="3240088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/>
              <a:t>Земледельцы и ремесленники должны были платить </a:t>
            </a:r>
            <a:r>
              <a:rPr lang="ru-RU" altLang="ru-RU" sz="2000" b="1">
                <a:solidFill>
                  <a:srgbClr val="663300"/>
                </a:solidFill>
              </a:rPr>
              <a:t>налоги</a:t>
            </a:r>
            <a:r>
              <a:rPr lang="ru-RU" altLang="ru-RU" sz="2000" b="1"/>
              <a:t>, чтобы прокормить фараона, вельмож, писцов, войско, слуг.</a:t>
            </a:r>
          </a:p>
        </p:txBody>
      </p:sp>
      <p:pic>
        <p:nvPicPr>
          <p:cNvPr id="15" name="Picture 21" descr="дары фараону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338637"/>
            <a:ext cx="1944688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5616575" y="5768974"/>
            <a:ext cx="2808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b="1"/>
              <a:t>Дары фараону</a:t>
            </a:r>
          </a:p>
        </p:txBody>
      </p:sp>
    </p:spTree>
    <p:extLst>
      <p:ext uri="{BB962C8B-B14F-4D97-AF65-F5344CB8AC3E}">
        <p14:creationId xmlns:p14="http://schemas.microsoft.com/office/powerpoint/2010/main" val="1138489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статуя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82" y="1901824"/>
            <a:ext cx="3227387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859880" y="865981"/>
            <a:ext cx="473645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Сбор налогов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4372769" y="2032793"/>
            <a:ext cx="39290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Египтяне платили налоги в казну государства. Они платили фараону за пользование землей, т.к. вся земля считалась его собственностью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587081" y="4033043"/>
            <a:ext cx="4000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r>
              <a:rPr lang="ru-RU" altLang="ru-RU" b="1"/>
              <a:t>После уборки урожая во всех селениях появлялись писцы и стражники, которые собирали налоги</a:t>
            </a:r>
          </a:p>
        </p:txBody>
      </p:sp>
    </p:spTree>
    <p:extLst>
      <p:ext uri="{BB962C8B-B14F-4D97-AF65-F5344CB8AC3E}">
        <p14:creationId xmlns:p14="http://schemas.microsoft.com/office/powerpoint/2010/main" val="1665535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Почётным классом в </a:t>
            </a:r>
            <a:r>
              <a:rPr lang="ru-RU" dirty="0"/>
              <a:t>Е</a:t>
            </a:r>
            <a:r>
              <a:rPr lang="ru-RU" dirty="0" smtClean="0"/>
              <a:t>гипте были жрецы</a:t>
            </a:r>
            <a:endParaRPr lang="ru-RU" dirty="0"/>
          </a:p>
        </p:txBody>
      </p:sp>
      <p:pic>
        <p:nvPicPr>
          <p:cNvPr id="4" name="Picture 5" descr="kol_00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1628800"/>
            <a:ext cx="3473785" cy="46805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276872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/>
              <a:t>СТАТУЭТКИ ЖРЕЦА АМЕНХОТЕПА И ЖРИЦЫ РАННАИ</a:t>
            </a:r>
            <a:r>
              <a:rPr lang="ru-RU" altLang="ru-RU" dirty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789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Профессия писца в древнем </a:t>
            </a:r>
            <a:r>
              <a:rPr lang="ru-RU" dirty="0"/>
              <a:t>Е</a:t>
            </a:r>
            <a:r>
              <a:rPr lang="ru-RU" dirty="0" smtClean="0"/>
              <a:t>гипте тоже была уважаемой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7" descr="statu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0225" y="1556792"/>
            <a:ext cx="3454400" cy="45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9" descr="42G4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41888" y="1556792"/>
            <a:ext cx="3406775" cy="453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43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Для письма египтяне пользовались иероглифами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84784"/>
            <a:ext cx="6260592" cy="47636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Documents and Settings\vo\Desktop\HieroglyphicFragmen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84784"/>
            <a:ext cx="6248400" cy="227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vo\Desktop\HieroglyphicFragmen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01922"/>
            <a:ext cx="6172200" cy="2230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526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60648"/>
            <a:ext cx="4680520" cy="5623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Природа Египта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3501008"/>
            <a:ext cx="3672408" cy="3024336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b="1" dirty="0"/>
              <a:t>Нил – одна из самых больших рек мира. В водах Нила обитало много рыб и крокодилы. В июле начинался разлив Нила. После разлива в ноябре на берегах оставался плодородный </a:t>
            </a:r>
            <a:r>
              <a:rPr lang="ru-RU" altLang="ru-RU" b="1" dirty="0">
                <a:solidFill>
                  <a:srgbClr val="663300"/>
                </a:solidFill>
              </a:rPr>
              <a:t>ил</a:t>
            </a:r>
            <a:r>
              <a:rPr lang="ru-RU" altLang="ru-RU" b="1" dirty="0"/>
              <a:t>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7451"/>
            <a:ext cx="3225552" cy="2383160"/>
          </a:xfrm>
        </p:spPr>
      </p:pic>
      <p:pic>
        <p:nvPicPr>
          <p:cNvPr id="6" name="Picture 5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17791" cy="196988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нильский крокоди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10" y="1239388"/>
            <a:ext cx="1800225" cy="14525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429000"/>
            <a:ext cx="2491382" cy="298975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3905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0266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Каждый иероглиф означал какое-нибудь слово или </a:t>
            </a:r>
            <a:r>
              <a:rPr lang="ru-RU" sz="3200" b="1" i="1" dirty="0" err="1" smtClean="0"/>
              <a:t>действие.Учёные</a:t>
            </a:r>
            <a:r>
              <a:rPr lang="ru-RU" sz="3200" b="1" i="1" dirty="0" smtClean="0"/>
              <a:t> долго не могли расшифровать записи</a:t>
            </a:r>
            <a:br>
              <a:rPr lang="ru-RU" sz="3200" b="1" i="1" dirty="0" smtClean="0"/>
            </a:br>
            <a:r>
              <a:rPr lang="ru-RU" sz="3200" b="1" i="1" dirty="0"/>
              <a:t/>
            </a:r>
            <a:br>
              <a:rPr lang="ru-RU" sz="3200" b="1" i="1" dirty="0"/>
            </a:br>
            <a:r>
              <a:rPr lang="ru-RU" sz="3200" b="1" i="1" dirty="0" smtClean="0"/>
              <a:t>например:</a:t>
            </a:r>
            <a:endParaRPr lang="ru-RU" sz="3200" b="1" i="1" dirty="0"/>
          </a:p>
        </p:txBody>
      </p:sp>
      <p:pic>
        <p:nvPicPr>
          <p:cNvPr id="4" name="Picture 3" descr="C:\Documents and Settings\vo\Desktop\picto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8960"/>
            <a:ext cx="2952328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75670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так выглядел древний Египетский алфавит</a:t>
            </a:r>
            <a:endParaRPr lang="ru-RU" dirty="0"/>
          </a:p>
        </p:txBody>
      </p:sp>
      <p:pic>
        <p:nvPicPr>
          <p:cNvPr id="4" name="Picture 4" descr="C:\Documents and Settings\vo\Desktop\HieroglyphicAlphabetsBoar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84784"/>
            <a:ext cx="4561899" cy="51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989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Египтяне писали на папирусах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ru-RU" alt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Папирус это особый материал для письма подготовленный из травы семейства осоковых, которую египтяне собирали в заводях Нила. </a:t>
            </a:r>
          </a:p>
          <a:p>
            <a:endParaRPr lang="ru-RU" dirty="0"/>
          </a:p>
        </p:txBody>
      </p:sp>
      <p:pic>
        <p:nvPicPr>
          <p:cNvPr id="4" name="Picture 5" descr="an0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1680" y="2708920"/>
            <a:ext cx="6623968" cy="355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Растение , из которого делали папирус</a:t>
            </a:r>
            <a:endParaRPr lang="ru-RU" b="1" i="1" dirty="0"/>
          </a:p>
        </p:txBody>
      </p:sp>
      <p:pic>
        <p:nvPicPr>
          <p:cNvPr id="4" name="Picture 5" descr="450px-Cyperus_papyrus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944" y="1196752"/>
            <a:ext cx="3865282" cy="51152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632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Иногда надписи высекались на камне.</a:t>
            </a:r>
            <a:endParaRPr lang="ru-RU" dirty="0"/>
          </a:p>
        </p:txBody>
      </p:sp>
      <p:pic>
        <p:nvPicPr>
          <p:cNvPr id="4" name="Picture 3" descr="C:\Documents and Settings\vo\Desktop\PH075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44824"/>
            <a:ext cx="3888432" cy="444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514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3" y="3744913"/>
            <a:ext cx="374491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08064" y="360363"/>
            <a:ext cx="442803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Земледелие – главное занятие египтян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63600" y="1728788"/>
            <a:ext cx="5256213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Декабрь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земледельцы пахали и рыхлили землю мотыгами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Март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серпами с кремниевыми зубьями срезали колосья</a:t>
            </a: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5688013" y="2736851"/>
            <a:ext cx="28797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Ра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бог солнца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Осирис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бог плодородия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Исида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жена Осириса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Сет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злой бог пустыни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Нут 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– богиня неба</a:t>
            </a:r>
          </a:p>
        </p:txBody>
      </p:sp>
      <p:pic>
        <p:nvPicPr>
          <p:cNvPr id="6" name="Picture 6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482" y="360362"/>
            <a:ext cx="2257909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8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1908175" y="537368"/>
            <a:ext cx="52562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Труд земледельцев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87450" y="1258093"/>
            <a:ext cx="6481763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Труд земледельцев был тяжелым. Надо было строить земляные насыпи, окружавшие поля. Во время разлива вода застаивалась в квадратах, образованных насыпями, пропитывала землю.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Для удаленных от Нила  полей строили каналы.</a:t>
            </a:r>
          </a:p>
        </p:txBody>
      </p:sp>
      <p:pic>
        <p:nvPicPr>
          <p:cNvPr id="4" name="Picture 7" descr="шаду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636" y="3623468"/>
            <a:ext cx="4535488" cy="27590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660232" y="5003006"/>
            <a:ext cx="208823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Шадуф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– приспособление для полива</a:t>
            </a:r>
          </a:p>
        </p:txBody>
      </p:sp>
    </p:spTree>
    <p:extLst>
      <p:ext uri="{BB962C8B-B14F-4D97-AF65-F5344CB8AC3E}">
        <p14:creationId xmlns:p14="http://schemas.microsoft.com/office/powerpoint/2010/main" val="927009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231232" y="464344"/>
            <a:ext cx="5437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Жизнь земледельцев</a:t>
            </a:r>
          </a:p>
        </p:txBody>
      </p:sp>
      <p:pic>
        <p:nvPicPr>
          <p:cNvPr id="3" name="Picture 5" descr="земледели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68" y="1472406"/>
            <a:ext cx="3384550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сбор зла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282" y="4382029"/>
            <a:ext cx="5016500" cy="196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391819" y="1185069"/>
            <a:ext cx="4321175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Дом простого египтянина из глины, крыша – из широких пальмовых листьев. На обед – лепешка, луковицы, вяленая рыба, иногда инжир, финики, виноград.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Одежды на египтянине немного, т.к. очень жарко</a:t>
            </a:r>
          </a:p>
        </p:txBody>
      </p:sp>
    </p:spTree>
    <p:extLst>
      <p:ext uri="{BB962C8B-B14F-4D97-AF65-F5344CB8AC3E}">
        <p14:creationId xmlns:p14="http://schemas.microsoft.com/office/powerpoint/2010/main" val="1968528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3132189" y="544512"/>
            <a:ext cx="326152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+mn-ea"/>
                <a:cs typeface="Arial" charset="0"/>
              </a:rPr>
              <a:t>Ремесла и обмен</a:t>
            </a:r>
          </a:p>
        </p:txBody>
      </p:sp>
      <p:pic>
        <p:nvPicPr>
          <p:cNvPr id="3" name="Picture 5" descr="st42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50" y="1336675"/>
            <a:ext cx="4824114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115616" y="1192212"/>
            <a:ext cx="29527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 древнем Египте было хорошо развито ремесло. Египтяне добывали руду и плавили медь. Ювелиры создавали украшения. Горшечники лепили посуду, кожевники делали щиты для воинов.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Были также кораблестроители, ткачи, столяры и плотники и др. профессии.</a:t>
            </a:r>
          </a:p>
        </p:txBody>
      </p:sp>
    </p:spTree>
    <p:extLst>
      <p:ext uri="{BB962C8B-B14F-4D97-AF65-F5344CB8AC3E}">
        <p14:creationId xmlns:p14="http://schemas.microsoft.com/office/powerpoint/2010/main" val="773456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Древним Египтом правили фараоны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Тутанхамон</a:t>
            </a:r>
          </a:p>
          <a:p>
            <a:endParaRPr lang="ru-RU" dirty="0"/>
          </a:p>
        </p:txBody>
      </p:sp>
      <p:pic>
        <p:nvPicPr>
          <p:cNvPr id="6" name="Picture 8" descr="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152" y="2132856"/>
            <a:ext cx="2808312" cy="37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Рамсес 2</a:t>
            </a:r>
          </a:p>
          <a:p>
            <a:endParaRPr lang="ru-RU" dirty="0"/>
          </a:p>
        </p:txBody>
      </p:sp>
      <p:pic>
        <p:nvPicPr>
          <p:cNvPr id="8" name="Picture 3" descr="2003_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2262162"/>
            <a:ext cx="3657600" cy="35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15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Рамсес 2 (Великий)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268760"/>
            <a:ext cx="4193616" cy="4918680"/>
          </a:xfrm>
        </p:spPr>
        <p:txBody>
          <a:bodyPr>
            <a:noAutofit/>
          </a:bodyPr>
          <a:lstStyle/>
          <a:p>
            <a:r>
              <a:rPr lang="ru-RU" altLang="ru-RU" sz="2400" b="1" i="1" dirty="0">
                <a:solidFill>
                  <a:schemeClr val="accent5">
                    <a:lumMod val="75000"/>
                  </a:schemeClr>
                </a:solidFill>
              </a:rPr>
              <a:t>Во время его длительного правления, по праву считающегося одной из эпох высочайшего расцвета египетской цивилизации, было создано огромное количество храмовых комплексов и монументальных произведений искусства, в том числе уникальные скальные храмы Нубии.</a:t>
            </a:r>
            <a:endParaRPr lang="ru-RU" sz="24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Picture 5" descr="2003_0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6850" y="1484785"/>
            <a:ext cx="3657600" cy="40868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4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108</TotalTime>
  <Words>708</Words>
  <Application>Microsoft Office PowerPoint</Application>
  <PresentationFormat>Экран (4:3)</PresentationFormat>
  <Paragraphs>88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Солнцестояние</vt:lpstr>
      <vt:lpstr>Древний Египет</vt:lpstr>
      <vt:lpstr>Древний Египет   Страна располагается на Северо-востоке Африки. Большую часть ее занимает пустыня и суровые скалы. Через всю страну протекает река Нил, длина которого – 6400км   дельта Оазис</vt:lpstr>
      <vt:lpstr>Природа Египта</vt:lpstr>
      <vt:lpstr>Презентация PowerPoint</vt:lpstr>
      <vt:lpstr>Презентация PowerPoint</vt:lpstr>
      <vt:lpstr>Презентация PowerPoint</vt:lpstr>
      <vt:lpstr>Презентация PowerPoint</vt:lpstr>
      <vt:lpstr>Древним Египтом правили фараоны</vt:lpstr>
      <vt:lpstr>Рамсес 2 (Великий)</vt:lpstr>
      <vt:lpstr>Тутанхамон</vt:lpstr>
      <vt:lpstr>Аменхотеп |||</vt:lpstr>
      <vt:lpstr>Египтяне строили огромные каменные пирамиды</vt:lpstr>
      <vt:lpstr>Пирамида Ждоссера –Первая пирамида в древнем египте</vt:lpstr>
      <vt:lpstr>Пирамида Хеопса-Самая высокая пирамида</vt:lpstr>
      <vt:lpstr>Египтяне поклонялись сотням богов и богинь</vt:lpstr>
      <vt:lpstr>Бог Атум –Хранитель истоков Нила</vt:lpstr>
      <vt:lpstr>Божество Ра-Хор</vt:lpstr>
      <vt:lpstr>Для Богов возводились храмы</vt:lpstr>
      <vt:lpstr>Храм Амона в Карнаке</vt:lpstr>
      <vt:lpstr>Богиня хатхор (Храм царицы хатшепсут)</vt:lpstr>
      <vt:lpstr>Животные тоже считались священными – им поклонялись как богам</vt:lpstr>
      <vt:lpstr>Бог Анубис в образе шакала</vt:lpstr>
      <vt:lpstr>Жук-Скарабей –Символ удачи и богатства</vt:lpstr>
      <vt:lpstr>Особым почётом в Египте пользовались кошки</vt:lpstr>
      <vt:lpstr>Презентация PowerPoint</vt:lpstr>
      <vt:lpstr>Презентация PowerPoint</vt:lpstr>
      <vt:lpstr>Почётным классом в Египте были жрецы</vt:lpstr>
      <vt:lpstr>Профессия писца в древнем Египте тоже была уважаемой</vt:lpstr>
      <vt:lpstr>Для письма египтяне пользовались иероглифами</vt:lpstr>
      <vt:lpstr>Каждый иероглиф означал какое-нибудь слово или действие.Учёные долго не могли расшифровать записи  например:</vt:lpstr>
      <vt:lpstr>Вот так выглядел древний Египетский алфавит</vt:lpstr>
      <vt:lpstr>Египтяне писали на папирусах</vt:lpstr>
      <vt:lpstr>Растение , из которого делали папирус</vt:lpstr>
      <vt:lpstr>Иногда надписи высекались на камне.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Древний Египет</dc:title>
  <dc:creator>Катюша</dc:creator>
  <cp:lastModifiedBy>RePack by Diakov</cp:lastModifiedBy>
  <cp:revision>13</cp:revision>
  <dcterms:created xsi:type="dcterms:W3CDTF">2014-11-09T09:12:20Z</dcterms:created>
  <dcterms:modified xsi:type="dcterms:W3CDTF">2014-12-21T17:00:15Z</dcterms:modified>
</cp:coreProperties>
</file>