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66" r:id="rId4"/>
    <p:sldId id="267" r:id="rId5"/>
    <p:sldId id="280" r:id="rId6"/>
    <p:sldId id="259" r:id="rId7"/>
    <p:sldId id="268" r:id="rId8"/>
    <p:sldId id="269" r:id="rId9"/>
    <p:sldId id="286" r:id="rId10"/>
    <p:sldId id="260" r:id="rId11"/>
    <p:sldId id="258" r:id="rId12"/>
    <p:sldId id="261" r:id="rId13"/>
    <p:sldId id="284" r:id="rId14"/>
    <p:sldId id="262" r:id="rId15"/>
    <p:sldId id="285" r:id="rId16"/>
    <p:sldId id="270" r:id="rId17"/>
    <p:sldId id="278" r:id="rId18"/>
    <p:sldId id="279" r:id="rId19"/>
    <p:sldId id="264" r:id="rId20"/>
    <p:sldId id="271" r:id="rId21"/>
    <p:sldId id="272" r:id="rId22"/>
    <p:sldId id="273" r:id="rId23"/>
    <p:sldId id="275" r:id="rId24"/>
    <p:sldId id="274" r:id="rId25"/>
    <p:sldId id="277" r:id="rId26"/>
    <p:sldId id="276" r:id="rId27"/>
    <p:sldId id="265" r:id="rId28"/>
    <p:sldId id="281" r:id="rId29"/>
    <p:sldId id="263" r:id="rId30"/>
    <p:sldId id="283" r:id="rId31"/>
    <p:sldId id="28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BD1BE-8F6D-4B83-B0B4-8828372487E7}" type="datetimeFigureOut">
              <a:rPr lang="ru-RU" smtClean="0"/>
              <a:t>20.01.2014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FDF38-D08F-443D-842E-65EE547087BA}" type="slidenum">
              <a:rPr lang="ru-RU" smtClean="0"/>
              <a:t>‹#›</a:t>
            </a:fld>
            <a:endParaRPr lang="ru-RU"/>
          </a:p>
        </p:txBody>
      </p:sp>
    </p:spTree>
    <p:extLst>
      <p:ext uri="{BB962C8B-B14F-4D97-AF65-F5344CB8AC3E}">
        <p14:creationId xmlns:p14="http://schemas.microsoft.com/office/powerpoint/2010/main" val="265527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3FDF38-D08F-443D-842E-65EE547087BA}" type="slidenum">
              <a:rPr lang="ru-RU" smtClean="0"/>
              <a:t>19</a:t>
            </a:fld>
            <a:endParaRPr lang="ru-RU"/>
          </a:p>
        </p:txBody>
      </p:sp>
    </p:spTree>
    <p:extLst>
      <p:ext uri="{BB962C8B-B14F-4D97-AF65-F5344CB8AC3E}">
        <p14:creationId xmlns:p14="http://schemas.microsoft.com/office/powerpoint/2010/main" val="325360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20.01.2014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20.01.2014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20.01.2014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20.01.2014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9600" dirty="0" smtClean="0"/>
              <a:t>ЛЕНИНГРАД</a:t>
            </a:r>
            <a:endParaRPr lang="ru-RU" sz="9600" dirty="0"/>
          </a:p>
        </p:txBody>
      </p:sp>
      <p:sp>
        <p:nvSpPr>
          <p:cNvPr id="3" name="Подзаголовок 2"/>
          <p:cNvSpPr>
            <a:spLocks noGrp="1"/>
          </p:cNvSpPr>
          <p:nvPr>
            <p:ph type="subTitle" idx="1"/>
          </p:nvPr>
        </p:nvSpPr>
        <p:spPr/>
        <p:txBody>
          <a:bodyPr>
            <a:normAutofit/>
          </a:bodyPr>
          <a:lstStyle/>
          <a:p>
            <a:r>
              <a:rPr lang="ru-RU" sz="5400" dirty="0" smtClean="0"/>
              <a:t>900 дней блокады Ленинграда</a:t>
            </a:r>
            <a:endParaRPr lang="ru-RU" sz="5400" dirty="0"/>
          </a:p>
        </p:txBody>
      </p:sp>
    </p:spTree>
    <p:extLst>
      <p:ext uri="{BB962C8B-B14F-4D97-AF65-F5344CB8AC3E}">
        <p14:creationId xmlns:p14="http://schemas.microsoft.com/office/powerpoint/2010/main" val="1611920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352928" cy="5509200"/>
          </a:xfrm>
          <a:prstGeom prst="rect">
            <a:avLst/>
          </a:prstGeom>
        </p:spPr>
        <p:txBody>
          <a:bodyPr wrap="square">
            <a:spAutoFit/>
          </a:bodyPr>
          <a:lstStyle/>
          <a:p>
            <a:pPr fontAlgn="base"/>
            <a:r>
              <a:rPr lang="ru-RU" sz="3200" dirty="0"/>
              <a:t>Отсутствие достаточных продовольственных запасов на складах и ранние холода 1941 г. только усугубили ситуацию</a:t>
            </a:r>
            <a:r>
              <a:rPr lang="ru-RU" sz="3200" dirty="0" smtClean="0"/>
              <a:t>.</a:t>
            </a:r>
          </a:p>
          <a:p>
            <a:pPr fontAlgn="base"/>
            <a:r>
              <a:rPr lang="ru-RU" sz="3200" dirty="0" smtClean="0"/>
              <a:t> </a:t>
            </a:r>
            <a:r>
              <a:rPr lang="ru-RU" sz="3200" dirty="0"/>
              <a:t>От истощения и обморожений погибли тысячи людей. Доставка некоторого количества продовольствия стала возможна только после того, как на Ладоге установился лед. Эта ледовая трасса стала для ленинградцев настоящей Дорогой Жизни. Часть жителей, около 500 тыс. была эвакуирована по льду.</a:t>
            </a:r>
          </a:p>
        </p:txBody>
      </p:sp>
    </p:spTree>
    <p:extLst>
      <p:ext uri="{BB962C8B-B14F-4D97-AF65-F5344CB8AC3E}">
        <p14:creationId xmlns:p14="http://schemas.microsoft.com/office/powerpoint/2010/main" val="376243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124744"/>
            <a:ext cx="8424936" cy="3046988"/>
          </a:xfrm>
          <a:prstGeom prst="rect">
            <a:avLst/>
          </a:prstGeom>
        </p:spPr>
        <p:txBody>
          <a:bodyPr wrap="square">
            <a:spAutoFit/>
          </a:bodyPr>
          <a:lstStyle/>
          <a:p>
            <a:pPr fontAlgn="base"/>
            <a:r>
              <a:rPr lang="ru-RU" sz="4800" dirty="0">
                <a:solidFill>
                  <a:srgbClr val="FFC000"/>
                </a:solidFill>
              </a:rPr>
              <a:t>Несмотря на сложность ситуации, Жуков отдал приказ защищать Ленинград до последнего. </a:t>
            </a:r>
          </a:p>
        </p:txBody>
      </p:sp>
    </p:spTree>
    <p:extLst>
      <p:ext uri="{BB962C8B-B14F-4D97-AF65-F5344CB8AC3E}">
        <p14:creationId xmlns:p14="http://schemas.microsoft.com/office/powerpoint/2010/main" val="477863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764704"/>
            <a:ext cx="7128792" cy="5632311"/>
          </a:xfrm>
          <a:prstGeom prst="rect">
            <a:avLst/>
          </a:prstGeom>
        </p:spPr>
        <p:txBody>
          <a:bodyPr wrap="square">
            <a:spAutoFit/>
          </a:bodyPr>
          <a:lstStyle/>
          <a:p>
            <a:pPr fontAlgn="base"/>
            <a:r>
              <a:rPr lang="ru-RU" sz="4000" dirty="0"/>
              <a:t>Гитлер же, стремясь избежать крупных потерь при штурме, приказал начать осаду. Бомбежки и артиллерийские обстрелы стали едва ли не ежедневными. </a:t>
            </a:r>
            <a:r>
              <a:rPr lang="ru-RU" sz="4000" dirty="0">
                <a:solidFill>
                  <a:srgbClr val="FF0000"/>
                </a:solidFill>
              </a:rPr>
              <a:t>За время осады на город фашистами было сброшено 150 тыс. снарядов и 100 тыс. бомб. </a:t>
            </a:r>
          </a:p>
        </p:txBody>
      </p:sp>
    </p:spTree>
    <p:extLst>
      <p:ext uri="{BB962C8B-B14F-4D97-AF65-F5344CB8AC3E}">
        <p14:creationId xmlns:p14="http://schemas.microsoft.com/office/powerpoint/2010/main" val="264066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aratov\Desktop\900 дней\1327652146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6096000" cy="499110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Saratov\Desktop\900 дней\bloka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1301750"/>
            <a:ext cx="28575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15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4664"/>
            <a:ext cx="8640960" cy="5262979"/>
          </a:xfrm>
          <a:prstGeom prst="rect">
            <a:avLst/>
          </a:prstGeom>
        </p:spPr>
        <p:txBody>
          <a:bodyPr wrap="square">
            <a:spAutoFit/>
          </a:bodyPr>
          <a:lstStyle/>
          <a:p>
            <a:pPr fontAlgn="base"/>
            <a:r>
              <a:rPr lang="ru-RU" sz="2800" dirty="0"/>
              <a:t>Мирное население оказалось в тяжелейшем </a:t>
            </a:r>
            <a:r>
              <a:rPr lang="ru-RU" sz="2800" dirty="0" smtClean="0"/>
              <a:t>положении.</a:t>
            </a:r>
          </a:p>
          <a:p>
            <a:pPr fontAlgn="base"/>
            <a:r>
              <a:rPr lang="ru-RU" sz="2800" dirty="0" smtClean="0">
                <a:solidFill>
                  <a:srgbClr val="C00000"/>
                </a:solidFill>
              </a:rPr>
              <a:t>Первая </a:t>
            </a:r>
            <a:r>
              <a:rPr lang="ru-RU" sz="2800" dirty="0">
                <a:solidFill>
                  <a:srgbClr val="C00000"/>
                </a:solidFill>
              </a:rPr>
              <a:t>зима блокады стала самой тяжелой. Для рабочих норма хлеба составляла только 250 г., для всех остальных – служащих, детей, иждивенцев – меньше в 2 раза</a:t>
            </a:r>
            <a:r>
              <a:rPr lang="ru-RU" sz="2800" dirty="0" smtClean="0">
                <a:solidFill>
                  <a:srgbClr val="C00000"/>
                </a:solidFill>
              </a:rPr>
              <a:t>.</a:t>
            </a:r>
          </a:p>
          <a:p>
            <a:pPr fontAlgn="base"/>
            <a:r>
              <a:rPr lang="ru-RU" sz="2800" dirty="0" smtClean="0">
                <a:solidFill>
                  <a:srgbClr val="C00000"/>
                </a:solidFill>
              </a:rPr>
              <a:t> </a:t>
            </a:r>
            <a:r>
              <a:rPr lang="ru-RU" sz="2800" dirty="0"/>
              <a:t>В пищу употреблялось все, что можно было есть. Вскоре из строя вышла система водоснабжения. Жители брали воду прямо из Невы. Отсутствие отопления зимой вкупе с голодом стало жестоким испытанием. Такова была ситуация во время блокады Ленинграда кратко.</a:t>
            </a:r>
          </a:p>
        </p:txBody>
      </p:sp>
    </p:spTree>
    <p:extLst>
      <p:ext uri="{BB962C8B-B14F-4D97-AF65-F5344CB8AC3E}">
        <p14:creationId xmlns:p14="http://schemas.microsoft.com/office/powerpoint/2010/main" val="3673359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aratov\Desktop\900 дней\i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5904656" cy="5328592"/>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Saratov\Desktop\900 дней\yyyp_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620688"/>
            <a:ext cx="7493000" cy="53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3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wipe(down)">
                                      <p:cBhvr>
                                        <p:cTn id="1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БЛОКАДНЫЙ ХЛЕБ</a:t>
            </a:r>
            <a:endParaRPr lang="ru-RU" dirty="0"/>
          </a:p>
        </p:txBody>
      </p:sp>
      <p:sp>
        <p:nvSpPr>
          <p:cNvPr id="3" name="Объект 2"/>
          <p:cNvSpPr>
            <a:spLocks noGrp="1"/>
          </p:cNvSpPr>
          <p:nvPr>
            <p:ph idx="1"/>
          </p:nvPr>
        </p:nvSpPr>
        <p:spPr/>
        <p:txBody>
          <a:bodyPr/>
          <a:lstStyle/>
          <a:p>
            <a:endParaRPr lang="ru-RU"/>
          </a:p>
        </p:txBody>
      </p:sp>
      <p:pic>
        <p:nvPicPr>
          <p:cNvPr id="3074" name="Picture 2" descr="C:\Users\Saratov\Desktop\900 дней\0_3df8_c061278b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1258917"/>
            <a:ext cx="54864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aratov\Desktop\900 дней\69831489_1296124407_2940.db02a7f19e146fde2fd0db979f1c1756.pr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8150" y="3348038"/>
            <a:ext cx="1951038" cy="1463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aratov\Desktop\900 дней\1245433842_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133475"/>
            <a:ext cx="4838700" cy="44291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aratov\Desktop\900 дней\show_image_NpAdvSingle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854" y="1614938"/>
            <a:ext cx="48006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69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ipe(down)">
                                      <p:cBhvr>
                                        <p:cTn id="1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1266" name="Picture 2" descr="C:\Users\Saratov\Desktop\900 дней\393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87484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53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descr="C:\Users\Saratov\Desktop\900 дней\37059--143758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3888432" cy="5256584"/>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Saratov\Desktop\900 дней\post-77-1232256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60648"/>
            <a:ext cx="45847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9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wipe(down)">
                                      <p:cBhvr>
                                        <p:cTn id="1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9"/>
            <a:ext cx="8280920" cy="6597351"/>
          </a:xfrm>
          <a:prstGeom prst="rect">
            <a:avLst/>
          </a:prstGeom>
        </p:spPr>
        <p:txBody>
          <a:bodyPr wrap="square">
            <a:spAutoFit/>
          </a:bodyPr>
          <a:lstStyle/>
          <a:p>
            <a:pPr fontAlgn="base"/>
            <a:r>
              <a:rPr lang="ru-RU" sz="3200" dirty="0"/>
              <a:t>Тем не менее, Ленинград оборонялся. Люди работали, предприятия выпускали боеприпасы и ремонтировали вышедшую из строя технику. К концу декабря большая часть населения города погибла и пайка хлеба стала вдвое больше. Отмечались случаи людоедства. Люди умирали на улицах, ослабев от голода</a:t>
            </a:r>
            <a:r>
              <a:rPr lang="ru-RU" sz="3200" dirty="0" smtClean="0"/>
              <a:t>.</a:t>
            </a:r>
          </a:p>
          <a:p>
            <a:pPr fontAlgn="base"/>
            <a:r>
              <a:rPr lang="ru-RU" sz="3200" dirty="0" smtClean="0"/>
              <a:t> </a:t>
            </a:r>
            <a:r>
              <a:rPr lang="ru-RU" sz="3200" dirty="0">
                <a:solidFill>
                  <a:schemeClr val="bg1"/>
                </a:solidFill>
              </a:rPr>
              <a:t>Весной 1943 года на улицах города было найдено 13 тыс. трупов. По официальным данным в Ленинграде во время блокады погибло 642 тыс. жителей. Но, некоторые историки говорят о 850 тысячах погибших.</a:t>
            </a:r>
          </a:p>
        </p:txBody>
      </p:sp>
    </p:spTree>
    <p:extLst>
      <p:ext uri="{BB962C8B-B14F-4D97-AF65-F5344CB8AC3E}">
        <p14:creationId xmlns:p14="http://schemas.microsoft.com/office/powerpoint/2010/main" val="1888836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832688"/>
          </a:xfrm>
        </p:spPr>
        <p:txBody>
          <a:bodyPr/>
          <a:lstStyle/>
          <a:p>
            <a:r>
              <a:rPr lang="ru-RU" sz="3200" dirty="0"/>
              <a:t>Захват Ленинграда для командования германской армии имел огромное политическое и стратегическое значение</a:t>
            </a:r>
            <a:r>
              <a:rPr lang="ru-RU" sz="3200" dirty="0" smtClean="0"/>
              <a:t>.</a:t>
            </a:r>
          </a:p>
          <a:p>
            <a:r>
              <a:rPr lang="ru-RU" sz="3200" dirty="0" smtClean="0"/>
              <a:t> </a:t>
            </a:r>
            <a:r>
              <a:rPr lang="ru-RU" sz="3200" dirty="0"/>
              <a:t>К 30 августа 1941 года были перерезаны все железнодорожные пути соединяющие Ленинград с территорией СССР. </a:t>
            </a:r>
            <a:endParaRPr lang="ru-RU" sz="3200" dirty="0" smtClean="0"/>
          </a:p>
          <a:p>
            <a:r>
              <a:rPr lang="ru-RU" sz="3200" dirty="0" smtClean="0"/>
              <a:t>А </a:t>
            </a:r>
            <a:r>
              <a:rPr lang="ru-RU" sz="3200" dirty="0"/>
              <a:t>к 8 сентября полностью прекращено сухопутное сообщение. Именно 8 –е сентября известно как день начала блокады Ленинграда.</a:t>
            </a:r>
          </a:p>
          <a:p>
            <a:endParaRPr lang="ru-RU" dirty="0"/>
          </a:p>
        </p:txBody>
      </p:sp>
    </p:spTree>
    <p:extLst>
      <p:ext uri="{BB962C8B-B14F-4D97-AF65-F5344CB8AC3E}">
        <p14:creationId xmlns:p14="http://schemas.microsoft.com/office/powerpoint/2010/main" val="1891963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C:\Users\Saratov\Desktop\900 дней\0d03e16040dfd75022ccc97274fb0d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7327900" cy="501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289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C:\Users\Saratov\Desktop\900 дней\image_37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8654"/>
            <a:ext cx="6014058"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52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C:\Users\Saratov\Desktop\900 дней\i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6" y="95708"/>
            <a:ext cx="903649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12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descr="C:\Users\Saratov\Desktop\900 дней\7319131579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938213"/>
            <a:ext cx="60960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418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C:\Users\Saratov\Desktop\900 дней\33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9036495"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93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descr="C:\Users\Saratov\Desktop\900 дней\0d03930b099ef432b095951072520e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7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descr="C:\Users\Saratov\Desktop\900 дней\repphoto_7848_8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90" y="476672"/>
            <a:ext cx="8255000" cy="549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96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4507" y="1412776"/>
            <a:ext cx="8208912" cy="3077766"/>
          </a:xfrm>
          <a:prstGeom prst="rect">
            <a:avLst/>
          </a:prstGeom>
        </p:spPr>
        <p:txBody>
          <a:bodyPr wrap="square">
            <a:spAutoFit/>
          </a:bodyPr>
          <a:lstStyle/>
          <a:p>
            <a:pPr fontAlgn="base"/>
            <a:r>
              <a:rPr lang="ru-RU" sz="4400" dirty="0"/>
              <a:t>Только </a:t>
            </a:r>
            <a:r>
              <a:rPr lang="ru-RU" sz="4400" dirty="0" smtClean="0"/>
              <a:t>27 </a:t>
            </a:r>
            <a:r>
              <a:rPr lang="ru-RU" sz="4400" dirty="0"/>
              <a:t>января 1944 г. силами Ленинградского и </a:t>
            </a:r>
            <a:r>
              <a:rPr lang="ru-RU" sz="4400" dirty="0" err="1"/>
              <a:t>Волховского</a:t>
            </a:r>
            <a:r>
              <a:rPr lang="ru-RU" sz="4400" dirty="0"/>
              <a:t> фронтов был совершен прорыв блокады Ленинграда.</a:t>
            </a:r>
          </a:p>
          <a:p>
            <a:pPr fontAlgn="base"/>
            <a:endParaRPr lang="ru-RU" dirty="0"/>
          </a:p>
        </p:txBody>
      </p:sp>
    </p:spTree>
    <p:extLst>
      <p:ext uri="{BB962C8B-B14F-4D97-AF65-F5344CB8AC3E}">
        <p14:creationId xmlns:p14="http://schemas.microsoft.com/office/powerpoint/2010/main" val="3624436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aratov\Desktop\900 дней\207161100_tonn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3"/>
            <a:ext cx="8712968" cy="674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196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280920" cy="4401205"/>
          </a:xfrm>
          <a:prstGeom prst="rect">
            <a:avLst/>
          </a:prstGeom>
        </p:spPr>
        <p:txBody>
          <a:bodyPr wrap="square">
            <a:spAutoFit/>
          </a:bodyPr>
          <a:lstStyle/>
          <a:p>
            <a:pPr fontAlgn="base"/>
            <a:r>
              <a:rPr lang="ru-RU" sz="4000" dirty="0">
                <a:solidFill>
                  <a:schemeClr val="bg1"/>
                </a:solidFill>
              </a:rPr>
              <a:t>В день снятия блокады Ленинграда в городе </a:t>
            </a:r>
            <a:r>
              <a:rPr lang="ru-RU" sz="4000" dirty="0" smtClean="0">
                <a:solidFill>
                  <a:schemeClr val="bg1"/>
                </a:solidFill>
              </a:rPr>
              <a:t>осталось в </a:t>
            </a:r>
            <a:r>
              <a:rPr lang="ru-RU" sz="4000" dirty="0">
                <a:solidFill>
                  <a:schemeClr val="bg1"/>
                </a:solidFill>
              </a:rPr>
              <a:t>5 раз меньше людей, всего 560 тыс. жителей. </a:t>
            </a:r>
            <a:endParaRPr lang="ru-RU" sz="4000" dirty="0" smtClean="0">
              <a:solidFill>
                <a:schemeClr val="bg1"/>
              </a:solidFill>
            </a:endParaRPr>
          </a:p>
          <a:p>
            <a:pPr fontAlgn="base"/>
            <a:endParaRPr lang="ru-RU" sz="4000" dirty="0">
              <a:solidFill>
                <a:schemeClr val="bg1"/>
              </a:solidFill>
            </a:endParaRPr>
          </a:p>
          <a:p>
            <a:pPr fontAlgn="base"/>
            <a:r>
              <a:rPr lang="ru-RU" sz="4000" dirty="0" smtClean="0">
                <a:solidFill>
                  <a:srgbClr val="FF0000"/>
                </a:solidFill>
              </a:rPr>
              <a:t>Блокада </a:t>
            </a:r>
            <a:r>
              <a:rPr lang="ru-RU" sz="4000" dirty="0">
                <a:solidFill>
                  <a:srgbClr val="FF0000"/>
                </a:solidFill>
              </a:rPr>
              <a:t>Ленинграда длилась 880 дней и стала самой жестокой в истории.</a:t>
            </a:r>
          </a:p>
        </p:txBody>
      </p:sp>
    </p:spTree>
    <p:extLst>
      <p:ext uri="{BB962C8B-B14F-4D97-AF65-F5344CB8AC3E}">
        <p14:creationId xmlns:p14="http://schemas.microsoft.com/office/powerpoint/2010/main" val="409165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332656"/>
            <a:ext cx="7776864" cy="6264696"/>
          </a:xfrm>
        </p:spPr>
      </p:pic>
    </p:spTree>
    <p:extLst>
      <p:ext uri="{BB962C8B-B14F-4D97-AF65-F5344CB8AC3E}">
        <p14:creationId xmlns:p14="http://schemas.microsoft.com/office/powerpoint/2010/main" val="224082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aratov\Desktop\900 дней\09054233bccdb191b208a705459687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1400"/>
            <a:ext cx="7992888" cy="727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365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5362" name="Picture 2" descr="C:\Users\Saratov\Desktop\900 дней\leningrad_bloc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208912" cy="550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26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754" y="332656"/>
            <a:ext cx="8189710" cy="6264696"/>
          </a:xfrm>
        </p:spPr>
      </p:pic>
    </p:spTree>
    <p:extLst>
      <p:ext uri="{BB962C8B-B14F-4D97-AF65-F5344CB8AC3E}">
        <p14:creationId xmlns:p14="http://schemas.microsoft.com/office/powerpoint/2010/main" val="598955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3314" name="Picture 2" descr="C:\Users\Saratov\Desktop\900 дней\image-3qB49p-russia-biograp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4485"/>
            <a:ext cx="8496944" cy="622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17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88640"/>
            <a:ext cx="8229600" cy="6120085"/>
          </a:xfrm>
        </p:spPr>
        <p:txBody>
          <a:bodyPr/>
          <a:lstStyle/>
          <a:p>
            <a:r>
              <a:rPr lang="ru-RU" sz="4000" dirty="0">
                <a:solidFill>
                  <a:schemeClr val="bg1">
                    <a:lumMod val="95000"/>
                    <a:lumOff val="5000"/>
                  </a:schemeClr>
                </a:solidFill>
              </a:rPr>
              <a:t>900 дней блокады Ленинграда </a:t>
            </a:r>
            <a:r>
              <a:rPr lang="ru-RU" sz="4000" dirty="0"/>
              <a:t>стали жестоким испытанием для жителей города. </a:t>
            </a:r>
            <a:endParaRPr lang="ru-RU" sz="4000" dirty="0" smtClean="0"/>
          </a:p>
          <a:p>
            <a:r>
              <a:rPr lang="ru-RU" sz="4000" dirty="0" smtClean="0"/>
              <a:t>В </a:t>
            </a:r>
            <a:r>
              <a:rPr lang="ru-RU" sz="4000" dirty="0"/>
              <a:t>этот период сообщение велось только по воде Ладожского озера, а зимой по льду</a:t>
            </a:r>
            <a:r>
              <a:rPr lang="ru-RU" sz="4000" dirty="0" smtClean="0"/>
              <a:t>.</a:t>
            </a:r>
          </a:p>
          <a:p>
            <a:r>
              <a:rPr lang="ru-RU" sz="4000" dirty="0" smtClean="0"/>
              <a:t> </a:t>
            </a:r>
            <a:r>
              <a:rPr lang="ru-RU" sz="4000" dirty="0"/>
              <a:t>На момент блокады в городе находились 2,5 млн. жителей.</a:t>
            </a:r>
          </a:p>
          <a:p>
            <a:endParaRPr lang="ru-RU" sz="3200" dirty="0"/>
          </a:p>
        </p:txBody>
      </p:sp>
    </p:spTree>
    <p:extLst>
      <p:ext uri="{BB962C8B-B14F-4D97-AF65-F5344CB8AC3E}">
        <p14:creationId xmlns:p14="http://schemas.microsoft.com/office/powerpoint/2010/main" val="2539601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1026" name="Picture 2" descr="C:\Users\Saratov\Desktop\900 дней\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6807"/>
            <a:ext cx="8496944" cy="667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22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ДОРОГА ЖИЗНИ</a:t>
            </a:r>
            <a:endParaRPr lang="ru-RU" dirty="0"/>
          </a:p>
        </p:txBody>
      </p:sp>
      <p:sp>
        <p:nvSpPr>
          <p:cNvPr id="3" name="Объект 2"/>
          <p:cNvSpPr>
            <a:spLocks noGrp="1"/>
          </p:cNvSpPr>
          <p:nvPr>
            <p:ph idx="1"/>
          </p:nvPr>
        </p:nvSpPr>
        <p:spPr/>
        <p:txBody>
          <a:bodyPr/>
          <a:lstStyle/>
          <a:p>
            <a:endParaRPr lang="ru-RU"/>
          </a:p>
        </p:txBody>
      </p:sp>
      <p:pic>
        <p:nvPicPr>
          <p:cNvPr id="2050" name="Picture 2" descr="C:\Users\Saratov\Desktop\900 дней\blokad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85" y="341280"/>
            <a:ext cx="6048672" cy="44062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ratov\Desktop\900 дней\i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268760"/>
            <a:ext cx="741785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4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9458" name="Picture 2" descr="C:\Users\Saratov\Desktop\900 дней\130450198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712968" cy="659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69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97</TotalTime>
  <Words>435</Words>
  <Application>Microsoft Office PowerPoint</Application>
  <PresentationFormat>Экран (4:3)</PresentationFormat>
  <Paragraphs>24</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Апекс</vt:lpstr>
      <vt:lpstr>ЛЕНИНГРАД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ДОРОГА ЖИЗНИ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БЛОКАДНЫЙ ХЛЕБ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ЛЕНИНГРАД</dc:title>
  <dc:creator>Saratov</dc:creator>
  <cp:lastModifiedBy>Saratov</cp:lastModifiedBy>
  <cp:revision>9</cp:revision>
  <dcterms:created xsi:type="dcterms:W3CDTF">2013-12-17T16:01:46Z</dcterms:created>
  <dcterms:modified xsi:type="dcterms:W3CDTF">2014-01-20T18:19:49Z</dcterms:modified>
</cp:coreProperties>
</file>