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35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15445D-0584-4A82-99B7-2914D401602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F8A4BE-78BD-4A99-91F8-7E8E73DFA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5445D-0584-4A82-99B7-2914D401602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8A4BE-78BD-4A99-91F8-7E8E73DFA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715445D-0584-4A82-99B7-2914D401602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F8A4BE-78BD-4A99-91F8-7E8E73DFA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5445D-0584-4A82-99B7-2914D401602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8A4BE-78BD-4A99-91F8-7E8E73DFA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15445D-0584-4A82-99B7-2914D401602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BF8A4BE-78BD-4A99-91F8-7E8E73DFA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5445D-0584-4A82-99B7-2914D401602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8A4BE-78BD-4A99-91F8-7E8E73DFA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5445D-0584-4A82-99B7-2914D401602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8A4BE-78BD-4A99-91F8-7E8E73DFA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5445D-0584-4A82-99B7-2914D401602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8A4BE-78BD-4A99-91F8-7E8E73DFA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15445D-0584-4A82-99B7-2914D401602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8A4BE-78BD-4A99-91F8-7E8E73DFA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5445D-0584-4A82-99B7-2914D401602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8A4BE-78BD-4A99-91F8-7E8E73DFA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5445D-0584-4A82-99B7-2914D401602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8A4BE-78BD-4A99-91F8-7E8E73DFA8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715445D-0584-4A82-99B7-2914D401602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BF8A4BE-78BD-4A99-91F8-7E8E73DFA8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Организация внимания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2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3" y="1714488"/>
            <a:ext cx="757242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489561348526419569724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9439" y="2967335"/>
            <a:ext cx="5282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33 74 56 66 18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4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Назови цвет которым написано слово.</a:t>
            </a:r>
          </a:p>
          <a:p>
            <a:endParaRPr lang="ru-RU" dirty="0"/>
          </a:p>
        </p:txBody>
      </p:sp>
      <p:pic>
        <p:nvPicPr>
          <p:cNvPr id="4" name="Рисунок 3" descr="C:\Users\Владелец\Downloads\tsve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19300"/>
            <a:ext cx="6319865" cy="4481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5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Не отводя глаз от квадрата в середине, постарайтесь найти глазами все числа по порядку возрастания. </a:t>
            </a:r>
          </a:p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962275"/>
            <a:ext cx="388620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6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pp.vk.me/c402419/v402419390/4659/ZtXRZIG0uGU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6858048" cy="542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7 </a:t>
            </a:r>
            <a:endParaRPr lang="ru-RU" dirty="0"/>
          </a:p>
        </p:txBody>
      </p:sp>
      <p:pic>
        <p:nvPicPr>
          <p:cNvPr id="4" name="Содержимое 3" descr="https://pp.vk.me/c315227/v315227390/26be/4FR7k3c930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7572428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8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 10 отличий.</a:t>
            </a:r>
          </a:p>
          <a:p>
            <a:endParaRPr lang="ru-RU" dirty="0"/>
          </a:p>
        </p:txBody>
      </p:sp>
      <p:pic>
        <p:nvPicPr>
          <p:cNvPr id="6" name="Содержимое 3" descr="https://pp.vk.me/c419021/v419021390/970/4i57ptj331M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3116"/>
            <a:ext cx="7239000" cy="44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9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скрывается за этими буквами?</a:t>
            </a:r>
          </a:p>
          <a:p>
            <a:endParaRPr lang="ru-RU" dirty="0"/>
          </a:p>
        </p:txBody>
      </p:sp>
      <p:pic>
        <p:nvPicPr>
          <p:cNvPr id="6" name="Содержимое 3" descr="https://pp.vk.me/c419021/v419021390/969/XP45t93hOis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67707"/>
            <a:ext cx="7239000" cy="4590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Переложите одну спичку так, чтобы получилось верное равенство.</a:t>
            </a:r>
          </a:p>
          <a:p>
            <a:endParaRPr lang="ru-RU" dirty="0"/>
          </a:p>
        </p:txBody>
      </p:sp>
      <p:pic>
        <p:nvPicPr>
          <p:cNvPr id="4" name="Рисунок 3" descr="https://pp.vk.me/c411624/v411624082/3b03/aB5wlNvXzT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667000"/>
            <a:ext cx="7715304" cy="2976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Как можно быстрее находите последовательно числа.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428868"/>
            <a:ext cx="5938841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Научить быть внимательными, а не требовать от учащихся сразу сосредоточенности в полностью сформированном виде.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Природа внимания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Внимание – умение человека сосредоточиться на каком-нибудь одном раздражителе или на нескольких раздражителях.</a:t>
            </a:r>
          </a:p>
          <a:p>
            <a:r>
              <a:rPr lang="ru-RU" dirty="0" smtClean="0"/>
              <a:t>Чем моложе дети, тем более резко возбудительные процессы преобладают над тормозными.</a:t>
            </a:r>
          </a:p>
          <a:p>
            <a:r>
              <a:rPr lang="ru-RU" dirty="0" smtClean="0"/>
              <a:t>Создание сильного и устойчивого очага нервного возбуждения у детей связано со значительными трудностями.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внимания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Внимание, привлекаемое силой, новизной, необычностью раздражителя, носит название </a:t>
            </a:r>
            <a:r>
              <a:rPr lang="ru-RU" b="1" i="1" u="sng" dirty="0" smtClean="0"/>
              <a:t>НЕПРОИЗВОЛЬНОГО.</a:t>
            </a:r>
          </a:p>
          <a:p>
            <a:r>
              <a:rPr lang="ru-RU" dirty="0" smtClean="0"/>
              <a:t>Когда человеку приходится преодолевать какие-то трудности, чтобы быть внимательным к чему-то нужному. Такое внимание называют </a:t>
            </a:r>
            <a:r>
              <a:rPr lang="ru-RU" b="1" i="1" u="sng" dirty="0" smtClean="0"/>
              <a:t>ПРОИЗВОЛЬНЫМ </a:t>
            </a:r>
            <a:r>
              <a:rPr lang="ru-RU" dirty="0" smtClean="0"/>
              <a:t>или</a:t>
            </a:r>
            <a:r>
              <a:rPr lang="ru-RU" b="1" i="1" dirty="0" smtClean="0"/>
              <a:t> </a:t>
            </a:r>
            <a:r>
              <a:rPr lang="ru-RU" b="1" i="1" u="sng" dirty="0" smtClean="0"/>
              <a:t>ВОЛЕВЫМ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Третьим источником внимания является интерес, если это решение желательно ученику, он работает сосредоточенно. Такой вид внимания называют</a:t>
            </a:r>
            <a:r>
              <a:rPr lang="ru-RU" b="1" i="1" u="sng" dirty="0" smtClean="0"/>
              <a:t> НЕПРИЗВОЛЬНЫМ, НО ВТОРИЧНЫМ </a:t>
            </a:r>
            <a:r>
              <a:rPr lang="ru-RU" dirty="0" smtClean="0"/>
              <a:t>или </a:t>
            </a:r>
            <a:r>
              <a:rPr lang="ru-RU" b="1" i="1" u="sng" dirty="0" smtClean="0"/>
              <a:t>ПОСЛЕПРИЗВОЛЬНОЕ ВНИМАНИЕ.</a:t>
            </a:r>
            <a:r>
              <a:rPr lang="ru-RU" dirty="0" smtClean="0"/>
              <a:t>  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каком из видов внимания следует строить повседневную работу с маленькими школьниками на уроке?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КАЧЕСТВА ВНИМАНИЯ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u="sng" dirty="0" smtClean="0"/>
              <a:t>ОБЪЁМ ВНИМАНИЯ</a:t>
            </a:r>
            <a:r>
              <a:rPr lang="ru-RU" dirty="0" smtClean="0"/>
              <a:t>- это то количество объектов, которые человек может одновременно «схватить» с одинаковой ясностью.</a:t>
            </a:r>
          </a:p>
          <a:p>
            <a:r>
              <a:rPr lang="ru-RU" b="1" i="1" u="sng" dirty="0" smtClean="0"/>
              <a:t>КОНЦЕНТРАЦИЯ ВНИМАНИЯ</a:t>
            </a:r>
            <a:r>
              <a:rPr lang="ru-RU" dirty="0" smtClean="0"/>
              <a:t> характеризует силу сосредоточения человека.</a:t>
            </a:r>
          </a:p>
          <a:p>
            <a:r>
              <a:rPr lang="ru-RU" b="1" i="1" u="sng" dirty="0" smtClean="0"/>
              <a:t>УСТОЙЧИВОСТЬ ВНИМАНИЯ – </a:t>
            </a:r>
            <a:r>
              <a:rPr lang="ru-RU" dirty="0" smtClean="0"/>
              <a:t>продолжительность сосредоточения на нужном объекте.</a:t>
            </a:r>
          </a:p>
          <a:p>
            <a:pPr>
              <a:buNone/>
            </a:pPr>
            <a:r>
              <a:rPr lang="ru-RU" dirty="0" smtClean="0"/>
              <a:t>Рассеянность противоположна устойчивости внимания и силе его сосредоточения.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b="1" i="1" u="sng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усиливающие рассеянность ребёнка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Лёгкое и быстрое утомление.</a:t>
            </a:r>
          </a:p>
          <a:p>
            <a:r>
              <a:rPr lang="ru-RU" dirty="0" smtClean="0"/>
              <a:t>Перегрузка впечатлениями, сильными эмоциями.</a:t>
            </a:r>
          </a:p>
          <a:p>
            <a:r>
              <a:rPr lang="ru-RU" dirty="0" smtClean="0"/>
              <a:t>Нарушение режима дня.</a:t>
            </a:r>
          </a:p>
          <a:p>
            <a:r>
              <a:rPr lang="ru-RU" dirty="0" smtClean="0"/>
              <a:t>Сонливость.</a:t>
            </a:r>
          </a:p>
          <a:p>
            <a:r>
              <a:rPr lang="ru-RU" dirty="0" smtClean="0"/>
              <a:t>Появление в носоглотке ребёнка аденоидов.</a:t>
            </a:r>
          </a:p>
          <a:p>
            <a:r>
              <a:rPr lang="ru-RU" dirty="0" smtClean="0"/>
              <a:t>Неумение переключаться от одного вида деятельности к другому(впечатлительные дети).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Педагогические условия повышения детского внимания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7239000" cy="452693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Деловой, спокойный тон, быстрый темп урока, чёткая его организация и насыщенность доступной детям содержательной деятельности – наиболее эффективные средства активизации детского внимания, а вместе с тем и повышения работоспособности класса.</a:t>
            </a:r>
          </a:p>
          <a:p>
            <a:pPr>
              <a:buNone/>
            </a:pPr>
            <a:r>
              <a:rPr lang="ru-RU" dirty="0" smtClean="0"/>
              <a:t>Важно продумать режим работы класса в течение всего дня.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1</a:t>
            </a:r>
            <a:endParaRPr lang="ru-RU" dirty="0"/>
          </a:p>
        </p:txBody>
      </p:sp>
      <p:pic>
        <p:nvPicPr>
          <p:cNvPr id="4" name="Содержимое 3" descr="1_47_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20044"/>
            <a:ext cx="7239000" cy="482600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93</TotalTime>
  <Words>354</Words>
  <Application>Microsoft Office PowerPoint</Application>
  <PresentationFormat>Экран (4:3)</PresentationFormat>
  <Paragraphs>46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Организация внимания</vt:lpstr>
      <vt:lpstr>Слайд 2</vt:lpstr>
      <vt:lpstr>Природа внимания</vt:lpstr>
      <vt:lpstr>Виды внимания</vt:lpstr>
      <vt:lpstr>Слайд 5</vt:lpstr>
      <vt:lpstr>КАЧЕСТВА ВНИМАНИЯ</vt:lpstr>
      <vt:lpstr>Причины усиливающие рассеянность ребёнка</vt:lpstr>
      <vt:lpstr>Педагогические условия повышения детского внимания</vt:lpstr>
      <vt:lpstr>Упражнение 1</vt:lpstr>
      <vt:lpstr>Упражнение 2</vt:lpstr>
      <vt:lpstr>Упражнение 3</vt:lpstr>
      <vt:lpstr>Упражнение 4 </vt:lpstr>
      <vt:lpstr>Упражнение 5 </vt:lpstr>
      <vt:lpstr>Упражнение 6 </vt:lpstr>
      <vt:lpstr>Упражнение 7 </vt:lpstr>
      <vt:lpstr>Упражнение 8 </vt:lpstr>
      <vt:lpstr>Упражнение 9</vt:lpstr>
      <vt:lpstr>Упражнение 10</vt:lpstr>
      <vt:lpstr>Упражнение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внимания</dc:title>
  <dc:creator>Владелец</dc:creator>
  <cp:lastModifiedBy>Admin</cp:lastModifiedBy>
  <cp:revision>11</cp:revision>
  <dcterms:created xsi:type="dcterms:W3CDTF">2013-12-08T16:49:50Z</dcterms:created>
  <dcterms:modified xsi:type="dcterms:W3CDTF">2013-12-11T11:29:48Z</dcterms:modified>
</cp:coreProperties>
</file>