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2" r:id="rId3"/>
    <p:sldId id="272" r:id="rId4"/>
    <p:sldId id="273" r:id="rId5"/>
    <p:sldId id="278" r:id="rId6"/>
    <p:sldId id="263" r:id="rId7"/>
    <p:sldId id="264" r:id="rId8"/>
    <p:sldId id="268" r:id="rId9"/>
    <p:sldId id="265" r:id="rId10"/>
    <p:sldId id="267" r:id="rId11"/>
    <p:sldId id="269" r:id="rId12"/>
    <p:sldId id="270" r:id="rId13"/>
    <p:sldId id="274" r:id="rId14"/>
    <p:sldId id="276" r:id="rId15"/>
    <p:sldId id="280" r:id="rId16"/>
    <p:sldId id="277" r:id="rId17"/>
    <p:sldId id="279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6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lubimoe-delo.ru/wp-content/uploads/2007/10/292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hyperlink" Target="http://www.linens.ru/catalogue/vologda_laces/1603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lubimoe-delo.ru/wp-content/uploads/2007/10/293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hyperlink" Target="http://www.linens.ru/catalogue/vologda_laces/358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0.jpeg"/><Relationship Id="rId2" Type="http://schemas.openxmlformats.org/officeDocument/2006/relationships/hyperlink" Target="http://lubimoe-delo.ru/wp-content/uploads/2007/10/294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ubimoe-delo.ru/wp-content/uploads/2007/10/2961.jpg" TargetMode="External"/><Relationship Id="rId5" Type="http://schemas.openxmlformats.org/officeDocument/2006/relationships/image" Target="../media/image29.jpeg"/><Relationship Id="rId4" Type="http://schemas.openxmlformats.org/officeDocument/2006/relationships/hyperlink" Target="http://lubimoe-delo.ru/wp-content/uploads/2007/10/295.jpg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inens.ru/catalogue/vologda_laces/421/" TargetMode="External"/><Relationship Id="rId3" Type="http://schemas.openxmlformats.org/officeDocument/2006/relationships/image" Target="../media/image31.jpeg"/><Relationship Id="rId7" Type="http://schemas.openxmlformats.org/officeDocument/2006/relationships/image" Target="../media/image15.jpeg"/><Relationship Id="rId2" Type="http://schemas.openxmlformats.org/officeDocument/2006/relationships/hyperlink" Target="http://www.linens.ru/catalogue/vologda_laces/1609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inens.ru/catalogue/vologda_laces/1613/" TargetMode="External"/><Relationship Id="rId5" Type="http://schemas.openxmlformats.org/officeDocument/2006/relationships/image" Target="../media/image32.jpeg"/><Relationship Id="rId4" Type="http://schemas.openxmlformats.org/officeDocument/2006/relationships/hyperlink" Target="http://www.linens.ru/catalogue/vologda_laces/431/" TargetMode="External"/><Relationship Id="rId9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upload.wikimedia.org/wikipedia/commons/f/ff/Vologodskoe_Krujevo_2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50;&#1088;&#1091;&#1078;&#1077;&#1074;&#1085;&#1080;&#1094;&#1072;\Sleep%20Away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://ru.wikipedia.org/wiki/%D0%A4%D0%B0%D0%B9%D0%BB:Vologodskoe_Krujevo_Lukomore_fragment.jpg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inens.ru/catalogue/vologda_laces/356/" TargetMode="External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inens.ru/catalogue/vologda_laces/1611/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://www.linens.ru/catalogue/vologda_laces/423/" TargetMode="External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inens.ru/catalogue/vologda_laces/1613/" TargetMode="External"/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hyperlink" Target="http://www.linens.ru/catalogue/vologda_laces/432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inens.ru/catalogue/vologda_laces/353/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://www.linens.ru/catalogue/vologda_laces/433/" TargetMode="External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115616" y="764704"/>
            <a:ext cx="75608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Урок русского языка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77718" y="2092034"/>
            <a:ext cx="64366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УМК «Школа России»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01" y="5733256"/>
            <a:ext cx="890237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Учитель: </a:t>
            </a:r>
            <a:r>
              <a:rPr lang="ru-RU" sz="3600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Кальницкая</a:t>
            </a:r>
            <a:r>
              <a:rPr lang="ru-RU" sz="3600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Людмила Анатольевна</a:t>
            </a:r>
            <a:endParaRPr lang="ru-RU" sz="3600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7" name="Picture 6" descr="32451c80e36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1880" y="3190687"/>
            <a:ext cx="2384704" cy="2430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Документы Анечки\Pt01067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9573" y="165166"/>
            <a:ext cx="7615811" cy="65041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6669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Документы Анечки\t01073i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0"/>
            <a:ext cx="7315176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1618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o-kartine.ru/images/krujevnic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5616" y="-387424"/>
            <a:ext cx="7272808" cy="741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7540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85725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200" b="1" smtClean="0">
                <a:solidFill>
                  <a:srgbClr val="002060"/>
                </a:solidFill>
                <a:cs typeface="Times New Roman" panose="02020603050405020304" pitchFamily="18" charset="0"/>
              </a:rPr>
              <a:t>Материалы и инструменты</a:t>
            </a:r>
            <a:br>
              <a:rPr lang="ru-RU" sz="3200" b="1" smtClean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3200" b="1" smtClean="0">
                <a:solidFill>
                  <a:srgbClr val="002060"/>
                </a:solidFill>
                <a:cs typeface="Times New Roman" panose="02020603050405020304" pitchFamily="18" charset="0"/>
              </a:rPr>
              <a:t> для плетения кружев</a:t>
            </a:r>
            <a:endParaRPr lang="ru-RU" sz="3200" b="1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13315" name="Содержимое 4"/>
          <p:cNvSpPr>
            <a:spLocks noGrp="1"/>
          </p:cNvSpPr>
          <p:nvPr>
            <p:ph idx="1"/>
          </p:nvPr>
        </p:nvSpPr>
        <p:spPr>
          <a:xfrm>
            <a:off x="459809" y="1367549"/>
            <a:ext cx="8229600" cy="5286375"/>
          </a:xfrm>
        </p:spPr>
        <p:txBody>
          <a:bodyPr/>
          <a:lstStyle/>
          <a:p>
            <a:pPr marL="514350" indent="-514350">
              <a:buFont typeface="Wingdings 2" panose="05020102010507070707" pitchFamily="18" charset="2"/>
              <a:buNone/>
            </a:pPr>
            <a:r>
              <a:rPr lang="ru-RU" sz="2000" dirty="0" smtClean="0"/>
              <a:t>Для выполнения кружевных изделий прежде всего требуются </a:t>
            </a:r>
            <a:r>
              <a:rPr lang="ru-RU" sz="2000" b="1" dirty="0" smtClean="0"/>
              <a:t>коклюшки </a:t>
            </a:r>
            <a:r>
              <a:rPr lang="ru-RU" sz="2000" dirty="0" smtClean="0"/>
              <a:t>— деревянные палочки с шейкой, на которую наматываются  нитки.</a:t>
            </a:r>
          </a:p>
          <a:p>
            <a:pPr marL="514350" indent="-514350">
              <a:buFont typeface="Wingdings 2" panose="05020102010507070707" pitchFamily="18" charset="2"/>
              <a:buNone/>
            </a:pPr>
            <a:r>
              <a:rPr lang="ru-RU" sz="2000" dirty="0" smtClean="0"/>
              <a:t>Коклюшки бывают разные, короткие и толстые, длинные и тонкие.</a:t>
            </a:r>
          </a:p>
          <a:p>
            <a:pPr marL="514350" indent="-514350">
              <a:buFont typeface="Wingdings 2" panose="05020102010507070707" pitchFamily="18" charset="2"/>
              <a:buNone/>
            </a:pPr>
            <a:r>
              <a:rPr lang="ru-RU" sz="2000" dirty="0" smtClean="0"/>
              <a:t>Дерево может быть разным. Береза, ёлка, клён, — самые популярные материалы для легких коклюшек.</a:t>
            </a:r>
          </a:p>
          <a:p>
            <a:pPr marL="514350" indent="-514350">
              <a:buFont typeface="Wingdings 2" panose="05020102010507070707" pitchFamily="18" charset="2"/>
              <a:buNone/>
            </a:pPr>
            <a:endParaRPr lang="ru-RU" sz="2000" dirty="0" smtClean="0"/>
          </a:p>
          <a:p>
            <a:pPr marL="514350" indent="-514350">
              <a:buFont typeface="Wingdings 2" panose="05020102010507070707" pitchFamily="18" charset="2"/>
              <a:buNone/>
            </a:pPr>
            <a:endParaRPr lang="ru-RU" sz="2000" dirty="0" smtClean="0"/>
          </a:p>
          <a:p>
            <a:pPr marL="514350" indent="-514350">
              <a:buFont typeface="Wingdings 2" panose="05020102010507070707" pitchFamily="18" charset="2"/>
              <a:buNone/>
            </a:pPr>
            <a:endParaRPr lang="ru-RU" sz="2000" dirty="0" smtClean="0"/>
          </a:p>
          <a:p>
            <a:pPr marL="514350" indent="-514350">
              <a:buFont typeface="Wingdings 2" panose="05020102010507070707" pitchFamily="18" charset="2"/>
              <a:buNone/>
            </a:pPr>
            <a:endParaRPr lang="ru-RU" sz="2000" dirty="0" smtClean="0"/>
          </a:p>
          <a:p>
            <a:pPr marL="514350" indent="-514350">
              <a:buFont typeface="Wingdings 2" panose="05020102010507070707" pitchFamily="18" charset="2"/>
              <a:buNone/>
            </a:pPr>
            <a:endParaRPr lang="ru-RU" sz="2000" dirty="0" smtClean="0"/>
          </a:p>
        </p:txBody>
      </p:sp>
      <p:pic>
        <p:nvPicPr>
          <p:cNvPr id="13316" name="Рисунок 4" descr="29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4750" y="3861048"/>
            <a:ext cx="5400562" cy="2112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Рисунок 7" descr="338 Салфетка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356" y="3694633"/>
            <a:ext cx="3306516" cy="2949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3712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4"/>
          <p:cNvSpPr>
            <a:spLocks noGrp="1"/>
          </p:cNvSpPr>
          <p:nvPr>
            <p:ph idx="1"/>
          </p:nvPr>
        </p:nvSpPr>
        <p:spPr>
          <a:xfrm>
            <a:off x="476250" y="476672"/>
            <a:ext cx="8229600" cy="4166766"/>
          </a:xfrm>
        </p:spPr>
        <p:txBody>
          <a:bodyPr/>
          <a:lstStyle/>
          <a:p>
            <a:pPr marL="514350" indent="-514350">
              <a:buNone/>
            </a:pPr>
            <a:r>
              <a:rPr lang="ru-RU" sz="2000" dirty="0"/>
              <a:t>Плетение на коклюшках также называют «подушечным кружевом».</a:t>
            </a:r>
          </a:p>
          <a:p>
            <a:pPr marL="514350" indent="-514350">
              <a:buFont typeface="Wingdings 2" panose="05020102010507070707" pitchFamily="18" charset="2"/>
              <a:buNone/>
            </a:pPr>
            <a:endParaRPr lang="ru-RU" sz="2000" dirty="0" smtClean="0"/>
          </a:p>
          <a:p>
            <a:pPr marL="514350" indent="-514350">
              <a:buFont typeface="Wingdings 2" panose="05020102010507070707" pitchFamily="18" charset="2"/>
              <a:buNone/>
            </a:pPr>
            <a:r>
              <a:rPr lang="ru-RU" sz="2000" dirty="0" smtClean="0"/>
              <a:t>Рисунок кружева наносят на плотную и достаточно эластичную бумагу или картон в виде точек.</a:t>
            </a:r>
          </a:p>
          <a:p>
            <a:pPr marL="514350" indent="-514350">
              <a:buFont typeface="Wingdings 2" panose="05020102010507070707" pitchFamily="18" charset="2"/>
              <a:buNone/>
            </a:pPr>
            <a:r>
              <a:rPr lang="ru-RU" sz="2000" b="1" dirty="0" smtClean="0"/>
              <a:t>Подушка,</a:t>
            </a:r>
            <a:r>
              <a:rPr lang="ru-RU" sz="2000" dirty="0" smtClean="0"/>
              <a:t> в виде валика, на которой производится плетение кружев.</a:t>
            </a:r>
          </a:p>
          <a:p>
            <a:pPr marL="514350" indent="-514350">
              <a:buFont typeface="Wingdings 2" panose="05020102010507070707" pitchFamily="18" charset="2"/>
              <a:buNone/>
            </a:pPr>
            <a:endParaRPr lang="ru-RU" sz="2000" dirty="0" smtClean="0"/>
          </a:p>
        </p:txBody>
      </p:sp>
      <p:pic>
        <p:nvPicPr>
          <p:cNvPr id="15363" name="Рисунок 8" descr="29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4743" y="2636912"/>
            <a:ext cx="4052215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Рисунок 9" descr="78 Салфетка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250" y="3861048"/>
            <a:ext cx="4019550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0615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4"/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5143500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ru-RU" sz="2000" dirty="0" smtClean="0"/>
              <a:t>Чтобы удобно было работать, подушку надо класть на подставку. </a:t>
            </a:r>
            <a:endParaRPr lang="ru-RU" sz="2000" b="1" dirty="0" smtClean="0"/>
          </a:p>
          <a:p>
            <a:pPr>
              <a:buFont typeface="Wingdings 2" panose="05020102010507070707" pitchFamily="18" charset="2"/>
              <a:buNone/>
            </a:pPr>
            <a:endParaRPr lang="ru-RU" sz="2000" b="1" dirty="0" smtClean="0"/>
          </a:p>
          <a:p>
            <a:pPr>
              <a:buFont typeface="Wingdings 2" panose="05020102010507070707" pitchFamily="18" charset="2"/>
              <a:buNone/>
            </a:pPr>
            <a:endParaRPr lang="ru-RU" sz="2000" b="1" dirty="0" smtClean="0"/>
          </a:p>
          <a:p>
            <a:pPr>
              <a:buFont typeface="Wingdings 2" panose="05020102010507070707" pitchFamily="18" charset="2"/>
              <a:buNone/>
            </a:pPr>
            <a:endParaRPr lang="ru-RU" sz="2000" b="1" dirty="0" smtClean="0"/>
          </a:p>
          <a:p>
            <a:pPr>
              <a:buFont typeface="Wingdings 2" panose="05020102010507070707" pitchFamily="18" charset="2"/>
              <a:buNone/>
            </a:pPr>
            <a:endParaRPr lang="ru-RU" sz="2000" b="1" dirty="0" smtClean="0"/>
          </a:p>
          <a:p>
            <a:pPr>
              <a:buFont typeface="Wingdings 2" panose="05020102010507070707" pitchFamily="18" charset="2"/>
              <a:buNone/>
            </a:pPr>
            <a:endParaRPr lang="ru-RU" sz="2000" b="1" dirty="0" smtClean="0"/>
          </a:p>
          <a:p>
            <a:pPr>
              <a:buFont typeface="Wingdings 2" panose="05020102010507070707" pitchFamily="18" charset="2"/>
              <a:buNone/>
            </a:pPr>
            <a:endParaRPr lang="ru-RU" sz="2000" dirty="0" smtClean="0"/>
          </a:p>
          <a:p>
            <a:pPr>
              <a:buFont typeface="Wingdings 2" panose="05020102010507070707" pitchFamily="18" charset="2"/>
              <a:buNone/>
            </a:pPr>
            <a:endParaRPr lang="ru-RU" sz="2000" dirty="0" smtClean="0"/>
          </a:p>
          <a:p>
            <a:pPr>
              <a:buFont typeface="Wingdings 2" panose="05020102010507070707" pitchFamily="18" charset="2"/>
              <a:buNone/>
            </a:pPr>
            <a:endParaRPr lang="ru-RU" sz="2000" dirty="0"/>
          </a:p>
          <a:p>
            <a:pPr>
              <a:buFont typeface="Wingdings 2" panose="05020102010507070707" pitchFamily="18" charset="2"/>
              <a:buNone/>
            </a:pPr>
            <a:endParaRPr lang="ru-RU" sz="2000" dirty="0" smtClean="0"/>
          </a:p>
          <a:p>
            <a:pPr>
              <a:buFont typeface="Wingdings 2" panose="05020102010507070707" pitchFamily="18" charset="2"/>
              <a:buNone/>
            </a:pPr>
            <a:endParaRPr lang="ru-RU" sz="2000" dirty="0"/>
          </a:p>
          <a:p>
            <a:pPr>
              <a:buFont typeface="Wingdings 2" panose="05020102010507070707" pitchFamily="18" charset="2"/>
              <a:buNone/>
            </a:pPr>
            <a:r>
              <a:rPr lang="ru-RU" sz="2000" dirty="0" smtClean="0"/>
              <a:t>Для закрепления переплетённых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ru-RU" sz="2000" dirty="0" smtClean="0"/>
              <a:t>ниток в кружеве используют</a:t>
            </a:r>
            <a:r>
              <a:rPr lang="ru-RU" sz="2000" b="1" dirty="0" smtClean="0"/>
              <a:t> булавки</a:t>
            </a:r>
            <a:r>
              <a:rPr lang="ru-RU" sz="2000" dirty="0" smtClean="0"/>
              <a:t>.</a:t>
            </a:r>
          </a:p>
        </p:txBody>
      </p:sp>
      <p:pic>
        <p:nvPicPr>
          <p:cNvPr id="14339" name="Рисунок 4" descr="29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50" y="2143125"/>
            <a:ext cx="3357563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Рисунок 5" descr="295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6375" y="1857375"/>
            <a:ext cx="28575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Рисунок 6" descr="296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3563" y="4214813"/>
            <a:ext cx="2173287" cy="249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5696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pic>
        <p:nvPicPr>
          <p:cNvPr id="20483" name="Содержимое 5" descr="6НХП-348 Дорожка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42789" y="228600"/>
            <a:ext cx="4401219" cy="3290888"/>
          </a:xfrm>
        </p:spPr>
      </p:pic>
      <p:pic>
        <p:nvPicPr>
          <p:cNvPr id="20484" name="Рисунок 6" descr="6НХП-370 Салфетка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789" y="3748088"/>
            <a:ext cx="4178399" cy="2993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Рисунок 9" descr="6НХП-279 Дорожка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58230"/>
            <a:ext cx="4346227" cy="298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Рисунок 10" descr="6НХП-219 Салфетка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1489" y="250340"/>
            <a:ext cx="4178746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9086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o-kartine.ru/images/krujevnic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5616" y="-387424"/>
            <a:ext cx="7272808" cy="741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900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айл:Vologodskoe Krujevo 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315416"/>
            <a:ext cx="9793088" cy="7488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4348" y="714356"/>
            <a:ext cx="76824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Своей работой на уроке </a:t>
            </a:r>
            <a:r>
              <a:rPr lang="ru-RU" sz="4800" dirty="0" smtClean="0">
                <a:solidFill>
                  <a:schemeClr val="bg1"/>
                </a:solidFill>
              </a:rPr>
              <a:t>я 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4348" y="2143116"/>
            <a:ext cx="74697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Материал урока мне был 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5786" y="3643314"/>
            <a:ext cx="78906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Мне больше всего удалось 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214346" y="5214950"/>
            <a:ext cx="101124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Могу похвалить своих одноклассников …</a:t>
            </a:r>
          </a:p>
        </p:txBody>
      </p:sp>
    </p:spTree>
    <p:extLst>
      <p:ext uri="{BB962C8B-B14F-4D97-AF65-F5344CB8AC3E}">
        <p14:creationId xmlns:p14="http://schemas.microsoft.com/office/powerpoint/2010/main" xmlns="" val="256756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:\Documents and Settings\Aida\Рабочий стол\Рисунок1м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1109" y="14595"/>
            <a:ext cx="9289032" cy="6827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http://upload.wikimedia.org/wikipedia/commons/thumb/f/f9/Vologodskoe_Krujevo_Lukomore_fragment.jpg/220px-Vologodskoe_Krujevo_Lukomore_fragment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192" y="331820"/>
            <a:ext cx="8643616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leep Awa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285720" y="614364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025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05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714375"/>
          </a:xfrm>
        </p:spPr>
        <p:txBody>
          <a:bodyPr/>
          <a:lstStyle/>
          <a:p>
            <a:pPr algn="ctr" eaLnBrk="1" hangingPunct="1"/>
            <a:r>
              <a:rPr lang="ru-RU" sz="3200" b="1" smtClean="0">
                <a:solidFill>
                  <a:srgbClr val="002060"/>
                </a:solidFill>
              </a:rPr>
              <a:t>Вологодские кружевные изделия</a:t>
            </a:r>
          </a:p>
        </p:txBody>
      </p:sp>
      <p:pic>
        <p:nvPicPr>
          <p:cNvPr id="9219" name="Рисунок 9" descr="http://images.masters-gid.ru/UserImages/User_514/Albums/Album_812/Item_5313/m_Picture_1.jpg?var=12742770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88" y="1214438"/>
            <a:ext cx="2643187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Содержимое 10" descr="http://images.masters-gid.ru/UserImages/User_514/Albums/Album_812/Item_5312/m_Picture_1.jpg?var=628597004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357938" y="1214438"/>
            <a:ext cx="2428875" cy="2357437"/>
          </a:xfrm>
        </p:spPr>
      </p:pic>
      <p:pic>
        <p:nvPicPr>
          <p:cNvPr id="9221" name="Рисунок 11" descr="6НХП-214 Салфетка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813" y="4000500"/>
            <a:ext cx="1928812" cy="21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Рисунок 12" descr="6НХП-118 Салфетка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875" y="1357313"/>
            <a:ext cx="2373313" cy="23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Рисунок 13" descr="6НХП-406 Пелерина л/ш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7688" y="3857625"/>
            <a:ext cx="357187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9029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714375"/>
          </a:xfrm>
        </p:spPr>
        <p:txBody>
          <a:bodyPr/>
          <a:lstStyle/>
          <a:p>
            <a:pPr algn="ctr" eaLnBrk="1" hangingPunct="1"/>
            <a:r>
              <a:rPr lang="ru-RU" sz="3200" b="1" smtClean="0">
                <a:solidFill>
                  <a:srgbClr val="002060"/>
                </a:solidFill>
              </a:rPr>
              <a:t>Вологодские кружевные  изделия</a:t>
            </a:r>
          </a:p>
        </p:txBody>
      </p:sp>
      <p:pic>
        <p:nvPicPr>
          <p:cNvPr id="10243" name="Содержимое 9" descr="6НХП-382 Воротник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57188" y="1143000"/>
            <a:ext cx="1714500" cy="2428875"/>
          </a:xfrm>
        </p:spPr>
      </p:pic>
      <p:pic>
        <p:nvPicPr>
          <p:cNvPr id="10244" name="Рисунок 10" descr="6НХП-383 Воротник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750" y="1357313"/>
            <a:ext cx="1604963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Рисунок 11" descr="447 Жилет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3188" y="1071563"/>
            <a:ext cx="3830637" cy="276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Рисунок 12" descr="6НХП-279 Дорожка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5938" y="4071938"/>
            <a:ext cx="5500687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7430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12" y="24767"/>
            <a:ext cx="5364088" cy="68332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504" y="1484784"/>
            <a:ext cx="341792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Василий</a:t>
            </a:r>
          </a:p>
          <a:p>
            <a:r>
              <a:rPr lang="ru-RU" sz="5400" dirty="0" smtClean="0"/>
              <a:t>Андреевич</a:t>
            </a:r>
          </a:p>
          <a:p>
            <a:r>
              <a:rPr lang="ru-RU" sz="5400" dirty="0" smtClean="0"/>
              <a:t>Тропинин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xmlns="" val="40638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Документы Анечки\pt7740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32656"/>
            <a:ext cx="7055624" cy="63367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48042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Документы Анечки\Pt01074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8640"/>
            <a:ext cx="6552728" cy="64613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2232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88640"/>
            <a:ext cx="8564829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346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Документы Анечки\t_033i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88640"/>
            <a:ext cx="7858180" cy="6480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8081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577</TotalTime>
  <Words>152</Words>
  <Application>Microsoft Office PowerPoint</Application>
  <PresentationFormat>Экран (4:3)</PresentationFormat>
  <Paragraphs>36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Слайд 1</vt:lpstr>
      <vt:lpstr>Слайд 2</vt:lpstr>
      <vt:lpstr>Вологодские кружевные изделия</vt:lpstr>
      <vt:lpstr>Вологодские кружевные  изделия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Материалы и инструменты  для плетения кружев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Кальницкая Л. А</cp:lastModifiedBy>
  <cp:revision>45</cp:revision>
  <dcterms:modified xsi:type="dcterms:W3CDTF">2014-12-08T09:50:51Z</dcterms:modified>
</cp:coreProperties>
</file>