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9" r:id="rId5"/>
    <p:sldId id="273" r:id="rId6"/>
    <p:sldId id="265" r:id="rId7"/>
    <p:sldId id="267" r:id="rId8"/>
    <p:sldId id="271" r:id="rId9"/>
    <p:sldId id="262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/>
              </a:rPr>
              <a:t>Развитие творческой активности</a:t>
            </a:r>
            <a:br>
              <a:rPr lang="ru-RU" sz="4000" b="1" dirty="0" smtClean="0">
                <a:solidFill>
                  <a:srgbClr val="FF0000"/>
                </a:solidFill>
                <a:effectLst/>
              </a:rPr>
            </a:br>
            <a:r>
              <a:rPr lang="ru-RU" sz="40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000" b="1" dirty="0">
                <a:solidFill>
                  <a:srgbClr val="FF0000"/>
                </a:solidFill>
                <a:effectLst/>
              </a:rPr>
              <a:t>младших школьников</a:t>
            </a:r>
            <a:br>
              <a:rPr lang="ru-RU" sz="4000" b="1" dirty="0">
                <a:solidFill>
                  <a:srgbClr val="FF0000"/>
                </a:solidFill>
                <a:effectLst/>
              </a:rPr>
            </a:br>
            <a:r>
              <a:rPr lang="ru-RU" sz="4000" b="1" dirty="0">
                <a:solidFill>
                  <a:srgbClr val="FF0000"/>
                </a:solidFill>
                <a:effectLst/>
              </a:rPr>
              <a:t>во внеурочной деятельности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3" y="4844988"/>
            <a:ext cx="4176464" cy="15121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>Дьякова О.Н.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                      учитель начальных классов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МОУ-СОШ с </a:t>
            </a:r>
            <a:r>
              <a:rPr lang="ru-RU" sz="1800" dirty="0">
                <a:solidFill>
                  <a:srgbClr val="7030A0"/>
                </a:solidFill>
              </a:rPr>
              <a:t>Орловское </a:t>
            </a:r>
            <a:endParaRPr lang="ru-RU" sz="1800" dirty="0" smtClean="0">
              <a:solidFill>
                <a:srgbClr val="7030A0"/>
              </a:solidFill>
            </a:endParaRPr>
          </a:p>
          <a:p>
            <a:r>
              <a:rPr lang="ru-RU" sz="1800" dirty="0" smtClean="0">
                <a:solidFill>
                  <a:srgbClr val="7030A0"/>
                </a:solidFill>
              </a:rPr>
              <a:t>1 </a:t>
            </a:r>
            <a:r>
              <a:rPr lang="ru-RU" sz="1800" dirty="0">
                <a:solidFill>
                  <a:srgbClr val="7030A0"/>
                </a:solidFill>
              </a:rPr>
              <a:t>категории</a:t>
            </a:r>
          </a:p>
          <a:p>
            <a:endParaRPr lang="ru-RU" sz="1800" dirty="0"/>
          </a:p>
        </p:txBody>
      </p:sp>
      <p:pic>
        <p:nvPicPr>
          <p:cNvPr id="1026" name="Picture 2" descr="C:\Users\user\Desktop\фото\DSC00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579" y="404664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Развитие </a:t>
            </a:r>
            <a:r>
              <a:rPr lang="ru-RU" sz="2000" dirty="0"/>
              <a:t>творческого </a:t>
            </a:r>
            <a:r>
              <a:rPr lang="ru-RU" sz="2000" dirty="0" smtClean="0"/>
              <a:t>процесса обогащает </a:t>
            </a:r>
            <a:r>
              <a:rPr lang="ru-RU" sz="2000" dirty="0"/>
              <a:t>воображение, расширяет знания, опыт и интересы </a:t>
            </a:r>
            <a:r>
              <a:rPr lang="ru-RU" sz="2000" dirty="0" smtClean="0"/>
              <a:t>ребенка.</a:t>
            </a:r>
            <a:endParaRPr lang="ru-RU" sz="2000" dirty="0"/>
          </a:p>
        </p:txBody>
      </p:sp>
      <p:pic>
        <p:nvPicPr>
          <p:cNvPr id="4098" name="Picture 2" descr="C:\Users\user\Desktop\ВНЕУРОЧНАЯ ДЕЯ-ТЬ\DSC00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92"/>
          <a:stretch/>
        </p:blipFill>
        <p:spPr bwMode="auto">
          <a:xfrm>
            <a:off x="5076056" y="2837247"/>
            <a:ext cx="3852339" cy="39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ВНЕУРОЧНАЯ ДЕЯ-ТЬ\DSC000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073554"/>
            <a:ext cx="3168351" cy="36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1112550"/>
            <a:ext cx="8280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Занимаясь </a:t>
            </a:r>
            <a:r>
              <a:rPr lang="ru-RU" sz="2000" dirty="0"/>
              <a:t>творчеством, ребенок формирует у себя такое качество, как одухотворенность.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591" y="1778225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Творческая </a:t>
            </a:r>
            <a:r>
              <a:rPr lang="ru-RU" sz="2000" dirty="0"/>
              <a:t>деятельность развивает чувства детей.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020" y="218873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Творческая </a:t>
            </a:r>
            <a:r>
              <a:rPr lang="ru-RU" sz="2000" dirty="0"/>
              <a:t>деятельность способствует </a:t>
            </a:r>
            <a:r>
              <a:rPr lang="ru-RU" sz="2000" dirty="0" smtClean="0"/>
              <a:t>развитию  памяти, мышления, восприятия,  внимания.</a:t>
            </a:r>
            <a:r>
              <a:rPr lang="ru-RU" sz="2000" dirty="0"/>
              <a:t>     </a:t>
            </a:r>
            <a:r>
              <a:rPr lang="ru-RU" sz="2000" dirty="0" smtClean="0"/>
              <a:t>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91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4" y="4293096"/>
            <a:ext cx="8568952" cy="16599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660066"/>
                </a:solidFill>
                <a:latin typeface="Cambria" panose="02040503050406030204" pitchFamily="18" charset="0"/>
              </a:rPr>
              <a:t>Каждый ребенок идет по индивидуальному маршруту.</a:t>
            </a:r>
            <a:endParaRPr lang="ru-RU" sz="2800" b="1" i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260648"/>
            <a:ext cx="8352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В </a:t>
            </a:r>
            <a:r>
              <a:rPr lang="ru-RU" sz="2400" dirty="0"/>
              <a:t>современном обществе творческая личность становится востребованной на всех ступенях ее развития. </a:t>
            </a:r>
            <a:r>
              <a:rPr lang="ru-RU" sz="2400" dirty="0" smtClean="0"/>
              <a:t>Младший </a:t>
            </a:r>
            <a:r>
              <a:rPr lang="ru-RU" sz="2400" dirty="0"/>
              <a:t>школьный возраст </a:t>
            </a:r>
            <a:r>
              <a:rPr lang="ru-RU" sz="2400" dirty="0" smtClean="0"/>
              <a:t>– самый благоприятный </a:t>
            </a:r>
            <a:r>
              <a:rPr lang="ru-RU" sz="2400" dirty="0"/>
              <a:t>и значимый период для выявления и развития творческой личности младшего школьника, так как в этом возрасте закладываются основы творческой и образовательной траектории, психологическая база продуктивной деятельности, формируется комплекс ценностей, качеств, способностей, потребностей личности, лежащих в основе её творческого отношения к действительности.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3" y="5566527"/>
            <a:ext cx="7848873" cy="1299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28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77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Важное значение для развития </a:t>
            </a:r>
            <a:r>
              <a:rPr lang="ru-RU" sz="2400" dirty="0" smtClean="0">
                <a:solidFill>
                  <a:srgbClr val="FF0000"/>
                </a:solidFill>
              </a:rPr>
              <a:t>творческой активности </a:t>
            </a:r>
            <a:r>
              <a:rPr lang="ru-RU" sz="2400" dirty="0" smtClean="0">
                <a:solidFill>
                  <a:schemeClr val="tx1"/>
                </a:solidFill>
              </a:rPr>
              <a:t>имеет </a:t>
            </a:r>
            <a:r>
              <a:rPr lang="ru-RU" sz="2400" dirty="0" smtClean="0">
                <a:solidFill>
                  <a:srgbClr val="FF0000"/>
                </a:solidFill>
              </a:rPr>
              <a:t>внеурочная деятельность</a:t>
            </a:r>
            <a:r>
              <a:rPr lang="ru-RU" sz="2400" dirty="0" smtClean="0">
                <a:solidFill>
                  <a:schemeClr val="tx1"/>
                </a:solidFill>
              </a:rPr>
              <a:t>, так как посредством вовлечения детей в деятельность по интересам и наклонностям происходит полноценное проявление пытливости ума,  настойчивости и самостоятельности в реализации собственной догадки, задумки, замысла.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DSC_0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5170" r="3669"/>
          <a:stretch/>
        </p:blipFill>
        <p:spPr bwMode="auto">
          <a:xfrm>
            <a:off x="1856509" y="2881745"/>
            <a:ext cx="5583382" cy="38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789040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Объединение </a:t>
            </a:r>
            <a:r>
              <a:rPr lang="ru-RU" sz="2800" b="1" dirty="0">
                <a:solidFill>
                  <a:srgbClr val="0070C0"/>
                </a:solidFill>
              </a:rPr>
              <a:t>«Калейдоскоп»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Учебно-воспитательные задачи: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-развиваются интеллектуально-творческие способности, инициатива, самостоятельность;</a:t>
            </a:r>
          </a:p>
          <a:p>
            <a:r>
              <a:rPr lang="ru-RU" sz="2000" dirty="0" smtClean="0"/>
              <a:t>-развивается познавательная активность учащихся;</a:t>
            </a:r>
          </a:p>
          <a:p>
            <a:r>
              <a:rPr lang="ru-RU" sz="2000" dirty="0" smtClean="0"/>
              <a:t>-формируется творческий подход к выполнению учебно-трудовых заданий, стремление применять полученные знания и умения в повседневной жизни с пользой для себя и окружающих.</a:t>
            </a:r>
            <a:endParaRPr lang="ru-RU" dirty="0"/>
          </a:p>
        </p:txBody>
      </p:sp>
      <p:pic>
        <p:nvPicPr>
          <p:cNvPr id="7" name="Picture 2" descr="C:\Users\user\Desktop\Фото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20676"/>
          <a:stretch/>
        </p:blipFill>
        <p:spPr bwMode="auto">
          <a:xfrm rot="5400000">
            <a:off x="2616636" y="-88244"/>
            <a:ext cx="344267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45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1"/>
          <a:stretch/>
        </p:blipFill>
        <p:spPr bwMode="auto">
          <a:xfrm>
            <a:off x="3851920" y="3140968"/>
            <a:ext cx="5195348" cy="355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5461556" cy="224782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Ведущие методические принципы: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Принцип деятельности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Принцип гуманности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Принцип творчества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Принцип вариативности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331" y="4046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Для </a:t>
            </a:r>
            <a:r>
              <a:rPr lang="ru-RU" sz="2000" dirty="0"/>
              <a:t>успешного протекания познавательной деятельности школьника и его творческой активности большое значение </a:t>
            </a:r>
            <a:r>
              <a:rPr lang="ru-RU" sz="2000" dirty="0" smtClean="0"/>
              <a:t>имеет организация </a:t>
            </a:r>
            <a:r>
              <a:rPr lang="ru-RU" sz="2000" dirty="0"/>
              <a:t>самой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103171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345069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Методы и приемы: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Проблемно-поисковый;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Метод сравнения;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Чередование умственной и практической деятельности;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Осуществление индивидуального подхода к каждому ребенку;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поощрения, создание ситуации успеха;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Обучение без принуждения;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Снижения темпа работы.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ВНЕУРОЧНАЯ ДЕЯ-ТЬ\DSC010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r="4069" b="10399"/>
          <a:stretch/>
        </p:blipFill>
        <p:spPr bwMode="auto">
          <a:xfrm>
            <a:off x="4572000" y="3212976"/>
            <a:ext cx="4006521" cy="3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260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2222" y="188640"/>
            <a:ext cx="3682265" cy="3672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</a:rPr>
              <a:t>Разделы программы: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</a:rPr>
              <a:t>Мукосолье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r>
              <a:rPr lang="ru-RU" sz="1800" dirty="0" smtClean="0">
                <a:solidFill>
                  <a:schemeClr val="tx1"/>
                </a:solidFill>
              </a:rPr>
              <a:t>(Лепка соленого теса)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Конструирование из бумаги.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Объемная аппликация.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Ниточная страна.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«Чудесные превращения» </a:t>
            </a:r>
            <a:r>
              <a:rPr lang="ru-RU" sz="2000" dirty="0" smtClean="0">
                <a:solidFill>
                  <a:schemeClr val="tx1"/>
                </a:solidFill>
              </a:rPr>
              <a:t>(работа с бросовым материалом).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Проекты.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Выставки.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АЛИНА\DSC03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4377" r="2443" b="6303"/>
          <a:stretch/>
        </p:blipFill>
        <p:spPr bwMode="auto">
          <a:xfrm>
            <a:off x="166255" y="138545"/>
            <a:ext cx="4987636" cy="28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ЛИНА\DSC030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15150" r="6596" b="2844"/>
          <a:stretch/>
        </p:blipFill>
        <p:spPr bwMode="auto">
          <a:xfrm>
            <a:off x="5508104" y="4221088"/>
            <a:ext cx="3459995" cy="23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Фото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4671"/>
          <a:stretch/>
        </p:blipFill>
        <p:spPr bwMode="auto">
          <a:xfrm>
            <a:off x="1259632" y="2946648"/>
            <a:ext cx="4022870" cy="24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АЛИНА\DSC031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7987" r="5258" b="7800"/>
          <a:stretch/>
        </p:blipFill>
        <p:spPr bwMode="auto">
          <a:xfrm>
            <a:off x="166255" y="5029201"/>
            <a:ext cx="1773381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36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332656"/>
            <a:ext cx="8397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«</a:t>
            </a:r>
            <a:r>
              <a:rPr lang="ru-RU" sz="2400" dirty="0"/>
              <a:t>Проектная деятельность поощряет и усиливает истинное учение со стороны учеников, расширяет сферу субъективности в процессе самоопределения, творчества и конкретного участия…» </a:t>
            </a:r>
            <a:r>
              <a:rPr lang="ru-RU" sz="2400" dirty="0" err="1"/>
              <a:t>В.Гузеев</a:t>
            </a:r>
            <a:endParaRPr lang="ru-RU" sz="24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79512" y="2132856"/>
            <a:ext cx="3419871" cy="3872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Работа над проектом: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- личностно-ориентирована;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- позволяет учиться на своем опыте и опыте других в конкретном деле;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- приносит удовлетворение ученикам, видящим продукт своего труда;</a:t>
            </a: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- формирует  </a:t>
            </a:r>
            <a:r>
              <a:rPr lang="ru-RU" sz="2000" b="1" i="1" dirty="0">
                <a:solidFill>
                  <a:schemeClr val="tx1"/>
                </a:solidFill>
              </a:rPr>
              <a:t>навыки «всегда быть успешными».</a:t>
            </a:r>
          </a:p>
        </p:txBody>
      </p:sp>
      <p:pic>
        <p:nvPicPr>
          <p:cNvPr id="3074" name="Picture 2" descr="C:\Users\user\Desktop\ВНЕУРОЧНАЯ ДЕЯ-ТЬ\DSC010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b="8314"/>
          <a:stretch/>
        </p:blipFill>
        <p:spPr bwMode="auto">
          <a:xfrm>
            <a:off x="3851920" y="2427878"/>
            <a:ext cx="4706205" cy="40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32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47260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682752" cy="10024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Проект «Пасхальное яйцо»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H:\DSCF28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174186" y="4149080"/>
            <a:ext cx="4896544" cy="25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46657" y="5589240"/>
            <a:ext cx="3682752" cy="1002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Выставка детского творчества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3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DCIM\101MSDCF\DSC01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13074" r="12053" b="7473"/>
          <a:stretch/>
        </p:blipFill>
        <p:spPr bwMode="auto">
          <a:xfrm rot="5400000">
            <a:off x="-384142" y="519344"/>
            <a:ext cx="3202923" cy="23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DCIM\101MSDCF\DSC01023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8931" r="6629" b="10642"/>
          <a:stretch/>
        </p:blipFill>
        <p:spPr bwMode="auto">
          <a:xfrm rot="5400000">
            <a:off x="6226325" y="625076"/>
            <a:ext cx="3327373" cy="23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55242"/>
            <a:ext cx="3990817" cy="6491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Цветы из ватных дисков</a:t>
            </a:r>
          </a:p>
        </p:txBody>
      </p:sp>
      <p:pic>
        <p:nvPicPr>
          <p:cNvPr id="6" name="Picture 4" descr="I:\DCIM\101MSDCF\DSC01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44809" y="3775461"/>
            <a:ext cx="2831604" cy="26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DCIM\101MSDCF\DSC010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813770" y="1586831"/>
            <a:ext cx="4194910" cy="32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</TotalTime>
  <Words>376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Развитие творческой активности  младших школьников во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Разделы программы: «Мукосолье» (Лепка соленого теса)  Конструирование из бумаги. Объемная аппликация. Ниточная страна. «Чудесные превращения» (работа с бросовым материалом). Проекты. Выставки. </vt:lpstr>
      <vt:lpstr>Презентация PowerPoint</vt:lpstr>
      <vt:lpstr>Проект «Пасхальное яйцо»</vt:lpstr>
      <vt:lpstr>Презентация PowerPoint</vt:lpstr>
      <vt:lpstr>Презентация PowerPoint</vt:lpstr>
      <vt:lpstr>Каждый ребенок идет по индивидуальному маршруту.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творческой активности  младших школьников во внеурочной деятельности</dc:title>
  <dc:creator>user</dc:creator>
  <cp:lastModifiedBy>user</cp:lastModifiedBy>
  <cp:revision>35</cp:revision>
  <dcterms:created xsi:type="dcterms:W3CDTF">2012-03-23T18:30:52Z</dcterms:created>
  <dcterms:modified xsi:type="dcterms:W3CDTF">2014-08-21T13:33:34Z</dcterms:modified>
</cp:coreProperties>
</file>